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4"/>
  </p:notesMasterIdLst>
  <p:handoutMasterIdLst>
    <p:handoutMasterId r:id="rId45"/>
  </p:handoutMasterIdLst>
  <p:sldIdLst>
    <p:sldId id="256" r:id="rId2"/>
    <p:sldId id="274" r:id="rId3"/>
    <p:sldId id="303" r:id="rId4"/>
    <p:sldId id="257" r:id="rId5"/>
    <p:sldId id="272" r:id="rId6"/>
    <p:sldId id="273" r:id="rId7"/>
    <p:sldId id="275" r:id="rId8"/>
    <p:sldId id="276" r:id="rId9"/>
    <p:sldId id="277" r:id="rId10"/>
    <p:sldId id="278" r:id="rId11"/>
    <p:sldId id="258" r:id="rId12"/>
    <p:sldId id="279" r:id="rId13"/>
    <p:sldId id="280" r:id="rId14"/>
    <p:sldId id="281" r:id="rId15"/>
    <p:sldId id="285" r:id="rId16"/>
    <p:sldId id="288" r:id="rId17"/>
    <p:sldId id="287" r:id="rId18"/>
    <p:sldId id="286" r:id="rId19"/>
    <p:sldId id="284" r:id="rId20"/>
    <p:sldId id="291" r:id="rId21"/>
    <p:sldId id="292" r:id="rId22"/>
    <p:sldId id="293" r:id="rId23"/>
    <p:sldId id="282" r:id="rId24"/>
    <p:sldId id="259" r:id="rId25"/>
    <p:sldId id="289" r:id="rId26"/>
    <p:sldId id="290" r:id="rId27"/>
    <p:sldId id="263" r:id="rId28"/>
    <p:sldId id="261" r:id="rId29"/>
    <p:sldId id="264" r:id="rId30"/>
    <p:sldId id="294" r:id="rId31"/>
    <p:sldId id="295" r:id="rId32"/>
    <p:sldId id="297" r:id="rId33"/>
    <p:sldId id="296" r:id="rId34"/>
    <p:sldId id="298" r:id="rId35"/>
    <p:sldId id="299" r:id="rId36"/>
    <p:sldId id="300" r:id="rId37"/>
    <p:sldId id="301" r:id="rId38"/>
    <p:sldId id="302" r:id="rId39"/>
    <p:sldId id="266" r:id="rId40"/>
    <p:sldId id="267" r:id="rId41"/>
    <p:sldId id="269" r:id="rId42"/>
    <p:sldId id="30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49" d="100"/>
          <a:sy n="49" d="100"/>
        </p:scale>
        <p:origin x="-1168"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1D5AE2-C7FD-2D4E-9E22-988F8743A210}" type="datetimeFigureOut">
              <a:rPr lang="fr-FR" smtClean="0"/>
              <a:t>21/04/16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F0C97E5-3D38-A946-AD41-CD99850EE88D}" type="slidenum">
              <a:rPr lang="fr-FR" smtClean="0"/>
              <a:t>‹#›</a:t>
            </a:fld>
            <a:endParaRPr lang="fr-FR"/>
          </a:p>
        </p:txBody>
      </p:sp>
    </p:spTree>
    <p:extLst>
      <p:ext uri="{BB962C8B-B14F-4D97-AF65-F5344CB8AC3E}">
        <p14:creationId xmlns:p14="http://schemas.microsoft.com/office/powerpoint/2010/main" val="33709139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8B531D-031E-1945-877E-EDF35EF46B67}" type="datetimeFigureOut">
              <a:rPr lang="fr-FR" smtClean="0"/>
              <a:t>21/04/16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C018A8-A930-DF46-9F2B-D27472C6B49B}" type="slidenum">
              <a:rPr lang="fr-FR" smtClean="0"/>
              <a:t>‹#›</a:t>
            </a:fld>
            <a:endParaRPr lang="fr-FR"/>
          </a:p>
        </p:txBody>
      </p:sp>
    </p:spTree>
    <p:extLst>
      <p:ext uri="{BB962C8B-B14F-4D97-AF65-F5344CB8AC3E}">
        <p14:creationId xmlns:p14="http://schemas.microsoft.com/office/powerpoint/2010/main" val="159113110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 Id="rId3" Type="http://schemas.openxmlformats.org/officeDocument/2006/relationships/hyperlink" Target="https://fr.wikipedia.org/wiki/Empire_romain"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1" i="1" dirty="0" smtClean="0"/>
              <a:t>Trésor de la langue française informatisé</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13</a:t>
            </a:fld>
            <a:endParaRPr lang="fr-FR"/>
          </a:p>
        </p:txBody>
      </p:sp>
    </p:spTree>
    <p:extLst>
      <p:ext uri="{BB962C8B-B14F-4D97-AF65-F5344CB8AC3E}">
        <p14:creationId xmlns:p14="http://schemas.microsoft.com/office/powerpoint/2010/main" val="1490180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Détail</a:t>
            </a:r>
            <a:r>
              <a:rPr lang="fr-FR" baseline="0" dirty="0" smtClean="0"/>
              <a:t> de la fresque </a:t>
            </a:r>
            <a:r>
              <a:rPr lang="fr-FR" i="1" dirty="0" smtClean="0"/>
              <a:t>The </a:t>
            </a:r>
            <a:r>
              <a:rPr lang="fr-FR" i="1" dirty="0" err="1" smtClean="0"/>
              <a:t>School</a:t>
            </a:r>
            <a:r>
              <a:rPr lang="fr-FR" i="1" dirty="0" smtClean="0"/>
              <a:t> of </a:t>
            </a:r>
            <a:r>
              <a:rPr lang="fr-FR" i="1" dirty="0" err="1" smtClean="0"/>
              <a:t>Athens</a:t>
            </a:r>
            <a:r>
              <a:rPr lang="fr-FR" dirty="0" smtClean="0"/>
              <a:t> de Raphael</a:t>
            </a:r>
            <a:br>
              <a:rPr lang="fr-FR" dirty="0" smtClean="0"/>
            </a:br>
            <a:r>
              <a:rPr lang="fr-FR" dirty="0" smtClean="0"/>
              <a:t>représentant Euclide en train d’enseigner</a:t>
            </a: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15</a:t>
            </a:fld>
            <a:endParaRPr lang="fr-FR"/>
          </a:p>
        </p:txBody>
      </p:sp>
    </p:spTree>
    <p:extLst>
      <p:ext uri="{BB962C8B-B14F-4D97-AF65-F5344CB8AC3E}">
        <p14:creationId xmlns:p14="http://schemas.microsoft.com/office/powerpoint/2010/main" val="3517294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latin typeface="+mn-lt"/>
                <a:ea typeface="+mn-ea"/>
                <a:cs typeface="+mn-cs"/>
              </a:rPr>
              <a:t>Savant de l'Antiquité (Syracuse 287 avant </a:t>
            </a:r>
            <a:r>
              <a:rPr lang="fr-FR" sz="1200" kern="1200" dirty="0" err="1" smtClean="0">
                <a:solidFill>
                  <a:schemeClr val="tx1"/>
                </a:solidFill>
                <a:latin typeface="+mn-lt"/>
                <a:ea typeface="+mn-ea"/>
                <a:cs typeface="+mn-cs"/>
              </a:rPr>
              <a:t>J.-C.-Syracuse</a:t>
            </a:r>
            <a:r>
              <a:rPr lang="fr-FR" sz="1200" kern="1200" dirty="0" smtClean="0">
                <a:solidFill>
                  <a:schemeClr val="tx1"/>
                </a:solidFill>
                <a:latin typeface="+mn-lt"/>
                <a:ea typeface="+mn-ea"/>
                <a:cs typeface="+mn-cs"/>
              </a:rPr>
              <a:t> 212 avant J.-C.).</a:t>
            </a:r>
          </a:p>
          <a:p>
            <a:r>
              <a:rPr lang="fr-FR" sz="1200" kern="1200" dirty="0" smtClean="0">
                <a:solidFill>
                  <a:schemeClr val="tx1"/>
                </a:solidFill>
                <a:latin typeface="+mn-lt"/>
                <a:ea typeface="+mn-ea"/>
                <a:cs typeface="+mn-cs"/>
              </a:rPr>
              <a:t>Figure emblématique de la science grecque antique, Archimède s'est illustré à la fois par d'importantes découvertes en mathématiques et en physique et par une série d'inventions très ingénieuses.</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17</a:t>
            </a:fld>
            <a:endParaRPr lang="fr-FR"/>
          </a:p>
        </p:txBody>
      </p:sp>
    </p:spTree>
    <p:extLst>
      <p:ext uri="{BB962C8B-B14F-4D97-AF65-F5344CB8AC3E}">
        <p14:creationId xmlns:p14="http://schemas.microsoft.com/office/powerpoint/2010/main" val="110617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-148 : la Grèce est sous domination romaine</a:t>
            </a:r>
          </a:p>
          <a:p>
            <a:r>
              <a:rPr lang="fr-FR" sz="1200" kern="1200" dirty="0" smtClean="0">
                <a:solidFill>
                  <a:schemeClr val="tx1"/>
                </a:solidFill>
                <a:effectLst/>
                <a:latin typeface="+mn-lt"/>
                <a:ea typeface="+mn-ea"/>
                <a:cs typeface="+mn-cs"/>
              </a:rPr>
              <a:t>-31 : Empire Romain</a:t>
            </a:r>
          </a:p>
          <a:p>
            <a:r>
              <a:rPr lang="fr-FR" sz="1200" kern="1200" dirty="0" smtClean="0">
                <a:solidFill>
                  <a:schemeClr val="tx1"/>
                </a:solidFill>
                <a:latin typeface="+mn-lt"/>
                <a:ea typeface="+mn-ea"/>
                <a:cs typeface="+mn-cs"/>
              </a:rPr>
              <a:t>Le </a:t>
            </a:r>
            <a:r>
              <a:rPr lang="fr-FR" sz="1200" i="1" kern="1200" dirty="0" smtClean="0">
                <a:solidFill>
                  <a:schemeClr val="tx1"/>
                </a:solidFill>
                <a:latin typeface="+mn-lt"/>
                <a:ea typeface="+mn-ea"/>
                <a:cs typeface="+mn-cs"/>
              </a:rPr>
              <a:t>Corpus </a:t>
            </a:r>
            <a:r>
              <a:rPr lang="fr-FR" sz="1200" i="1" kern="1200" dirty="0" err="1" smtClean="0">
                <a:solidFill>
                  <a:schemeClr val="tx1"/>
                </a:solidFill>
                <a:latin typeface="+mn-lt"/>
                <a:ea typeface="+mn-ea"/>
                <a:cs typeface="+mn-cs"/>
              </a:rPr>
              <a:t>Agrimensorum</a:t>
            </a:r>
            <a:r>
              <a:rPr lang="fr-FR" sz="1200" i="1" kern="1200" dirty="0" smtClean="0">
                <a:solidFill>
                  <a:schemeClr val="tx1"/>
                </a:solidFill>
                <a:latin typeface="+mn-lt"/>
                <a:ea typeface="+mn-ea"/>
                <a:cs typeface="+mn-cs"/>
              </a:rPr>
              <a:t> </a:t>
            </a:r>
            <a:r>
              <a:rPr lang="fr-FR" sz="1200" i="1" kern="1200" dirty="0" err="1" smtClean="0">
                <a:solidFill>
                  <a:schemeClr val="tx1"/>
                </a:solidFill>
                <a:latin typeface="+mn-lt"/>
                <a:ea typeface="+mn-ea"/>
                <a:cs typeface="+mn-cs"/>
              </a:rPr>
              <a:t>Romanorum</a:t>
            </a:r>
            <a:r>
              <a:rPr lang="fr-FR" sz="1200" i="0" kern="1200" dirty="0" smtClean="0">
                <a:solidFill>
                  <a:schemeClr val="tx1"/>
                </a:solidFill>
                <a:latin typeface="+mn-lt"/>
                <a:ea typeface="+mn-ea"/>
                <a:cs typeface="+mn-cs"/>
              </a:rPr>
              <a:t>, un recueil de différents traités romains sur l'arpentage rend  témoignage de la position éminente de cette technique dans la société et la religion romaine (page d’un manuscrit  en écriture onciale du Ve--</a:t>
            </a:r>
            <a:r>
              <a:rPr lang="fr-FR" sz="1200" i="0" kern="1200" dirty="0" err="1" smtClean="0">
                <a:solidFill>
                  <a:schemeClr val="tx1"/>
                </a:solidFill>
                <a:latin typeface="+mn-lt"/>
                <a:ea typeface="+mn-ea"/>
                <a:cs typeface="+mn-cs"/>
              </a:rPr>
              <a:t>VIeme</a:t>
            </a:r>
            <a:r>
              <a:rPr lang="fr-FR" sz="1200" i="0" kern="1200" dirty="0" smtClean="0">
                <a:solidFill>
                  <a:schemeClr val="tx1"/>
                </a:solidFill>
                <a:latin typeface="+mn-lt"/>
                <a:ea typeface="+mn-ea"/>
                <a:cs typeface="+mn-cs"/>
              </a:rPr>
              <a:t> siècle, Bibliothèque Herzog August de </a:t>
            </a:r>
            <a:r>
              <a:rPr lang="fr-FR" sz="1200" i="0" kern="1200" dirty="0" err="1" smtClean="0">
                <a:solidFill>
                  <a:schemeClr val="tx1"/>
                </a:solidFill>
                <a:latin typeface="+mn-lt"/>
                <a:ea typeface="+mn-ea"/>
                <a:cs typeface="+mn-cs"/>
              </a:rPr>
              <a:t>Wolfenbüttel</a:t>
            </a:r>
            <a:r>
              <a:rPr lang="fr-FR" sz="1200" i="0" kern="1200" dirty="0" smtClean="0">
                <a:solidFill>
                  <a:schemeClr val="tx1"/>
                </a:solidFill>
                <a:latin typeface="+mn-lt"/>
                <a:ea typeface="+mn-ea"/>
                <a:cs typeface="+mn-cs"/>
              </a:rPr>
              <a:t>, Cod. </a:t>
            </a:r>
            <a:r>
              <a:rPr lang="fr-FR" sz="1200" i="0" kern="1200" dirty="0" err="1" smtClean="0">
                <a:solidFill>
                  <a:schemeClr val="tx1"/>
                </a:solidFill>
                <a:latin typeface="+mn-lt"/>
                <a:ea typeface="+mn-ea"/>
                <a:cs typeface="+mn-cs"/>
              </a:rPr>
              <a:t>Guelff</a:t>
            </a:r>
            <a:r>
              <a:rPr lang="fr-FR" sz="1200" i="0" kern="1200" dirty="0" smtClean="0">
                <a:solidFill>
                  <a:schemeClr val="tx1"/>
                </a:solidFill>
                <a:latin typeface="+mn-lt"/>
                <a:ea typeface="+mn-ea"/>
                <a:cs typeface="+mn-cs"/>
              </a:rPr>
              <a:t>. 36.23 </a:t>
            </a:r>
            <a:r>
              <a:rPr lang="fr-FR" sz="1200" i="0" kern="1200" dirty="0" err="1" smtClean="0">
                <a:solidFill>
                  <a:schemeClr val="tx1"/>
                </a:solidFill>
                <a:latin typeface="+mn-lt"/>
                <a:ea typeface="+mn-ea"/>
                <a:cs typeface="+mn-cs"/>
              </a:rPr>
              <a:t>Augusteus</a:t>
            </a:r>
            <a:r>
              <a:rPr lang="fr-FR" sz="1200" i="0" kern="1200" dirty="0" smtClean="0">
                <a:solidFill>
                  <a:schemeClr val="tx1"/>
                </a:solidFill>
                <a:latin typeface="+mn-lt"/>
                <a:ea typeface="+mn-ea"/>
                <a:cs typeface="+mn-cs"/>
              </a:rPr>
              <a:t> 2).</a:t>
            </a:r>
            <a:endParaRPr lang="fr-FR" sz="1200" kern="1200" dirty="0" smtClean="0">
              <a:solidFill>
                <a:schemeClr val="tx1"/>
              </a:solidFill>
              <a:latin typeface="+mn-lt"/>
              <a:ea typeface="+mn-ea"/>
              <a:cs typeface="+mn-cs"/>
              <a:hlinkClick r:id="rId3"/>
            </a:endParaRPr>
          </a:p>
          <a:p>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18</a:t>
            </a:fld>
            <a:endParaRPr lang="fr-FR"/>
          </a:p>
        </p:txBody>
      </p:sp>
    </p:spTree>
    <p:extLst>
      <p:ext uri="{BB962C8B-B14F-4D97-AF65-F5344CB8AC3E}">
        <p14:creationId xmlns:p14="http://schemas.microsoft.com/office/powerpoint/2010/main" val="3689641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Saint Thomas</a:t>
            </a:r>
            <a:r>
              <a:rPr lang="fr-FR" baseline="0" dirty="0" smtClean="0"/>
              <a:t> d’Aquin, 1224-1274</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19</a:t>
            </a:fld>
            <a:endParaRPr lang="fr-FR"/>
          </a:p>
        </p:txBody>
      </p:sp>
    </p:spTree>
    <p:extLst>
      <p:ext uri="{BB962C8B-B14F-4D97-AF65-F5344CB8AC3E}">
        <p14:creationId xmlns:p14="http://schemas.microsoft.com/office/powerpoint/2010/main" val="1085545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1596-1650</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23</a:t>
            </a:fld>
            <a:endParaRPr lang="fr-FR"/>
          </a:p>
        </p:txBody>
      </p:sp>
    </p:spTree>
    <p:extLst>
      <p:ext uri="{BB962C8B-B14F-4D97-AF65-F5344CB8AC3E}">
        <p14:creationId xmlns:p14="http://schemas.microsoft.com/office/powerpoint/2010/main" val="187964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Allégorie de la science de </a:t>
            </a:r>
            <a:r>
              <a:rPr lang="fr-FR" dirty="0" err="1" smtClean="0"/>
              <a:t>Cherubino</a:t>
            </a:r>
            <a:r>
              <a:rPr lang="fr-FR" dirty="0" smtClean="0"/>
              <a:t> Alberti</a:t>
            </a:r>
            <a:endParaRPr lang="fr-FR" dirty="0"/>
          </a:p>
        </p:txBody>
      </p:sp>
      <p:sp>
        <p:nvSpPr>
          <p:cNvPr id="4" name="Espace réservé du numéro de diapositive 3"/>
          <p:cNvSpPr>
            <a:spLocks noGrp="1"/>
          </p:cNvSpPr>
          <p:nvPr>
            <p:ph type="sldNum" sz="quarter" idx="10"/>
          </p:nvPr>
        </p:nvSpPr>
        <p:spPr/>
        <p:txBody>
          <a:bodyPr/>
          <a:lstStyle/>
          <a:p>
            <a:fld id="{F5C018A8-A930-DF46-9F2B-D27472C6B49B}" type="slidenum">
              <a:rPr lang="fr-FR" smtClean="0"/>
              <a:t>24</a:t>
            </a:fld>
            <a:endParaRPr lang="fr-FR"/>
          </a:p>
        </p:txBody>
      </p:sp>
    </p:spTree>
    <p:extLst>
      <p:ext uri="{BB962C8B-B14F-4D97-AF65-F5344CB8AC3E}">
        <p14:creationId xmlns:p14="http://schemas.microsoft.com/office/powerpoint/2010/main" val="3649085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Arrondir un rectangle avec un coin diagonal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r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fr-FR" smtClean="0"/>
              <a:t>Cliquez et modifiez le titre</a:t>
            </a:r>
            <a:endParaRPr kumimoji="0" lang="en-US"/>
          </a:p>
        </p:txBody>
      </p:sp>
      <p:sp>
        <p:nvSpPr>
          <p:cNvPr id="9" name="Sous-titr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10" name="Espace réservé de la date 9"/>
          <p:cNvSpPr>
            <a:spLocks noGrp="1"/>
          </p:cNvSpPr>
          <p:nvPr>
            <p:ph type="dt" sz="half" idx="10"/>
          </p:nvPr>
        </p:nvSpPr>
        <p:spPr>
          <a:xfrm>
            <a:off x="5562600" y="6509004"/>
            <a:ext cx="3002280" cy="274320"/>
          </a:xfrm>
        </p:spPr>
        <p:txBody>
          <a:bodyPr vert="horz" rtlCol="0"/>
          <a:lstStyle>
            <a:extLst/>
          </a:lstStyle>
          <a:p>
            <a:pPr algn="l" eaLnBrk="1" latinLnBrk="0" hangingPunct="1"/>
            <a:fld id="{B32A1EA0-2733-574F-8F27-28E17A43DFD5}" type="datetime1">
              <a:rPr lang="fr-FR" smtClean="0"/>
              <a:t>21/04/16</a:t>
            </a:fld>
            <a:endParaRPr lang="en-US"/>
          </a:p>
        </p:txBody>
      </p:sp>
      <p:sp>
        <p:nvSpPr>
          <p:cNvPr id="11" name="Espace réservé du numéro de diapositive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dirty="0">
              <a:solidFill>
                <a:schemeClr val="tx2">
                  <a:shade val="90000"/>
                </a:schemeClr>
              </a:solidFill>
            </a:endParaRPr>
          </a:p>
        </p:txBody>
      </p:sp>
      <p:sp>
        <p:nvSpPr>
          <p:cNvPr id="12" name="Espace réservé du pied de page 11"/>
          <p:cNvSpPr>
            <a:spLocks noGrp="1"/>
          </p:cNvSpPr>
          <p:nvPr>
            <p:ph type="ftr" sz="quarter" idx="12"/>
          </p:nvPr>
        </p:nvSpPr>
        <p:spPr>
          <a:xfrm>
            <a:off x="1600200" y="6509004"/>
            <a:ext cx="3907464" cy="274320"/>
          </a:xfrm>
        </p:spPr>
        <p:txBody>
          <a:bodyPr vert="horz" rtlCol="0"/>
          <a:lstStyle>
            <a:extLst/>
          </a:lstStyle>
          <a:p>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93C12E4-FD65-FB44-B28F-CD3023513E97}" type="datetime1">
              <a:rPr lang="fr-FR" smtClean="0"/>
              <a:t>21/04/16</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lvl1pPr algn="l">
              <a:defRPr/>
            </a:lvl1pPr>
            <a:extLst/>
          </a:lstStyle>
          <a:p>
            <a:r>
              <a:rPr kumimoji="0" lang="fr-FR" smtClean="0"/>
              <a:t>Cliquez et modifiez le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CAA00D9-ACE1-D44D-AF8E-E51618674178}" type="datetime1">
              <a:rPr lang="fr-FR" smtClean="0"/>
              <a:t>21/04/16</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CF8CAD22-C41C-5445-A403-6708C0C6BA86}" type="datetime1">
              <a:rPr lang="fr-FR" smtClean="0"/>
              <a:t>21/04/16</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8C592886-E571-45D5-8B56-343DC94F8FA6}" type="slidenum">
              <a:rPr kumimoji="0" lang="en-US" smtClean="0"/>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8" name="Espace réservé de la date 7"/>
          <p:cNvSpPr>
            <a:spLocks noGrp="1"/>
          </p:cNvSpPr>
          <p:nvPr>
            <p:ph type="dt" sz="half" idx="10"/>
          </p:nvPr>
        </p:nvSpPr>
        <p:spPr>
          <a:xfrm>
            <a:off x="5562600" y="6513670"/>
            <a:ext cx="3002280" cy="274320"/>
          </a:xfrm>
        </p:spPr>
        <p:txBody>
          <a:bodyPr vert="horz" rtlCol="0"/>
          <a:lstStyle>
            <a:extLst/>
          </a:lstStyle>
          <a:p>
            <a:pPr algn="l" eaLnBrk="1" latinLnBrk="0" hangingPunct="1"/>
            <a:fld id="{A4BA2B1B-A9BB-9F4E-9E64-686915053AB2}" type="datetime1">
              <a:rPr lang="fr-FR" smtClean="0"/>
              <a:t>21/04/16</a:t>
            </a:fld>
            <a:endParaRPr lang="en-US"/>
          </a:p>
        </p:txBody>
      </p:sp>
      <p:sp>
        <p:nvSpPr>
          <p:cNvPr id="9" name="Espace réservé du numéro de diapositive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a:solidFill>
                <a:schemeClr val="tx2">
                  <a:shade val="90000"/>
                </a:schemeClr>
              </a:solidFill>
            </a:endParaRPr>
          </a:p>
        </p:txBody>
      </p:sp>
      <p:sp>
        <p:nvSpPr>
          <p:cNvPr id="10" name="Espace réservé du pied de page 9"/>
          <p:cNvSpPr>
            <a:spLocks noGrp="1"/>
          </p:cNvSpPr>
          <p:nvPr>
            <p:ph type="ftr" sz="quarter" idx="12"/>
          </p:nvPr>
        </p:nvSpPr>
        <p:spPr>
          <a:xfrm>
            <a:off x="1600200" y="6513670"/>
            <a:ext cx="3907464" cy="274320"/>
          </a:xfrm>
        </p:spPr>
        <p:txBody>
          <a:bodyPr vert="horz" rtlCol="0"/>
          <a:lstStyle>
            <a:extLst/>
          </a:lstStyle>
          <a:p>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et modifiez le titre</a:t>
            </a:r>
            <a:endParaRPr kumimoji="0" lang="en-US"/>
          </a:p>
        </p:txBody>
      </p:sp>
      <p:sp>
        <p:nvSpPr>
          <p:cNvPr id="3" name="Espace réservé du contenu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7B8424D4-2C7D-0D40-A06C-788CDA63575C}" type="datetime1">
              <a:rPr lang="fr-FR" smtClean="0"/>
              <a:t>21/04/16</a:t>
            </a:fld>
            <a:endParaRPr lang="en-US"/>
          </a:p>
        </p:txBody>
      </p:sp>
      <p:sp>
        <p:nvSpPr>
          <p:cNvPr id="6" name="Espace réservé du pied de page 5"/>
          <p:cNvSpPr>
            <a:spLocks noGrp="1"/>
          </p:cNvSpPr>
          <p:nvPr>
            <p:ph type="ftr" sz="quarter" idx="11"/>
          </p:nvPr>
        </p:nvSpPr>
        <p:spPr/>
        <p:txBody>
          <a:bodyPr/>
          <a:lstStyle>
            <a:extLst/>
          </a:lstStyle>
          <a:p>
            <a:endParaRPr kumimoji="0" lang="en-US"/>
          </a:p>
        </p:txBody>
      </p:sp>
      <p:sp>
        <p:nvSpPr>
          <p:cNvPr id="7" name="Espace réservé du numéro de diapositive 6"/>
          <p:cNvSpPr>
            <a:spLocks noGrp="1"/>
          </p:cNvSpPr>
          <p:nvPr>
            <p:ph type="sldNum" sz="quarter" idx="12"/>
          </p:nvPr>
        </p:nvSpPr>
        <p:spPr>
          <a:xfrm>
            <a:off x="8641080" y="6514568"/>
            <a:ext cx="464288" cy="274320"/>
          </a:xfrm>
        </p:spPr>
        <p:txBody>
          <a:bodyPr/>
          <a:lstStyle>
            <a:extLst/>
          </a:lstStyle>
          <a:p>
            <a:fld id="{8C592886-E571-45D5-8B56-343DC94F8FA6}" type="slidenum">
              <a:rPr kumimoji="0" lang="en-US" smtClean="0"/>
              <a:t>‹#›</a:t>
            </a:fld>
            <a:endParaRPr kumimoji="0"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re 1"/>
          <p:cNvSpPr>
            <a:spLocks noGrp="1"/>
          </p:cNvSpPr>
          <p:nvPr>
            <p:ph type="title"/>
          </p:nvPr>
        </p:nvSpPr>
        <p:spPr>
          <a:xfrm>
            <a:off x="457200" y="251948"/>
            <a:ext cx="8229600" cy="1143000"/>
          </a:xfrm>
        </p:spPr>
        <p:txBody>
          <a:bodyPr anchor="b"/>
          <a:lstStyle>
            <a:lvl1pPr>
              <a:defRPr/>
            </a:lvl1pPr>
            <a:extLst/>
          </a:lstStyle>
          <a:p>
            <a:r>
              <a:rPr kumimoji="0" lang="fr-FR" smtClean="0"/>
              <a:t>Cliquez et modifiez le titre</a:t>
            </a:r>
            <a:endParaRPr kumimoji="0" lang="en-US"/>
          </a:p>
        </p:txBody>
      </p:sp>
      <p:sp>
        <p:nvSpPr>
          <p:cNvPr id="3" name="Espace réservé du texte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6341E9D3-CA8F-5D40-A424-3105801E443E}" type="datetime1">
              <a:rPr lang="fr-FR" smtClean="0"/>
              <a:t>21/04/16</a:t>
            </a:fld>
            <a:endParaRPr lang="en-US"/>
          </a:p>
        </p:txBody>
      </p:sp>
      <p:sp>
        <p:nvSpPr>
          <p:cNvPr id="8" name="Espace réservé du pied de page 7"/>
          <p:cNvSpPr>
            <a:spLocks noGrp="1"/>
          </p:cNvSpPr>
          <p:nvPr>
            <p:ph type="ftr" sz="quarter" idx="11"/>
          </p:nvPr>
        </p:nvSpPr>
        <p:spPr/>
        <p:txBody>
          <a:bodyPr/>
          <a:lstStyle>
            <a:extLst/>
          </a:lstStyle>
          <a:p>
            <a:endParaRPr kumimoji="0" lang="en-US"/>
          </a:p>
        </p:txBody>
      </p:sp>
      <p:sp>
        <p:nvSpPr>
          <p:cNvPr id="9" name="Espace réservé du numéro de diapositive 8"/>
          <p:cNvSpPr>
            <a:spLocks noGrp="1"/>
          </p:cNvSpPr>
          <p:nvPr>
            <p:ph type="sldNum" sz="quarter" idx="12"/>
          </p:nvPr>
        </p:nvSpPr>
        <p:spPr>
          <a:xfrm>
            <a:off x="8641080" y="6514568"/>
            <a:ext cx="464288" cy="274320"/>
          </a:xfrm>
        </p:spPr>
        <p:txBody>
          <a:bodyPr/>
          <a:lstStyle>
            <a:extLst/>
          </a:lstStyle>
          <a:p>
            <a:fld id="{8C592886-E571-45D5-8B56-343DC94F8FA6}" type="slidenum">
              <a:rPr kumimoji="0" lang="en-US" smtClean="0"/>
              <a:t>‹#›</a:t>
            </a:fld>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53218"/>
            <a:ext cx="8229600" cy="1143000"/>
          </a:xfrm>
        </p:spPr>
        <p:txBody>
          <a:bodyPr/>
          <a:lstStyle>
            <a:extLst/>
          </a:lstStyle>
          <a:p>
            <a:r>
              <a:rPr kumimoji="0" lang="fr-FR" smtClean="0"/>
              <a:t>Cliquez et modifiez le titre</a:t>
            </a:r>
            <a:endParaRPr kumimoji="0" lang="en-US"/>
          </a:p>
        </p:txBody>
      </p:sp>
      <p:sp>
        <p:nvSpPr>
          <p:cNvPr id="3" name="Espace réservé de la date 2"/>
          <p:cNvSpPr>
            <a:spLocks noGrp="1"/>
          </p:cNvSpPr>
          <p:nvPr>
            <p:ph type="dt" sz="half" idx="10"/>
          </p:nvPr>
        </p:nvSpPr>
        <p:spPr/>
        <p:txBody>
          <a:bodyPr/>
          <a:lstStyle>
            <a:extLst/>
          </a:lstStyle>
          <a:p>
            <a:fld id="{C4CDA0C4-2627-804C-8BE9-64C04D456CCC}" type="datetime1">
              <a:rPr lang="fr-FR" smtClean="0"/>
              <a:t>21/04/16</a:t>
            </a:fld>
            <a:endParaRPr lang="en-US"/>
          </a:p>
        </p:txBody>
      </p:sp>
      <p:sp>
        <p:nvSpPr>
          <p:cNvPr id="4" name="Espace réservé du pied de page 3"/>
          <p:cNvSpPr>
            <a:spLocks noGrp="1"/>
          </p:cNvSpPr>
          <p:nvPr>
            <p:ph type="ftr" sz="quarter" idx="11"/>
          </p:nvPr>
        </p:nvSpPr>
        <p:spPr/>
        <p:txBody>
          <a:bodyPr/>
          <a:lstStyle>
            <a:extLst/>
          </a:lstStyle>
          <a:p>
            <a:endParaRPr kumimoji="0" lang="en-US"/>
          </a:p>
        </p:txBody>
      </p:sp>
      <p:sp>
        <p:nvSpPr>
          <p:cNvPr id="5" name="Espace réservé du numéro de diapositive 4"/>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1BF3D729-F5AC-5F43-AF60-2594198806E3}" type="datetime1">
              <a:rPr lang="fr-FR" smtClean="0"/>
              <a:t>21/04/16</a:t>
            </a:fld>
            <a:endParaRPr lang="en-US"/>
          </a:p>
        </p:txBody>
      </p:sp>
      <p:sp>
        <p:nvSpPr>
          <p:cNvPr id="3" name="Espace réservé du pied de page 2"/>
          <p:cNvSpPr>
            <a:spLocks noGrp="1"/>
          </p:cNvSpPr>
          <p:nvPr>
            <p:ph type="ftr" sz="quarter" idx="11"/>
          </p:nvPr>
        </p:nvSpPr>
        <p:spPr/>
        <p:txBody>
          <a:bodyPr/>
          <a:lstStyle>
            <a:extLst/>
          </a:lstStyle>
          <a:p>
            <a:endParaRPr kumimoji="0" lang="en-US"/>
          </a:p>
        </p:txBody>
      </p:sp>
      <p:sp>
        <p:nvSpPr>
          <p:cNvPr id="4" name="Espace réservé du numéro de diapositive 3"/>
          <p:cNvSpPr>
            <a:spLocks noGrp="1"/>
          </p:cNvSpPr>
          <p:nvPr>
            <p:ph type="sldNum" sz="quarter" idx="12"/>
          </p:nvPr>
        </p:nvSpPr>
        <p:spPr/>
        <p:txBody>
          <a:bodyPr/>
          <a:lstStyle>
            <a:extLst/>
          </a:lstStyle>
          <a:p>
            <a:fld id="{8C592886-E571-45D5-8B56-343DC94F8FA6}" type="slidenum">
              <a:rPr kumimoji="0" lang="en-US" smtClean="0"/>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963136" y="304800"/>
            <a:ext cx="3931920" cy="762000"/>
          </a:xfrm>
        </p:spPr>
        <p:txBody>
          <a:bodyPr anchor="b"/>
          <a:lstStyle>
            <a:lvl1pPr marL="0" algn="r">
              <a:buNone/>
              <a:defRPr sz="2000" b="1"/>
            </a:lvl1pPr>
            <a:extLst/>
          </a:lstStyle>
          <a:p>
            <a:r>
              <a:rPr kumimoji="0" lang="fr-FR" smtClean="0"/>
              <a:t>Cliquez et modifiez le titre</a:t>
            </a:r>
            <a:endParaRPr kumimoji="0" lang="en-US"/>
          </a:p>
        </p:txBody>
      </p:sp>
      <p:sp>
        <p:nvSpPr>
          <p:cNvPr id="3" name="Espace réservé du texte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9" name="Espace réservé de la date 8"/>
          <p:cNvSpPr>
            <a:spLocks noGrp="1"/>
          </p:cNvSpPr>
          <p:nvPr>
            <p:ph type="dt" sz="half" idx="10"/>
          </p:nvPr>
        </p:nvSpPr>
        <p:spPr>
          <a:xfrm>
            <a:off x="5562600" y="6513670"/>
            <a:ext cx="3002280" cy="274320"/>
          </a:xfrm>
        </p:spPr>
        <p:txBody>
          <a:bodyPr vert="horz" rtlCol="0"/>
          <a:lstStyle>
            <a:extLst/>
          </a:lstStyle>
          <a:p>
            <a:pPr algn="l" eaLnBrk="1" latinLnBrk="0" hangingPunct="1"/>
            <a:fld id="{A2D668C5-8F3C-BF46-81E0-CA4DC55991AF}" type="datetime1">
              <a:rPr lang="fr-FR" smtClean="0"/>
              <a:t>21/04/16</a:t>
            </a:fld>
            <a:endParaRPr lang="en-US"/>
          </a:p>
        </p:txBody>
      </p:sp>
      <p:sp>
        <p:nvSpPr>
          <p:cNvPr id="10" name="Espace réservé du numéro de diapositive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a:solidFill>
                <a:schemeClr val="tx2">
                  <a:shade val="90000"/>
                </a:schemeClr>
              </a:solidFill>
            </a:endParaRPr>
          </a:p>
        </p:txBody>
      </p:sp>
      <p:sp>
        <p:nvSpPr>
          <p:cNvPr id="11" name="Espace réservé du pied de page 10"/>
          <p:cNvSpPr>
            <a:spLocks noGrp="1"/>
          </p:cNvSpPr>
          <p:nvPr>
            <p:ph type="ftr" sz="quarter" idx="12"/>
          </p:nvPr>
        </p:nvSpPr>
        <p:spPr>
          <a:xfrm>
            <a:off x="1600200" y="6513670"/>
            <a:ext cx="3907464" cy="274320"/>
          </a:xfrm>
        </p:spPr>
        <p:txBody>
          <a:bodyPr vert="horz" rtlCol="0"/>
          <a:lstStyle>
            <a:extLst/>
          </a:lstStyle>
          <a:p>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040443" y="4724400"/>
            <a:ext cx="5486400" cy="664536"/>
          </a:xfrm>
        </p:spPr>
        <p:txBody>
          <a:bodyPr anchor="b"/>
          <a:lstStyle>
            <a:lvl1pPr marL="0" algn="r">
              <a:buNone/>
              <a:defRPr sz="2000" b="1"/>
            </a:lvl1pPr>
            <a:extLst/>
          </a:lstStyle>
          <a:p>
            <a:r>
              <a:rPr kumimoji="0" lang="fr-FR" smtClean="0"/>
              <a:t>Cliquez et modifiez le titre</a:t>
            </a:r>
            <a:endParaRPr kumimoji="0" lang="en-US"/>
          </a:p>
        </p:txBody>
      </p:sp>
      <p:sp>
        <p:nvSpPr>
          <p:cNvPr id="4" name="Espace réservé du texte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13" name="Espace réservé pour une image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fr-FR" smtClean="0">
                <a:solidFill>
                  <a:schemeClr val="lt1"/>
                </a:solidFill>
                <a:latin typeface="+mn-lt"/>
                <a:ea typeface="+mn-ea"/>
                <a:cs typeface="+mn-cs"/>
              </a:rPr>
              <a:t>Faire glisser l'image vers l'espace réservé ou cliquer sur l'icône pour l'ajouter</a:t>
            </a:r>
            <a:endParaRPr kumimoji="0" lang="en-US" dirty="0">
              <a:solidFill>
                <a:schemeClr val="lt1"/>
              </a:solidFill>
              <a:latin typeface="+mn-lt"/>
              <a:ea typeface="+mn-ea"/>
              <a:cs typeface="+mn-cs"/>
            </a:endParaRPr>
          </a:p>
        </p:txBody>
      </p:sp>
      <p:sp>
        <p:nvSpPr>
          <p:cNvPr id="8" name="Espace réservé de la date 7"/>
          <p:cNvSpPr>
            <a:spLocks noGrp="1"/>
          </p:cNvSpPr>
          <p:nvPr>
            <p:ph type="dt" sz="half" idx="10"/>
          </p:nvPr>
        </p:nvSpPr>
        <p:spPr>
          <a:xfrm>
            <a:off x="5562600" y="6509004"/>
            <a:ext cx="3002280" cy="274320"/>
          </a:xfrm>
        </p:spPr>
        <p:txBody>
          <a:bodyPr vert="horz" rtlCol="0"/>
          <a:lstStyle>
            <a:extLst/>
          </a:lstStyle>
          <a:p>
            <a:pPr algn="l" eaLnBrk="1" latinLnBrk="0" hangingPunct="1"/>
            <a:fld id="{487E65B4-E882-9C4F-A86F-53885609420B}" type="datetime1">
              <a:rPr lang="fr-FR" smtClean="0"/>
              <a:t>21/04/16</a:t>
            </a:fld>
            <a:endParaRPr lang="en-US"/>
          </a:p>
        </p:txBody>
      </p:sp>
      <p:sp>
        <p:nvSpPr>
          <p:cNvPr id="9" name="Espace réservé du numéro de diapositive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lgn="r" eaLnBrk="1" latinLnBrk="0" hangingPunct="1"/>
            <a:fld id="{8C592886-E571-45D5-8B56-343DC94F8FA6}" type="slidenum">
              <a:rPr kumimoji="0" lang="en-US" smtClean="0"/>
              <a:t>‹#›</a:t>
            </a:fld>
            <a:endParaRPr kumimoji="0" lang="en-US">
              <a:solidFill>
                <a:schemeClr val="tx2">
                  <a:shade val="90000"/>
                </a:schemeClr>
              </a:solidFill>
            </a:endParaRPr>
          </a:p>
        </p:txBody>
      </p:sp>
      <p:sp>
        <p:nvSpPr>
          <p:cNvPr id="10" name="Espace réservé du pied de page 9"/>
          <p:cNvSpPr>
            <a:spLocks noGrp="1"/>
          </p:cNvSpPr>
          <p:nvPr>
            <p:ph type="ftr" sz="quarter" idx="12"/>
          </p:nvPr>
        </p:nvSpPr>
        <p:spPr>
          <a:xfrm>
            <a:off x="1600200" y="6509004"/>
            <a:ext cx="3907464" cy="274320"/>
          </a:xfrm>
        </p:spPr>
        <p:txBody>
          <a:bodyPr vert="horz" rtlCol="0"/>
          <a:lstStyle>
            <a:extLst/>
          </a:lstStyle>
          <a:p>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Arrondir un rectangle avec un coin diagonal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Espace réservé du pied de page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pPr algn="r" eaLnBrk="1" latinLnBrk="0" hangingPunct="1"/>
            <a:endParaRPr kumimoji="0" lang="en-US" sz="1300" dirty="0">
              <a:solidFill>
                <a:schemeClr val="bg2">
                  <a:tint val="60000"/>
                  <a:satMod val="155000"/>
                </a:schemeClr>
              </a:solidFill>
            </a:endParaRPr>
          </a:p>
        </p:txBody>
      </p:sp>
      <p:sp>
        <p:nvSpPr>
          <p:cNvPr id="14" name="Espace réservé de la date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pPr algn="l" eaLnBrk="1" latinLnBrk="0" hangingPunct="1"/>
            <a:fld id="{77F8D9EA-1ADE-A449-86D9-8F1EC5F276C0}" type="datetime1">
              <a:rPr lang="fr-FR" smtClean="0"/>
              <a:t>21/04/16</a:t>
            </a:fld>
            <a:endParaRPr lang="en-US" sz="1300" dirty="0">
              <a:solidFill>
                <a:schemeClr val="bg2">
                  <a:tint val="60000"/>
                  <a:satMod val="155000"/>
                </a:schemeClr>
              </a:solidFill>
            </a:endParaRPr>
          </a:p>
        </p:txBody>
      </p:sp>
      <p:sp>
        <p:nvSpPr>
          <p:cNvPr id="23" name="Espace réservé du numéro de diapositive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pPr algn="r" eaLnBrk="1" latinLnBrk="0" hangingPunct="1"/>
            <a:fld id="{8C592886-E571-45D5-8B56-343DC94F8FA6}" type="slidenum">
              <a:rPr kumimoji="0" lang="en-US" smtClean="0"/>
              <a:t>‹#›</a:t>
            </a:fld>
            <a:endParaRPr kumimoji="0" lang="en-US" sz="1600" b="1" dirty="0">
              <a:solidFill>
                <a:schemeClr val="tx2">
                  <a:shade val="90000"/>
                </a:schemeClr>
              </a:solidFill>
              <a:effectLst/>
            </a:endParaRPr>
          </a:p>
        </p:txBody>
      </p:sp>
      <p:sp>
        <p:nvSpPr>
          <p:cNvPr id="22" name="Espace réservé du titre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fr-FR" smtClean="0"/>
              <a:t>Cliquez et modifiez le titre</a:t>
            </a:r>
            <a:endParaRPr kumimoji="0" lang="en-US"/>
          </a:p>
        </p:txBody>
      </p:sp>
      <p:sp>
        <p:nvSpPr>
          <p:cNvPr id="13" name="Espace réservé du texte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cynthia.colmellere@centralesupelec.fr"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jp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 Id="rId3" Type="http://schemas.openxmlformats.org/officeDocument/2006/relationships/image" Target="../media/image2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6.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 Id="rId3" Type="http://schemas.openxmlformats.org/officeDocument/2006/relationships/image" Target="../media/image29.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pPr algn="l"/>
            <a:r>
              <a:rPr lang="fr-FR" dirty="0" smtClean="0"/>
              <a:t>Science Technique Société</a:t>
            </a:r>
            <a:br>
              <a:rPr lang="fr-FR" dirty="0" smtClean="0"/>
            </a:br>
            <a:r>
              <a:rPr lang="fr-FR" dirty="0" smtClean="0"/>
              <a:t>Introduction</a:t>
            </a:r>
            <a:endParaRPr lang="fr-FR" dirty="0"/>
          </a:p>
        </p:txBody>
      </p:sp>
      <p:sp>
        <p:nvSpPr>
          <p:cNvPr id="3" name="Sous-titre 2"/>
          <p:cNvSpPr>
            <a:spLocks noGrp="1"/>
          </p:cNvSpPr>
          <p:nvPr>
            <p:ph type="subTitle" idx="1"/>
          </p:nvPr>
        </p:nvSpPr>
        <p:spPr>
          <a:xfrm>
            <a:off x="464234" y="2819400"/>
            <a:ext cx="8229600" cy="2292452"/>
          </a:xfrm>
        </p:spPr>
        <p:txBody>
          <a:bodyPr/>
          <a:lstStyle/>
          <a:p>
            <a:r>
              <a:rPr lang="fr-FR" i="1" dirty="0" smtClean="0"/>
              <a:t>Séance 1,  14 mars 2016</a:t>
            </a:r>
          </a:p>
          <a:p>
            <a:r>
              <a:rPr lang="fr-FR" i="1" dirty="0" smtClean="0"/>
              <a:t>Cynthia Colmellere</a:t>
            </a:r>
          </a:p>
          <a:p>
            <a:r>
              <a:rPr lang="fr-FR" i="1" dirty="0">
                <a:solidFill>
                  <a:schemeClr val="bg1"/>
                </a:solidFill>
                <a:hlinkClick r:id="rId2"/>
              </a:rPr>
              <a:t>c</a:t>
            </a:r>
            <a:r>
              <a:rPr lang="fr-FR" i="1" dirty="0" smtClean="0">
                <a:solidFill>
                  <a:schemeClr val="bg1"/>
                </a:solidFill>
                <a:hlinkClick r:id="rId2"/>
              </a:rPr>
              <a:t>ynthia.colmellere@centralesupelec.fr</a:t>
            </a:r>
            <a:endParaRPr lang="fr-FR" i="1" dirty="0" smtClean="0">
              <a:solidFill>
                <a:schemeClr val="bg1"/>
              </a:solidFill>
            </a:endParaRPr>
          </a:p>
        </p:txBody>
      </p:sp>
    </p:spTree>
    <p:extLst>
      <p:ext uri="{BB962C8B-B14F-4D97-AF65-F5344CB8AC3E}">
        <p14:creationId xmlns:p14="http://schemas.microsoft.com/office/powerpoint/2010/main" val="33154497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797814" lvl="0" indent="-742950">
              <a:buFont typeface="+mj-lt"/>
              <a:buAutoNum type="arabicPeriod"/>
            </a:pPr>
            <a:r>
              <a:rPr lang="fr-FR" dirty="0">
                <a:effectLst/>
              </a:rPr>
              <a:t>Qu’est-ce que la science ? Une question toujours vive</a:t>
            </a:r>
            <a:br>
              <a:rPr lang="fr-FR" dirty="0">
                <a:effectLst/>
              </a:rPr>
            </a:br>
            <a:endParaRPr lang="fr-FR" dirty="0"/>
          </a:p>
        </p:txBody>
      </p:sp>
      <p:sp>
        <p:nvSpPr>
          <p:cNvPr id="3" name="Espace réservé du texte 2"/>
          <p:cNvSpPr>
            <a:spLocks noGrp="1"/>
          </p:cNvSpPr>
          <p:nvPr>
            <p:ph type="body" idx="1"/>
          </p:nvPr>
        </p:nvSpPr>
        <p:spPr/>
        <p:txBody>
          <a:bodyPr/>
          <a:lstStyle/>
          <a:p>
            <a:endParaRPr lang="fr-FR"/>
          </a:p>
        </p:txBody>
      </p:sp>
      <p:sp>
        <p:nvSpPr>
          <p:cNvPr id="5" name="Espace réservé du numéro de diapositive 4"/>
          <p:cNvSpPr>
            <a:spLocks noGrp="1"/>
          </p:cNvSpPr>
          <p:nvPr>
            <p:ph type="sldNum" sz="quarter" idx="11"/>
          </p:nvPr>
        </p:nvSpPr>
        <p:spPr/>
        <p:txBody>
          <a:bodyPr/>
          <a:lstStyle/>
          <a:p>
            <a:pPr algn="r" eaLnBrk="1" latinLnBrk="0" hangingPunct="1"/>
            <a:fld id="{8C592886-E571-45D5-8B56-343DC94F8FA6}" type="slidenum">
              <a:rPr kumimoji="0" lang="en-US" smtClean="0"/>
              <a:t>10</a:t>
            </a:fld>
            <a:endParaRPr kumimoji="0" lang="en-US">
              <a:solidFill>
                <a:schemeClr val="tx2">
                  <a:shade val="90000"/>
                </a:schemeClr>
              </a:solidFill>
            </a:endParaRPr>
          </a:p>
        </p:txBody>
      </p:sp>
    </p:spTree>
    <p:extLst>
      <p:ext uri="{BB962C8B-B14F-4D97-AF65-F5344CB8AC3E}">
        <p14:creationId xmlns:p14="http://schemas.microsoft.com/office/powerpoint/2010/main" val="282390146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Rabelais_science_consciencequote-sapience-n-entre-point-en-ame-malivole-et-science-sans-conscien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59965"/>
            <a:ext cx="9144000" cy="4303059"/>
          </a:xfrm>
          <a:prstGeom prst="rect">
            <a:avLst/>
          </a:prstGeom>
        </p:spPr>
      </p:pic>
      <p:sp>
        <p:nvSpPr>
          <p:cNvPr id="5" name="Titre 4"/>
          <p:cNvSpPr>
            <a:spLocks noGrp="1"/>
          </p:cNvSpPr>
          <p:nvPr>
            <p:ph type="title"/>
          </p:nvPr>
        </p:nvSpPr>
        <p:spPr>
          <a:xfrm>
            <a:off x="457200" y="253218"/>
            <a:ext cx="8229600" cy="806747"/>
          </a:xfrm>
        </p:spPr>
        <p:txBody>
          <a:bodyPr>
            <a:normAutofit/>
          </a:bodyPr>
          <a:lstStyle/>
          <a:p>
            <a:pPr algn="l"/>
            <a:r>
              <a:rPr lang="fr-FR" sz="3600" dirty="0" smtClean="0">
                <a:effectLst/>
              </a:rPr>
              <a:t>1.1. Au </a:t>
            </a:r>
            <a:r>
              <a:rPr lang="fr-FR" sz="3600" dirty="0">
                <a:effectLst/>
              </a:rPr>
              <a:t>début était…la </a:t>
            </a:r>
            <a:r>
              <a:rPr lang="fr-FR" sz="3600" dirty="0" smtClean="0">
                <a:effectLst/>
              </a:rPr>
              <a:t>conscience ? </a:t>
            </a:r>
            <a:endParaRPr lang="fr-FR" sz="3600" dirty="0"/>
          </a:p>
        </p:txBody>
      </p:sp>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11</a:t>
            </a:fld>
            <a:endParaRPr kumimoji="0" lang="en-US"/>
          </a:p>
        </p:txBody>
      </p:sp>
    </p:spTree>
    <p:extLst>
      <p:ext uri="{BB962C8B-B14F-4D97-AF65-F5344CB8AC3E}">
        <p14:creationId xmlns:p14="http://schemas.microsoft.com/office/powerpoint/2010/main" val="361508741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normAutofit lnSpcReduction="10000"/>
          </a:bodyPr>
          <a:lstStyle/>
          <a:p>
            <a:r>
              <a:rPr lang="fr-FR" dirty="0"/>
              <a:t>« </a:t>
            </a:r>
            <a:r>
              <a:rPr lang="fr-FR" i="1" dirty="0"/>
              <a:t>Mais, parce que selon le sage Salomon, sapience n’</a:t>
            </a:r>
            <a:r>
              <a:rPr lang="fr-FR" i="1" dirty="0" err="1"/>
              <a:t>etre</a:t>
            </a:r>
            <a:r>
              <a:rPr lang="fr-FR" i="1" dirty="0"/>
              <a:t> </a:t>
            </a:r>
            <a:r>
              <a:rPr lang="fr-FR" i="1" dirty="0" err="1"/>
              <a:t>poinct</a:t>
            </a:r>
            <a:r>
              <a:rPr lang="fr-FR" i="1" dirty="0"/>
              <a:t> en âme </a:t>
            </a:r>
            <a:r>
              <a:rPr lang="fr-FR" i="1" dirty="0" err="1"/>
              <a:t>malivole</a:t>
            </a:r>
            <a:r>
              <a:rPr lang="fr-FR" i="1" dirty="0"/>
              <a:t> et science sans conscience n’est que ruine de l’âme, il te </a:t>
            </a:r>
            <a:r>
              <a:rPr lang="fr-FR" i="1" dirty="0" smtClean="0"/>
              <a:t>convient de </a:t>
            </a:r>
            <a:r>
              <a:rPr lang="fr-FR" i="1" dirty="0"/>
              <a:t>servir, </a:t>
            </a:r>
            <a:r>
              <a:rPr lang="fr-FR" i="1" dirty="0" err="1"/>
              <a:t>aymer</a:t>
            </a:r>
            <a:r>
              <a:rPr lang="fr-FR" i="1" dirty="0"/>
              <a:t> et craindre Dieu, et en </a:t>
            </a:r>
            <a:r>
              <a:rPr lang="fr-FR" i="1" dirty="0" err="1"/>
              <a:t>luy</a:t>
            </a:r>
            <a:r>
              <a:rPr lang="fr-FR" i="1" dirty="0"/>
              <a:t> mettre toutes tes pensées et tout ton espoir, et par </a:t>
            </a:r>
            <a:r>
              <a:rPr lang="fr-FR" i="1" dirty="0" err="1"/>
              <a:t>foy</a:t>
            </a:r>
            <a:r>
              <a:rPr lang="fr-FR" i="1" dirty="0"/>
              <a:t>, formée de charité, </a:t>
            </a:r>
            <a:r>
              <a:rPr lang="fr-FR" i="1" dirty="0" err="1"/>
              <a:t>estre</a:t>
            </a:r>
            <a:r>
              <a:rPr lang="fr-FR" i="1" dirty="0"/>
              <a:t> à </a:t>
            </a:r>
            <a:r>
              <a:rPr lang="fr-FR" i="1" dirty="0" err="1"/>
              <a:t>luy</a:t>
            </a:r>
            <a:r>
              <a:rPr lang="fr-FR" i="1" dirty="0"/>
              <a:t> </a:t>
            </a:r>
            <a:r>
              <a:rPr lang="fr-FR" i="1" dirty="0" err="1"/>
              <a:t>adjoinct</a:t>
            </a:r>
            <a:r>
              <a:rPr lang="fr-FR" i="1" dirty="0"/>
              <a:t> en sorte que jamais ne </a:t>
            </a:r>
            <a:r>
              <a:rPr lang="fr-FR" i="1" dirty="0" err="1"/>
              <a:t>soys</a:t>
            </a:r>
            <a:r>
              <a:rPr lang="fr-FR" i="1" dirty="0"/>
              <a:t> </a:t>
            </a:r>
            <a:r>
              <a:rPr lang="fr-FR" i="1" dirty="0" err="1"/>
              <a:t>desanparé</a:t>
            </a:r>
            <a:r>
              <a:rPr lang="fr-FR" i="1" dirty="0"/>
              <a:t> par péché.</a:t>
            </a:r>
            <a:r>
              <a:rPr lang="fr-FR" dirty="0"/>
              <a:t> » François Rabelais, Pantagruel, chap. VIII</a:t>
            </a:r>
          </a:p>
          <a:p>
            <a:endParaRPr lang="fr-FR" dirty="0"/>
          </a:p>
        </p:txBody>
      </p:sp>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12</a:t>
            </a:fld>
            <a:endParaRPr kumimoji="0" lang="en-US" dirty="0"/>
          </a:p>
        </p:txBody>
      </p:sp>
    </p:spTree>
    <p:extLst>
      <p:ext uri="{BB962C8B-B14F-4D97-AF65-F5344CB8AC3E}">
        <p14:creationId xmlns:p14="http://schemas.microsoft.com/office/powerpoint/2010/main" val="75589122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r>
              <a:rPr lang="fr-FR" sz="4000" dirty="0" smtClean="0">
                <a:effectLst/>
              </a:rPr>
              <a:t>1.2. Sciences</a:t>
            </a:r>
            <a:r>
              <a:rPr lang="fr-FR" sz="4000" dirty="0">
                <a:effectLst/>
              </a:rPr>
              <a:t>, </a:t>
            </a:r>
            <a:r>
              <a:rPr lang="fr-FR" sz="4000" dirty="0" smtClean="0">
                <a:effectLst/>
              </a:rPr>
              <a:t>savoirs </a:t>
            </a:r>
            <a:r>
              <a:rPr lang="fr-FR" sz="4000" dirty="0">
                <a:effectLst/>
              </a:rPr>
              <a:t>scientifiques, savants et scientifiques</a:t>
            </a:r>
            <a:r>
              <a:rPr lang="fr-FR" dirty="0">
                <a:effectLst/>
              </a:rPr>
              <a:t>  </a:t>
            </a:r>
            <a:endParaRPr lang="fr-FR" dirty="0"/>
          </a:p>
        </p:txBody>
      </p:sp>
      <p:sp>
        <p:nvSpPr>
          <p:cNvPr id="5" name="Espace réservé du contenu 4"/>
          <p:cNvSpPr>
            <a:spLocks noGrp="1"/>
          </p:cNvSpPr>
          <p:nvPr>
            <p:ph idx="1"/>
          </p:nvPr>
        </p:nvSpPr>
        <p:spPr/>
        <p:txBody>
          <a:bodyPr/>
          <a:lstStyle/>
          <a:p>
            <a:pPr marL="0" indent="0" algn="just">
              <a:buNone/>
            </a:pPr>
            <a:r>
              <a:rPr lang="fr-FR" b="1" i="1" dirty="0"/>
              <a:t>Science : Ensemble structuré de connaissances qui se rapportent à des faits obéissant à des lois objectives (ou considérés comme tels) et dont la mise au point exige systématisation et méthode. </a:t>
            </a:r>
            <a:endParaRPr lang="fr-FR" b="1" i="1" dirty="0" smtClean="0"/>
          </a:p>
          <a:p>
            <a:pPr marL="0" indent="0" algn="just">
              <a:buNone/>
            </a:pPr>
            <a:r>
              <a:rPr lang="fr-FR" b="1" i="1" dirty="0"/>
              <a:t>(</a:t>
            </a:r>
            <a:r>
              <a:rPr lang="fr-FR" b="1" i="1" dirty="0" err="1"/>
              <a:t>TLFi</a:t>
            </a:r>
            <a:r>
              <a:rPr lang="fr-FR" b="1" i="1" dirty="0"/>
              <a:t>)</a:t>
            </a:r>
            <a:endParaRPr lang="fr-FR" dirty="0"/>
          </a:p>
          <a:p>
            <a:pPr marL="0" indent="0" algn="just">
              <a:buNone/>
            </a:pPr>
            <a:endParaRPr lang="fr-FR" dirty="0"/>
          </a:p>
        </p:txBody>
      </p:sp>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13</a:t>
            </a:fld>
            <a:endParaRPr kumimoji="0" lang="en-US" dirty="0"/>
          </a:p>
        </p:txBody>
      </p:sp>
    </p:spTree>
    <p:extLst>
      <p:ext uri="{BB962C8B-B14F-4D97-AF65-F5344CB8AC3E}">
        <p14:creationId xmlns:p14="http://schemas.microsoft.com/office/powerpoint/2010/main" val="30867660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Définir la science (faite)</a:t>
            </a:r>
            <a:endParaRPr lang="fr-FR" dirty="0"/>
          </a:p>
        </p:txBody>
      </p:sp>
      <p:sp>
        <p:nvSpPr>
          <p:cNvPr id="3" name="Espace réservé du contenu 2"/>
          <p:cNvSpPr>
            <a:spLocks noGrp="1"/>
          </p:cNvSpPr>
          <p:nvPr>
            <p:ph idx="1"/>
          </p:nvPr>
        </p:nvSpPr>
        <p:spPr/>
        <p:txBody>
          <a:bodyPr/>
          <a:lstStyle/>
          <a:p>
            <a:r>
              <a:rPr lang="fr-FR" dirty="0"/>
              <a:t>démarche </a:t>
            </a:r>
            <a:r>
              <a:rPr lang="fr-FR" b="1" i="1" dirty="0"/>
              <a:t>normative</a:t>
            </a:r>
            <a:r>
              <a:rPr lang="fr-FR" dirty="0"/>
              <a:t> </a:t>
            </a:r>
            <a:endParaRPr lang="fr-FR" dirty="0" smtClean="0"/>
          </a:p>
          <a:p>
            <a:endParaRPr lang="fr-FR" dirty="0"/>
          </a:p>
          <a:p>
            <a:r>
              <a:rPr lang="fr-FR" dirty="0"/>
              <a:t>d</a:t>
            </a:r>
            <a:r>
              <a:rPr lang="fr-FR" dirty="0" smtClean="0"/>
              <a:t>émarche </a:t>
            </a:r>
            <a:r>
              <a:rPr lang="fr-FR" b="1" i="1" dirty="0" smtClean="0"/>
              <a:t>descriptive</a:t>
            </a:r>
          </a:p>
          <a:p>
            <a:pPr marL="0" indent="0">
              <a:buNone/>
            </a:pPr>
            <a:endParaRPr lang="fr-FR" b="1" i="1" dirty="0" smtClean="0"/>
          </a:p>
          <a:p>
            <a:pPr marL="0" indent="0">
              <a:buNone/>
            </a:pPr>
            <a:endParaRPr lang="fr-FR" b="1" i="1" dirty="0"/>
          </a:p>
          <a:p>
            <a:pPr marL="0" indent="0">
              <a:buNone/>
            </a:pPr>
            <a:r>
              <a:rPr lang="fr-FR" b="1" i="1" dirty="0" smtClean="0"/>
              <a:t>Décrire la science en train de se faire</a:t>
            </a:r>
          </a:p>
          <a:p>
            <a:pPr marL="0" indent="0">
              <a:buNone/>
            </a:pPr>
            <a:endParaRPr lang="fr-FR" b="1" i="1" dirty="0"/>
          </a:p>
          <a:p>
            <a:pPr marL="0" indent="0">
              <a:buNone/>
            </a:pPr>
            <a:r>
              <a:rPr lang="fr-FR" b="1" i="1" dirty="0" smtClean="0"/>
              <a:t>Controverses, hésitations, bifurcations</a:t>
            </a:r>
            <a:endParaRPr lang="fr-FR" b="1" i="1" dirty="0"/>
          </a:p>
        </p:txBody>
      </p:sp>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14</a:t>
            </a:fld>
            <a:endParaRPr kumimoji="0" lang="en-US" dirty="0"/>
          </a:p>
        </p:txBody>
      </p:sp>
    </p:spTree>
    <p:extLst>
      <p:ext uri="{BB962C8B-B14F-4D97-AF65-F5344CB8AC3E}">
        <p14:creationId xmlns:p14="http://schemas.microsoft.com/office/powerpoint/2010/main" val="33363704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372"/>
            <a:ext cx="8229600" cy="1111164"/>
          </a:xfrm>
        </p:spPr>
        <p:txBody>
          <a:bodyPr>
            <a:noAutofit/>
          </a:bodyPr>
          <a:lstStyle/>
          <a:p>
            <a:pPr marL="54864" lvl="1" algn="ctr" rtl="0">
              <a:spcBef>
                <a:spcPct val="0"/>
              </a:spcBef>
            </a:pPr>
            <a:r>
              <a:rPr lang="fr-FR" sz="3600" dirty="0" smtClean="0">
                <a:solidFill>
                  <a:schemeClr val="accent5"/>
                </a:solidFill>
                <a:latin typeface="+mj-lt"/>
              </a:rPr>
              <a:t/>
            </a:r>
            <a:br>
              <a:rPr lang="fr-FR" sz="3600" dirty="0" smtClean="0">
                <a:solidFill>
                  <a:schemeClr val="accent5"/>
                </a:solidFill>
                <a:latin typeface="+mj-lt"/>
              </a:rPr>
            </a:br>
            <a:r>
              <a:rPr lang="fr-FR" sz="3600" dirty="0">
                <a:solidFill>
                  <a:schemeClr val="accent5"/>
                </a:solidFill>
                <a:latin typeface="+mj-lt"/>
              </a:rPr>
              <a:t/>
            </a:r>
            <a:br>
              <a:rPr lang="fr-FR" sz="3600" dirty="0">
                <a:solidFill>
                  <a:schemeClr val="accent5"/>
                </a:solidFill>
                <a:latin typeface="+mj-lt"/>
              </a:rPr>
            </a:br>
            <a:r>
              <a:rPr lang="fr-FR" sz="3600" dirty="0" smtClean="0">
                <a:solidFill>
                  <a:schemeClr val="accent5"/>
                </a:solidFill>
                <a:latin typeface="+mj-lt"/>
              </a:rPr>
              <a:t/>
            </a:r>
            <a:br>
              <a:rPr lang="fr-FR" sz="3600" dirty="0" smtClean="0">
                <a:solidFill>
                  <a:schemeClr val="accent5"/>
                </a:solidFill>
                <a:latin typeface="+mj-lt"/>
              </a:rPr>
            </a:br>
            <a:r>
              <a:rPr lang="fr-FR" sz="3600" dirty="0">
                <a:solidFill>
                  <a:schemeClr val="accent5"/>
                </a:solidFill>
                <a:latin typeface="+mj-lt"/>
              </a:rPr>
              <a:t/>
            </a:r>
            <a:br>
              <a:rPr lang="fr-FR" sz="3600" dirty="0">
                <a:solidFill>
                  <a:schemeClr val="accent5"/>
                </a:solidFill>
                <a:latin typeface="+mj-lt"/>
              </a:rPr>
            </a:br>
            <a:r>
              <a:rPr lang="fr-FR" sz="3600" dirty="0" smtClean="0">
                <a:solidFill>
                  <a:schemeClr val="accent5"/>
                </a:solidFill>
                <a:latin typeface="+mj-lt"/>
              </a:rPr>
              <a:t/>
            </a:r>
            <a:br>
              <a:rPr lang="fr-FR" sz="3600" dirty="0" smtClean="0">
                <a:solidFill>
                  <a:schemeClr val="accent5"/>
                </a:solidFill>
                <a:latin typeface="+mj-lt"/>
              </a:rPr>
            </a:br>
            <a:r>
              <a:rPr lang="fr-FR" sz="3600" dirty="0">
                <a:solidFill>
                  <a:schemeClr val="accent5"/>
                </a:solidFill>
                <a:latin typeface="+mj-lt"/>
              </a:rPr>
              <a:t/>
            </a:r>
            <a:br>
              <a:rPr lang="fr-FR" sz="3600" dirty="0">
                <a:solidFill>
                  <a:schemeClr val="accent5"/>
                </a:solidFill>
                <a:latin typeface="+mj-lt"/>
              </a:rPr>
            </a:br>
            <a:r>
              <a:rPr lang="fr-FR" sz="3600" dirty="0">
                <a:solidFill>
                  <a:schemeClr val="accent5"/>
                </a:solidFill>
              </a:rPr>
              <a:t>1.3. Quelques repères historiques</a:t>
            </a:r>
            <a:br>
              <a:rPr lang="fr-FR" sz="3600" dirty="0">
                <a:solidFill>
                  <a:schemeClr val="accent5"/>
                </a:solidFill>
              </a:rPr>
            </a:br>
            <a:r>
              <a:rPr lang="fr-FR" sz="3600" dirty="0" smtClean="0">
                <a:solidFill>
                  <a:schemeClr val="accent5"/>
                </a:solidFill>
              </a:rPr>
              <a:t>Antiquité Grecque</a:t>
            </a:r>
            <a:r>
              <a:rPr lang="fr-FR" sz="3600" dirty="0">
                <a:solidFill>
                  <a:schemeClr val="accent5"/>
                </a:solidFill>
                <a:latin typeface="+mj-lt"/>
              </a:rPr>
              <a:t> </a:t>
            </a:r>
          </a:p>
        </p:txBody>
      </p:sp>
      <p:sp>
        <p:nvSpPr>
          <p:cNvPr id="3" name="Espace réservé du contenu 2"/>
          <p:cNvSpPr>
            <a:spLocks noGrp="1"/>
          </p:cNvSpPr>
          <p:nvPr>
            <p:ph idx="1"/>
          </p:nvPr>
        </p:nvSpPr>
        <p:spPr/>
        <p:txBody>
          <a:bodyPr>
            <a:normAutofit/>
          </a:bodyPr>
          <a:lstStyle/>
          <a:p>
            <a:endParaRPr lang="fr-FR" dirty="0"/>
          </a:p>
          <a:p>
            <a:pPr marL="0" indent="0">
              <a:buNone/>
            </a:pPr>
            <a:endParaRPr lang="fr-FR" dirty="0" smtClean="0"/>
          </a:p>
          <a:p>
            <a:pPr marL="0" indent="0">
              <a:buNone/>
            </a:pPr>
            <a:endParaRPr lang="fr-FR" dirty="0" smtClean="0"/>
          </a:p>
          <a:p>
            <a:endParaRPr lang="fr-FR" dirty="0" smtClean="0"/>
          </a:p>
          <a:p>
            <a:endParaRPr lang="fr-FR" dirty="0"/>
          </a:p>
          <a:p>
            <a:endParaRPr lang="fr-FR" dirty="0" smtClean="0"/>
          </a:p>
        </p:txBody>
      </p:sp>
      <p:pic>
        <p:nvPicPr>
          <p:cNvPr id="4" name="Image 3" descr="Euclid_7.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3474" y="1396536"/>
            <a:ext cx="5956300" cy="5080000"/>
          </a:xfrm>
          <a:prstGeom prst="rect">
            <a:avLst/>
          </a:prstGeom>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15</a:t>
            </a:fld>
            <a:endParaRPr kumimoji="0" lang="en-US" dirty="0"/>
          </a:p>
        </p:txBody>
      </p:sp>
    </p:spTree>
    <p:extLst>
      <p:ext uri="{BB962C8B-B14F-4D97-AF65-F5344CB8AC3E}">
        <p14:creationId xmlns:p14="http://schemas.microsoft.com/office/powerpoint/2010/main" val="16650760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313424-Archimède.jpg"/>
          <p:cNvPicPr>
            <a:picLocks noGrp="1" noChangeAspect="1"/>
          </p:cNvPicPr>
          <p:nvPr>
            <p:ph idx="1"/>
          </p:nvPr>
        </p:nvPicPr>
        <p:blipFill>
          <a:blip r:embed="rId2">
            <a:extLst>
              <a:ext uri="{28A0092B-C50C-407E-A947-70E740481C1C}">
                <a14:useLocalDpi xmlns:a14="http://schemas.microsoft.com/office/drawing/2010/main" val="0"/>
              </a:ext>
            </a:extLst>
          </a:blip>
          <a:srcRect l="-20924" r="-20924"/>
          <a:stretch>
            <a:fillRect/>
          </a:stretch>
        </p:blipFill>
        <p:spPr>
          <a:xfrm>
            <a:off x="-507442" y="578701"/>
            <a:ext cx="9938310" cy="5464900"/>
          </a:xfrm>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16</a:t>
            </a:fld>
            <a:endParaRPr kumimoji="0" lang="en-US" dirty="0"/>
          </a:p>
        </p:txBody>
      </p:sp>
    </p:spTree>
    <p:extLst>
      <p:ext uri="{BB962C8B-B14F-4D97-AF65-F5344CB8AC3E}">
        <p14:creationId xmlns:p14="http://schemas.microsoft.com/office/powerpoint/2010/main" val="188104663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Euclide-7515B.jpg"/>
          <p:cNvPicPr>
            <a:picLocks noGrp="1" noChangeAspect="1"/>
          </p:cNvPicPr>
          <p:nvPr>
            <p:ph idx="1"/>
          </p:nvPr>
        </p:nvPicPr>
        <p:blipFill>
          <a:blip r:embed="rId3">
            <a:extLst>
              <a:ext uri="{28A0092B-C50C-407E-A947-70E740481C1C}">
                <a14:useLocalDpi xmlns:a14="http://schemas.microsoft.com/office/drawing/2010/main" val="0"/>
              </a:ext>
            </a:extLst>
          </a:blip>
          <a:srcRect t="-9267" b="-9267"/>
          <a:stretch>
            <a:fillRect/>
          </a:stretch>
        </p:blipFill>
        <p:spPr/>
      </p:pic>
      <p:sp>
        <p:nvSpPr>
          <p:cNvPr id="7" name="Espace réservé du numéro de diapositive 6"/>
          <p:cNvSpPr>
            <a:spLocks noGrp="1"/>
          </p:cNvSpPr>
          <p:nvPr>
            <p:ph type="sldNum" sz="quarter" idx="12"/>
          </p:nvPr>
        </p:nvSpPr>
        <p:spPr/>
        <p:txBody>
          <a:bodyPr/>
          <a:lstStyle/>
          <a:p>
            <a:fld id="{8C592886-E571-45D5-8B56-343DC94F8FA6}" type="slidenum">
              <a:rPr kumimoji="0" lang="en-US" smtClean="0"/>
              <a:t>17</a:t>
            </a:fld>
            <a:endParaRPr kumimoji="0" lang="en-US" dirty="0"/>
          </a:p>
        </p:txBody>
      </p:sp>
    </p:spTree>
    <p:extLst>
      <p:ext uri="{BB962C8B-B14F-4D97-AF65-F5344CB8AC3E}">
        <p14:creationId xmlns:p14="http://schemas.microsoft.com/office/powerpoint/2010/main" val="197242886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Antiquité Romaine</a:t>
            </a:r>
            <a:endParaRPr lang="fr-FR" dirty="0"/>
          </a:p>
        </p:txBody>
      </p:sp>
      <p:pic>
        <p:nvPicPr>
          <p:cNvPr id="4" name="Espace réservé du contenu 3" descr="arpenteur_Rome_antique.jpg"/>
          <p:cNvPicPr>
            <a:picLocks noGrp="1" noChangeAspect="1"/>
          </p:cNvPicPr>
          <p:nvPr>
            <p:ph idx="1"/>
          </p:nvPr>
        </p:nvPicPr>
        <p:blipFill>
          <a:blip r:embed="rId3">
            <a:extLst>
              <a:ext uri="{28A0092B-C50C-407E-A947-70E740481C1C}">
                <a14:useLocalDpi xmlns:a14="http://schemas.microsoft.com/office/drawing/2010/main" val="0"/>
              </a:ext>
            </a:extLst>
          </a:blip>
          <a:srcRect l="-15000" r="-15000"/>
          <a:stretch>
            <a:fillRect/>
          </a:stretch>
        </p:blipFill>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18</a:t>
            </a:fld>
            <a:endParaRPr kumimoji="0" lang="en-US" dirty="0"/>
          </a:p>
        </p:txBody>
      </p:sp>
    </p:spTree>
    <p:extLst>
      <p:ext uri="{BB962C8B-B14F-4D97-AF65-F5344CB8AC3E}">
        <p14:creationId xmlns:p14="http://schemas.microsoft.com/office/powerpoint/2010/main" val="423463385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
            </a:r>
            <a:br>
              <a:rPr lang="fr-FR" dirty="0" smtClean="0"/>
            </a:br>
            <a:r>
              <a:rPr lang="fr-FR" dirty="0"/>
              <a:t/>
            </a:r>
            <a:br>
              <a:rPr lang="fr-FR" dirty="0"/>
            </a:br>
            <a:r>
              <a:rPr lang="fr-FR" dirty="0" smtClean="0"/>
              <a:t/>
            </a:r>
            <a:br>
              <a:rPr lang="fr-FR" dirty="0" smtClean="0"/>
            </a:br>
            <a:r>
              <a:rPr lang="fr-FR" dirty="0"/>
              <a:t/>
            </a:r>
            <a:br>
              <a:rPr lang="fr-FR" dirty="0"/>
            </a:br>
            <a:r>
              <a:rPr lang="fr-FR" dirty="0" smtClean="0"/>
              <a:t>Moyen </a:t>
            </a:r>
            <a:r>
              <a:rPr lang="fr-FR" dirty="0"/>
              <a:t>Age</a:t>
            </a:r>
            <a:br>
              <a:rPr lang="fr-FR" dirty="0"/>
            </a:br>
            <a:endParaRPr lang="fr-FR" dirty="0"/>
          </a:p>
        </p:txBody>
      </p:sp>
      <p:pic>
        <p:nvPicPr>
          <p:cNvPr id="4" name="Espace réservé du contenu 3" descr="saint-Thomas d'Aquin.jpg"/>
          <p:cNvPicPr>
            <a:picLocks noGrp="1" noChangeAspect="1"/>
          </p:cNvPicPr>
          <p:nvPr>
            <p:ph idx="1"/>
          </p:nvPr>
        </p:nvPicPr>
        <p:blipFill rotWithShape="1">
          <a:blip r:embed="rId3">
            <a:extLst>
              <a:ext uri="{BEBA8EAE-BF5A-486C-A8C5-ECC9F3942E4B}">
                <a14:imgProps xmlns:a14="http://schemas.microsoft.com/office/drawing/2010/main">
                  <a14:imgLayer r:embed="rId4">
                    <a14:imgEffect>
                      <a14:backgroundRemoval t="4481" b="93661" l="7266" r="93923"/>
                    </a14:imgEffect>
                  </a14:imgLayer>
                </a14:imgProps>
              </a:ext>
              <a:ext uri="{28A0092B-C50C-407E-A947-70E740481C1C}">
                <a14:useLocalDpi xmlns:a14="http://schemas.microsoft.com/office/drawing/2010/main" val="0"/>
              </a:ext>
            </a:extLst>
          </a:blip>
          <a:srcRect l="-22711" t="-6824" r="-3504" b="7086"/>
          <a:stretch/>
        </p:blipFill>
        <p:spPr>
          <a:xfrm>
            <a:off x="119576" y="-269631"/>
            <a:ext cx="7850020" cy="7497773"/>
          </a:xfrm>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19</a:t>
            </a:fld>
            <a:endParaRPr kumimoji="0" lang="en-US" dirty="0"/>
          </a:p>
        </p:txBody>
      </p:sp>
    </p:spTree>
    <p:extLst>
      <p:ext uri="{BB962C8B-B14F-4D97-AF65-F5344CB8AC3E}">
        <p14:creationId xmlns:p14="http://schemas.microsoft.com/office/powerpoint/2010/main" val="168404749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a:t>I</a:t>
            </a:r>
            <a:r>
              <a:rPr lang="fr-FR" dirty="0" smtClean="0"/>
              <a:t>ntroduction</a:t>
            </a:r>
            <a:endParaRPr lang="fr-FR" dirty="0"/>
          </a:p>
        </p:txBody>
      </p:sp>
      <p:sp>
        <p:nvSpPr>
          <p:cNvPr id="3" name="Espace réservé du contenu 2"/>
          <p:cNvSpPr>
            <a:spLocks noGrp="1"/>
          </p:cNvSpPr>
          <p:nvPr>
            <p:ph idx="1"/>
          </p:nvPr>
        </p:nvSpPr>
        <p:spPr/>
        <p:txBody>
          <a:bodyPr/>
          <a:lstStyle/>
          <a:p>
            <a:r>
              <a:rPr lang="fr-FR" dirty="0" smtClean="0"/>
              <a:t> </a:t>
            </a:r>
            <a:r>
              <a:rPr lang="fr-FR" dirty="0"/>
              <a:t>L’ingénieur, la science, la technique et la société</a:t>
            </a:r>
          </a:p>
          <a:p>
            <a:pPr marL="0" indent="0">
              <a:buNone/>
            </a:pPr>
            <a:endParaRPr lang="fr-FR" dirty="0"/>
          </a:p>
          <a:p>
            <a:r>
              <a:rPr lang="fr-FR" dirty="0" smtClean="0"/>
              <a:t>La question éthique</a:t>
            </a:r>
          </a:p>
          <a:p>
            <a:endParaRPr lang="fr-FR" dirty="0"/>
          </a:p>
          <a:p>
            <a:r>
              <a:rPr lang="fr-FR" dirty="0"/>
              <a:t>Les ingénieurs,  soutiers de l’innovation ?</a:t>
            </a:r>
          </a:p>
          <a:p>
            <a:pPr marL="0" indent="0">
              <a:buNone/>
            </a:pPr>
            <a:r>
              <a:rPr lang="fr-FR" dirty="0" smtClean="0"/>
              <a:t> </a:t>
            </a:r>
          </a:p>
          <a:p>
            <a:endParaRPr lang="fr-FR" dirty="0" smtClean="0"/>
          </a:p>
          <a:p>
            <a:endParaRPr lang="fr-FR" dirty="0" smtClean="0"/>
          </a:p>
          <a:p>
            <a:endParaRPr lang="fr-FR" dirty="0" smtClean="0"/>
          </a:p>
          <a:p>
            <a:endParaRPr lang="fr-FR" dirty="0"/>
          </a:p>
        </p:txBody>
      </p:sp>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2</a:t>
            </a:fld>
            <a:endParaRPr kumimoji="0" lang="en-US" dirty="0"/>
          </a:p>
        </p:txBody>
      </p:sp>
    </p:spTree>
    <p:extLst>
      <p:ext uri="{BB962C8B-B14F-4D97-AF65-F5344CB8AC3E}">
        <p14:creationId xmlns:p14="http://schemas.microsoft.com/office/powerpoint/2010/main" val="327779889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scolastique</a:t>
            </a:r>
            <a:endParaRPr lang="fr-FR" dirty="0"/>
          </a:p>
        </p:txBody>
      </p:sp>
      <p:pic>
        <p:nvPicPr>
          <p:cNvPr id="4" name="Espace réservé du contenu 3" descr="scolastique.jpg"/>
          <p:cNvPicPr>
            <a:picLocks noGrp="1" noChangeAspect="1"/>
          </p:cNvPicPr>
          <p:nvPr>
            <p:ph idx="1"/>
          </p:nvPr>
        </p:nvPicPr>
        <p:blipFill>
          <a:blip r:embed="rId2">
            <a:extLst>
              <a:ext uri="{28A0092B-C50C-407E-A947-70E740481C1C}">
                <a14:useLocalDpi xmlns:a14="http://schemas.microsoft.com/office/drawing/2010/main" val="0"/>
              </a:ext>
            </a:extLst>
          </a:blip>
          <a:srcRect t="20263" b="20263"/>
          <a:stretch>
            <a:fillRect/>
          </a:stretch>
        </p:blipFill>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20</a:t>
            </a:fld>
            <a:endParaRPr kumimoji="0" lang="en-US" dirty="0"/>
          </a:p>
        </p:txBody>
      </p:sp>
    </p:spTree>
    <p:extLst>
      <p:ext uri="{BB962C8B-B14F-4D97-AF65-F5344CB8AC3E}">
        <p14:creationId xmlns:p14="http://schemas.microsoft.com/office/powerpoint/2010/main" val="115860658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Imprimerie</a:t>
            </a:r>
            <a:endParaRPr lang="fr-FR" dirty="0"/>
          </a:p>
        </p:txBody>
      </p:sp>
      <p:pic>
        <p:nvPicPr>
          <p:cNvPr id="4" name="Espace réservé du contenu 3" descr="Gutemberg.jpg"/>
          <p:cNvPicPr>
            <a:picLocks noGrp="1" noChangeAspect="1"/>
          </p:cNvPicPr>
          <p:nvPr>
            <p:ph idx="1"/>
          </p:nvPr>
        </p:nvPicPr>
        <p:blipFill>
          <a:blip r:embed="rId2">
            <a:extLst>
              <a:ext uri="{28A0092B-C50C-407E-A947-70E740481C1C}">
                <a14:useLocalDpi xmlns:a14="http://schemas.microsoft.com/office/drawing/2010/main" val="0"/>
              </a:ext>
            </a:extLst>
          </a:blip>
          <a:srcRect t="7978" b="7978"/>
          <a:stretch>
            <a:fillRect/>
          </a:stretch>
        </p:blipFill>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21</a:t>
            </a:fld>
            <a:endParaRPr kumimoji="0" lang="en-US" dirty="0"/>
          </a:p>
        </p:txBody>
      </p:sp>
    </p:spTree>
    <p:extLst>
      <p:ext uri="{BB962C8B-B14F-4D97-AF65-F5344CB8AC3E}">
        <p14:creationId xmlns:p14="http://schemas.microsoft.com/office/powerpoint/2010/main" val="428320789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Johannes_Kepler.jpg"/>
          <p:cNvPicPr>
            <a:picLocks noGrp="1" noChangeAspect="1"/>
          </p:cNvPicPr>
          <p:nvPr>
            <p:ph idx="1"/>
          </p:nvPr>
        </p:nvPicPr>
        <p:blipFill>
          <a:blip r:embed="rId2">
            <a:extLst>
              <a:ext uri="{28A0092B-C50C-407E-A947-70E740481C1C}">
                <a14:useLocalDpi xmlns:a14="http://schemas.microsoft.com/office/drawing/2010/main" val="0"/>
              </a:ext>
            </a:extLst>
          </a:blip>
          <a:srcRect l="-74849" r="-74849"/>
          <a:stretch>
            <a:fillRect/>
          </a:stretch>
        </p:blipFill>
        <p:spPr>
          <a:xfrm>
            <a:off x="280349" y="183412"/>
            <a:ext cx="8229600" cy="4526280"/>
          </a:xfrm>
        </p:spPr>
      </p:pic>
      <p:sp>
        <p:nvSpPr>
          <p:cNvPr id="6" name="Titre 1"/>
          <p:cNvSpPr>
            <a:spLocks noGrp="1"/>
          </p:cNvSpPr>
          <p:nvPr>
            <p:ph type="title"/>
          </p:nvPr>
        </p:nvSpPr>
        <p:spPr>
          <a:xfrm>
            <a:off x="280349" y="4709692"/>
            <a:ext cx="8229600" cy="2620227"/>
          </a:xfrm>
        </p:spPr>
        <p:txBody>
          <a:bodyPr>
            <a:normAutofit fontScale="90000"/>
          </a:bodyPr>
          <a:lstStyle/>
          <a:p>
            <a:r>
              <a:rPr lang="fr-FR" sz="3600" dirty="0" smtClean="0">
                <a:solidFill>
                  <a:srgbClr val="FFFFFF"/>
                </a:solidFill>
              </a:rPr>
              <a:t/>
            </a:r>
            <a:br>
              <a:rPr lang="fr-FR" sz="3600" dirty="0" smtClean="0">
                <a:solidFill>
                  <a:srgbClr val="FFFFFF"/>
                </a:solidFill>
              </a:rPr>
            </a:br>
            <a:r>
              <a:rPr lang="fr-FR" sz="3600" dirty="0">
                <a:solidFill>
                  <a:srgbClr val="FFFFFF"/>
                </a:solidFill>
              </a:rPr>
              <a:t/>
            </a:r>
            <a:br>
              <a:rPr lang="fr-FR" sz="3600" dirty="0">
                <a:solidFill>
                  <a:srgbClr val="FFFFFF"/>
                </a:solidFill>
              </a:rPr>
            </a:br>
            <a:r>
              <a:rPr lang="fr-FR" sz="3600" dirty="0" smtClean="0">
                <a:solidFill>
                  <a:srgbClr val="FFFFFF"/>
                </a:solidFill>
              </a:rPr>
              <a:t/>
            </a:r>
            <a:br>
              <a:rPr lang="fr-FR" sz="3600" dirty="0" smtClean="0">
                <a:solidFill>
                  <a:srgbClr val="FFFFFF"/>
                </a:solidFill>
              </a:rPr>
            </a:br>
            <a:r>
              <a:rPr lang="fr-FR" sz="3600" dirty="0">
                <a:solidFill>
                  <a:srgbClr val="FFFFFF"/>
                </a:solidFill>
              </a:rPr>
              <a:t/>
            </a:r>
            <a:br>
              <a:rPr lang="fr-FR" sz="3600" dirty="0">
                <a:solidFill>
                  <a:srgbClr val="FFFFFF"/>
                </a:solidFill>
              </a:rPr>
            </a:br>
            <a:r>
              <a:rPr lang="fr-FR" sz="3600" dirty="0" smtClean="0">
                <a:solidFill>
                  <a:srgbClr val="FFFFFF"/>
                </a:solidFill>
              </a:rPr>
              <a:t/>
            </a:r>
            <a:br>
              <a:rPr lang="fr-FR" sz="3600" dirty="0" smtClean="0">
                <a:solidFill>
                  <a:srgbClr val="FFFFFF"/>
                </a:solidFill>
              </a:rPr>
            </a:br>
            <a:r>
              <a:rPr lang="fr-FR" sz="3600" dirty="0" smtClean="0">
                <a:solidFill>
                  <a:srgbClr val="FFFFFF"/>
                </a:solidFill>
              </a:rPr>
              <a:t/>
            </a:r>
            <a:br>
              <a:rPr lang="fr-FR" sz="3600" dirty="0" smtClean="0">
                <a:solidFill>
                  <a:srgbClr val="FFFFFF"/>
                </a:solidFill>
              </a:rPr>
            </a:br>
            <a:r>
              <a:rPr lang="fr-FR" sz="3600" dirty="0">
                <a:solidFill>
                  <a:srgbClr val="FFFFFF"/>
                </a:solidFill>
              </a:rPr>
              <a:t/>
            </a:r>
            <a:br>
              <a:rPr lang="fr-FR" sz="3600" dirty="0">
                <a:solidFill>
                  <a:srgbClr val="FFFFFF"/>
                </a:solidFill>
              </a:rPr>
            </a:br>
            <a:r>
              <a:rPr lang="fr-FR" sz="3600" dirty="0" smtClean="0">
                <a:solidFill>
                  <a:srgbClr val="FFFFFF"/>
                </a:solidFill>
              </a:rPr>
              <a:t/>
            </a:r>
            <a:br>
              <a:rPr lang="fr-FR" sz="3600" dirty="0" smtClean="0">
                <a:solidFill>
                  <a:srgbClr val="FFFFFF"/>
                </a:solidFill>
              </a:rPr>
            </a:br>
            <a:r>
              <a:rPr lang="fr-FR" sz="3600" dirty="0" smtClean="0">
                <a:solidFill>
                  <a:srgbClr val="FFFFFF"/>
                </a:solidFill>
              </a:rPr>
              <a:t>«</a:t>
            </a:r>
            <a:r>
              <a:rPr lang="fr-FR" sz="3600" dirty="0">
                <a:solidFill>
                  <a:srgbClr val="FFFFFF"/>
                </a:solidFill>
              </a:rPr>
              <a:t> </a:t>
            </a:r>
            <a:r>
              <a:rPr lang="fr-FR" sz="3600" i="1" dirty="0">
                <a:solidFill>
                  <a:srgbClr val="FFFFFF"/>
                </a:solidFill>
              </a:rPr>
              <a:t>Voici que depuis vingt cinq ans, je tire profit de ce principe…que les êtres mathématiques sont les causes de réalités naturelle </a:t>
            </a:r>
            <a:r>
              <a:rPr lang="fr-FR" sz="3600" dirty="0">
                <a:solidFill>
                  <a:srgbClr val="FFFFFF"/>
                </a:solidFill>
              </a:rPr>
              <a:t>».  J. </a:t>
            </a:r>
            <a:r>
              <a:rPr lang="fr-FR" sz="3600" dirty="0" err="1">
                <a:solidFill>
                  <a:srgbClr val="FFFFFF"/>
                </a:solidFill>
              </a:rPr>
              <a:t>Képler</a:t>
            </a:r>
            <a:r>
              <a:rPr lang="fr-FR" sz="3600" dirty="0">
                <a:solidFill>
                  <a:srgbClr val="FFFFFF"/>
                </a:solidFill>
              </a:rPr>
              <a:t> </a:t>
            </a:r>
            <a:r>
              <a:rPr lang="fr-FR" dirty="0">
                <a:solidFill>
                  <a:srgbClr val="FFFFFF"/>
                </a:solidFill>
              </a:rPr>
              <a:t/>
            </a:r>
            <a:br>
              <a:rPr lang="fr-FR" dirty="0">
                <a:solidFill>
                  <a:srgbClr val="FFFFFF"/>
                </a:solidFill>
              </a:rPr>
            </a:br>
            <a:endParaRPr lang="fr-FR" dirty="0"/>
          </a:p>
        </p:txBody>
      </p:sp>
      <p:sp>
        <p:nvSpPr>
          <p:cNvPr id="8" name="Espace réservé du numéro de diapositive 7"/>
          <p:cNvSpPr>
            <a:spLocks noGrp="1"/>
          </p:cNvSpPr>
          <p:nvPr>
            <p:ph type="sldNum" sz="quarter" idx="12"/>
          </p:nvPr>
        </p:nvSpPr>
        <p:spPr/>
        <p:txBody>
          <a:bodyPr/>
          <a:lstStyle/>
          <a:p>
            <a:fld id="{8C592886-E571-45D5-8B56-343DC94F8FA6}" type="slidenum">
              <a:rPr kumimoji="0" lang="en-US" smtClean="0"/>
              <a:t>22</a:t>
            </a:fld>
            <a:endParaRPr kumimoji="0" lang="en-US" dirty="0"/>
          </a:p>
        </p:txBody>
      </p:sp>
    </p:spTree>
    <p:extLst>
      <p:ext uri="{BB962C8B-B14F-4D97-AF65-F5344CB8AC3E}">
        <p14:creationId xmlns:p14="http://schemas.microsoft.com/office/powerpoint/2010/main" val="32253408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23375"/>
            <a:ext cx="8229600" cy="5449142"/>
          </a:xfrm>
        </p:spPr>
        <p:txBody>
          <a:bodyPr/>
          <a:lstStyle/>
          <a:p>
            <a:pPr marL="0" indent="0">
              <a:buNone/>
            </a:pPr>
            <a:r>
              <a:rPr lang="fr-FR" dirty="0"/>
              <a:t>« </a:t>
            </a:r>
            <a:r>
              <a:rPr lang="fr-FR" i="1" dirty="0"/>
              <a:t>De ne recevoir aucune chose pour vraie que je ne la connaisse évidemment être telle : c’est-à-dire d’éviter soigneusement la précipitation et la prévention, et de ne comprendre rien de plus en mes jugements que ce qui se présenterait si clairement et si distinctement à mon esprit, que je n’aie aucune occasion de le mettre en doute… » </a:t>
            </a:r>
            <a:endParaRPr lang="fr-FR" i="1" dirty="0" smtClean="0"/>
          </a:p>
          <a:p>
            <a:pPr marL="0" indent="0">
              <a:buNone/>
            </a:pPr>
            <a:r>
              <a:rPr lang="fr-FR" i="1" dirty="0" smtClean="0"/>
              <a:t>René Descartes</a:t>
            </a:r>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23</a:t>
            </a:fld>
            <a:endParaRPr kumimoji="0" lang="en-US" dirty="0"/>
          </a:p>
        </p:txBody>
      </p:sp>
    </p:spTree>
    <p:extLst>
      <p:ext uri="{BB962C8B-B14F-4D97-AF65-F5344CB8AC3E}">
        <p14:creationId xmlns:p14="http://schemas.microsoft.com/office/powerpoint/2010/main" val="167816861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2324100" y="254000"/>
            <a:ext cx="4495800" cy="6350000"/>
          </a:xfrm>
          <a:prstGeom prst="rect">
            <a:avLst/>
          </a:prstGeo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24</a:t>
            </a:fld>
            <a:endParaRPr kumimoji="0" lang="en-US"/>
          </a:p>
        </p:txBody>
      </p:sp>
    </p:spTree>
    <p:extLst>
      <p:ext uri="{BB962C8B-B14F-4D97-AF65-F5344CB8AC3E}">
        <p14:creationId xmlns:p14="http://schemas.microsoft.com/office/powerpoint/2010/main" val="313399854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allégorie de la science_anonyme Flaman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778" y="1505849"/>
            <a:ext cx="8635067" cy="3284504"/>
          </a:xfrm>
          <a:prstGeom prst="rect">
            <a:avLst/>
          </a:prstGeo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25</a:t>
            </a:fld>
            <a:endParaRPr kumimoji="0" lang="en-US"/>
          </a:p>
        </p:txBody>
      </p:sp>
    </p:spTree>
    <p:extLst>
      <p:ext uri="{BB962C8B-B14F-4D97-AF65-F5344CB8AC3E}">
        <p14:creationId xmlns:p14="http://schemas.microsoft.com/office/powerpoint/2010/main" val="416262139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Les Lumières</a:t>
            </a:r>
            <a:endParaRPr lang="fr-FR" dirty="0"/>
          </a:p>
        </p:txBody>
      </p:sp>
      <p:pic>
        <p:nvPicPr>
          <p:cNvPr id="5" name="Image 4" descr="bpt6k96274508.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134" y="253536"/>
            <a:ext cx="4040854" cy="6379009"/>
          </a:xfrm>
          <a:prstGeom prst="rect">
            <a:avLst/>
          </a:prstGeom>
        </p:spPr>
      </p:pic>
      <p:sp>
        <p:nvSpPr>
          <p:cNvPr id="7" name="Espace réservé du numéro de diapositive 6"/>
          <p:cNvSpPr>
            <a:spLocks noGrp="1"/>
          </p:cNvSpPr>
          <p:nvPr>
            <p:ph type="sldNum" sz="quarter" idx="12"/>
          </p:nvPr>
        </p:nvSpPr>
        <p:spPr/>
        <p:txBody>
          <a:bodyPr/>
          <a:lstStyle/>
          <a:p>
            <a:fld id="{8C592886-E571-45D5-8B56-343DC94F8FA6}" type="slidenum">
              <a:rPr kumimoji="0" lang="en-US" smtClean="0"/>
              <a:t>26</a:t>
            </a:fld>
            <a:endParaRPr kumimoji="0" lang="en-US" dirty="0"/>
          </a:p>
        </p:txBody>
      </p:sp>
    </p:spTree>
    <p:extLst>
      <p:ext uri="{BB962C8B-B14F-4D97-AF65-F5344CB8AC3E}">
        <p14:creationId xmlns:p14="http://schemas.microsoft.com/office/powerpoint/2010/main" val="296886373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binet de curiosité.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0022" y="1282298"/>
            <a:ext cx="6715821" cy="5087234"/>
          </a:xfrm>
          <a:prstGeom prst="rect">
            <a:avLst/>
          </a:prstGeom>
        </p:spPr>
      </p:pic>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27</a:t>
            </a:fld>
            <a:endParaRPr kumimoji="0" lang="en-US"/>
          </a:p>
        </p:txBody>
      </p:sp>
    </p:spTree>
    <p:extLst>
      <p:ext uri="{BB962C8B-B14F-4D97-AF65-F5344CB8AC3E}">
        <p14:creationId xmlns:p14="http://schemas.microsoft.com/office/powerpoint/2010/main" val="44930820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Linne-ta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453693" cy="6858000"/>
          </a:xfrm>
          <a:prstGeom prst="rect">
            <a:avLst/>
          </a:prstGeom>
        </p:spPr>
      </p:pic>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28</a:t>
            </a:fld>
            <a:endParaRPr kumimoji="0" lang="en-US"/>
          </a:p>
        </p:txBody>
      </p:sp>
    </p:spTree>
    <p:extLst>
      <p:ext uri="{BB962C8B-B14F-4D97-AF65-F5344CB8AC3E}">
        <p14:creationId xmlns:p14="http://schemas.microsoft.com/office/powerpoint/2010/main" val="120721126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37px-Hortus_Cliffortianus-Browalli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610" y="181491"/>
            <a:ext cx="3776481" cy="6371084"/>
          </a:xfrm>
          <a:prstGeom prst="rect">
            <a:avLst/>
          </a:prstGeom>
        </p:spPr>
      </p:pic>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29</a:t>
            </a:fld>
            <a:endParaRPr kumimoji="0" lang="en-US"/>
          </a:p>
        </p:txBody>
      </p:sp>
    </p:spTree>
    <p:extLst>
      <p:ext uri="{BB962C8B-B14F-4D97-AF65-F5344CB8AC3E}">
        <p14:creationId xmlns:p14="http://schemas.microsoft.com/office/powerpoint/2010/main" val="299689948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Sommaire</a:t>
            </a:r>
            <a:endParaRPr lang="fr-FR" dirty="0"/>
          </a:p>
        </p:txBody>
      </p:sp>
      <p:sp>
        <p:nvSpPr>
          <p:cNvPr id="3" name="Espace réservé du contenu 2"/>
          <p:cNvSpPr>
            <a:spLocks noGrp="1"/>
          </p:cNvSpPr>
          <p:nvPr>
            <p:ph idx="1"/>
          </p:nvPr>
        </p:nvSpPr>
        <p:spPr/>
        <p:txBody>
          <a:bodyPr>
            <a:normAutofit fontScale="70000" lnSpcReduction="20000"/>
          </a:bodyPr>
          <a:lstStyle/>
          <a:p>
            <a:pPr marL="0" indent="0">
              <a:buNone/>
            </a:pPr>
            <a:r>
              <a:rPr lang="fr-FR" dirty="0" smtClean="0"/>
              <a:t>Introduction</a:t>
            </a:r>
          </a:p>
          <a:p>
            <a:endParaRPr lang="fr-FR" dirty="0" smtClean="0"/>
          </a:p>
          <a:p>
            <a:pPr marL="0" indent="0">
              <a:buNone/>
            </a:pPr>
            <a:r>
              <a:rPr lang="fr-FR" sz="3100" dirty="0" smtClean="0"/>
              <a:t>1.Qu’est</a:t>
            </a:r>
            <a:r>
              <a:rPr lang="fr-FR" sz="3100" dirty="0"/>
              <a:t>-ce que la science ? Une question toujours vive</a:t>
            </a:r>
          </a:p>
          <a:p>
            <a:pPr marL="347980" lvl="1" indent="0">
              <a:buNone/>
            </a:pPr>
            <a:r>
              <a:rPr lang="fr-FR" sz="2800" dirty="0">
                <a:solidFill>
                  <a:schemeClr val="accent5"/>
                </a:solidFill>
              </a:rPr>
              <a:t>1.1. Science avec conscience?</a:t>
            </a:r>
          </a:p>
          <a:p>
            <a:pPr marL="347980" lvl="1" indent="0">
              <a:buNone/>
            </a:pPr>
            <a:r>
              <a:rPr lang="fr-FR" sz="2800" dirty="0">
                <a:solidFill>
                  <a:schemeClr val="accent5"/>
                </a:solidFill>
              </a:rPr>
              <a:t>1.2. Sciences, savoirs scientifiques, savants et scientifiques </a:t>
            </a:r>
          </a:p>
          <a:p>
            <a:pPr marL="347980" lvl="1" indent="0">
              <a:buNone/>
            </a:pPr>
            <a:r>
              <a:rPr lang="fr-FR" sz="2800" dirty="0">
                <a:solidFill>
                  <a:schemeClr val="accent5"/>
                </a:solidFill>
              </a:rPr>
              <a:t>1.3. Quelques repères </a:t>
            </a:r>
            <a:r>
              <a:rPr lang="fr-FR" sz="2800" dirty="0" smtClean="0">
                <a:solidFill>
                  <a:schemeClr val="accent5"/>
                </a:solidFill>
              </a:rPr>
              <a:t>historiques</a:t>
            </a:r>
          </a:p>
          <a:p>
            <a:pPr marL="347980" lvl="1" indent="0">
              <a:buNone/>
            </a:pPr>
            <a:endParaRPr lang="fr-FR" dirty="0"/>
          </a:p>
          <a:p>
            <a:pPr marL="0" indent="0">
              <a:buNone/>
            </a:pPr>
            <a:r>
              <a:rPr lang="fr-FR" dirty="0"/>
              <a:t>2.L’avènement de la science </a:t>
            </a:r>
            <a:r>
              <a:rPr lang="fr-FR" dirty="0" smtClean="0"/>
              <a:t>moderne</a:t>
            </a:r>
          </a:p>
          <a:p>
            <a:pPr marL="347980" lvl="1" indent="0">
              <a:buNone/>
            </a:pPr>
            <a:r>
              <a:rPr lang="fr-FR" b="1" dirty="0">
                <a:solidFill>
                  <a:srgbClr val="CEC597"/>
                </a:solidFill>
              </a:rPr>
              <a:t>2.1 Instabilités politiques</a:t>
            </a:r>
            <a:endParaRPr lang="fr-FR" dirty="0" smtClean="0"/>
          </a:p>
          <a:p>
            <a:pPr marL="347980" lvl="1" indent="0">
              <a:buNone/>
            </a:pPr>
            <a:r>
              <a:rPr lang="fr-FR" b="1" dirty="0">
                <a:solidFill>
                  <a:srgbClr val="CEC597"/>
                </a:solidFill>
              </a:rPr>
              <a:t>2.2. La croissance industrielle, la </a:t>
            </a:r>
            <a:br>
              <a:rPr lang="fr-FR" b="1" dirty="0">
                <a:solidFill>
                  <a:srgbClr val="CEC597"/>
                </a:solidFill>
              </a:rPr>
            </a:br>
            <a:r>
              <a:rPr lang="fr-FR" b="1" dirty="0">
                <a:solidFill>
                  <a:srgbClr val="CEC597"/>
                </a:solidFill>
              </a:rPr>
              <a:t>naissance d’une école et de son </a:t>
            </a:r>
            <a:r>
              <a:rPr lang="fr-FR" b="1" dirty="0" smtClean="0">
                <a:solidFill>
                  <a:srgbClr val="CEC597"/>
                </a:solidFill>
              </a:rPr>
              <a:t>influence</a:t>
            </a:r>
          </a:p>
          <a:p>
            <a:pPr marL="347980" lvl="1" indent="0">
              <a:buNone/>
            </a:pPr>
            <a:r>
              <a:rPr lang="fr-FR" sz="2800" dirty="0">
                <a:solidFill>
                  <a:schemeClr val="accent5"/>
                </a:solidFill>
              </a:rPr>
              <a:t>2.3. La fin de l’inventeur amateur </a:t>
            </a:r>
          </a:p>
          <a:p>
            <a:pPr marL="347980" lvl="1" indent="0">
              <a:buNone/>
            </a:pPr>
            <a:endParaRPr lang="fr-FR" b="1" dirty="0" smtClean="0">
              <a:solidFill>
                <a:srgbClr val="CEC597"/>
              </a:solidFill>
            </a:endParaRPr>
          </a:p>
          <a:p>
            <a:pPr marL="0" indent="0">
              <a:buNone/>
            </a:pPr>
            <a:r>
              <a:rPr lang="fr-FR" dirty="0"/>
              <a:t>3. Le mariage de la science et de l’industrie</a:t>
            </a:r>
            <a:endParaRPr lang="fr-FR" b="1" dirty="0" smtClean="0">
              <a:solidFill>
                <a:srgbClr val="CEC597"/>
              </a:solidFill>
            </a:endParaRPr>
          </a:p>
          <a:p>
            <a:pPr marL="347980" lvl="1" indent="0">
              <a:buNone/>
            </a:pPr>
            <a:r>
              <a:rPr lang="fr-FR" b="1" dirty="0">
                <a:solidFill>
                  <a:srgbClr val="CEC597"/>
                </a:solidFill>
              </a:rPr>
              <a:t/>
            </a:r>
            <a:br>
              <a:rPr lang="fr-FR" b="1" dirty="0">
                <a:solidFill>
                  <a:srgbClr val="CEC597"/>
                </a:solidFill>
              </a:rPr>
            </a:br>
            <a:endParaRPr lang="fr-FR" dirty="0" smtClean="0"/>
          </a:p>
          <a:p>
            <a:pPr marL="514350" indent="-514350">
              <a:buFont typeface="+mj-lt"/>
              <a:buAutoNum type="arabicPeriod"/>
            </a:pPr>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3</a:t>
            </a:fld>
            <a:endParaRPr kumimoji="0" lang="en-US" dirty="0"/>
          </a:p>
        </p:txBody>
      </p:sp>
    </p:spTree>
    <p:extLst>
      <p:ext uri="{BB962C8B-B14F-4D97-AF65-F5344CB8AC3E}">
        <p14:creationId xmlns:p14="http://schemas.microsoft.com/office/powerpoint/2010/main" val="354546712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pPr lvl="0"/>
            <a:r>
              <a:rPr lang="fr-FR" dirty="0" smtClean="0">
                <a:effectLst/>
              </a:rPr>
              <a:t>2.L’avènement </a:t>
            </a:r>
            <a:r>
              <a:rPr lang="fr-FR" dirty="0">
                <a:effectLst/>
              </a:rPr>
              <a:t>de la science moderne</a:t>
            </a:r>
            <a:br>
              <a:rPr lang="fr-FR" dirty="0">
                <a:effectLst/>
              </a:rPr>
            </a:br>
            <a:endParaRPr lang="fr-FR" dirty="0"/>
          </a:p>
        </p:txBody>
      </p:sp>
      <p:sp>
        <p:nvSpPr>
          <p:cNvPr id="7" name="Espace réservé du numéro de diapositive 6"/>
          <p:cNvSpPr>
            <a:spLocks noGrp="1"/>
          </p:cNvSpPr>
          <p:nvPr>
            <p:ph type="sldNum" sz="quarter" idx="11"/>
          </p:nvPr>
        </p:nvSpPr>
        <p:spPr/>
        <p:txBody>
          <a:bodyPr/>
          <a:lstStyle/>
          <a:p>
            <a:pPr algn="r" eaLnBrk="1" latinLnBrk="0" hangingPunct="1"/>
            <a:fld id="{8C592886-E571-45D5-8B56-343DC94F8FA6}" type="slidenum">
              <a:rPr kumimoji="0" lang="en-US" smtClean="0"/>
              <a:t>30</a:t>
            </a:fld>
            <a:endParaRPr kumimoji="0" lang="en-US">
              <a:solidFill>
                <a:schemeClr val="tx2">
                  <a:shade val="90000"/>
                </a:schemeClr>
              </a:solidFill>
            </a:endParaRPr>
          </a:p>
        </p:txBody>
      </p:sp>
    </p:spTree>
    <p:extLst>
      <p:ext uri="{BB962C8B-B14F-4D97-AF65-F5344CB8AC3E}">
        <p14:creationId xmlns:p14="http://schemas.microsoft.com/office/powerpoint/2010/main" val="387686536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Autofit/>
          </a:bodyPr>
          <a:lstStyle/>
          <a:p>
            <a:pPr marL="54864" lvl="1" algn="r" rtl="0">
              <a:spcBef>
                <a:spcPct val="0"/>
              </a:spcBef>
            </a:pPr>
            <a:r>
              <a:rPr lang="fr-FR" sz="4000" b="1" dirty="0" smtClean="0">
                <a:solidFill>
                  <a:srgbClr val="CEC597"/>
                </a:solidFill>
                <a:latin typeface="+mj-lt"/>
              </a:rPr>
              <a:t>2.1 Instabilités </a:t>
            </a:r>
            <a:r>
              <a:rPr lang="fr-FR" sz="4000" b="1" dirty="0">
                <a:solidFill>
                  <a:srgbClr val="CEC597"/>
                </a:solidFill>
                <a:latin typeface="+mj-lt"/>
              </a:rPr>
              <a:t>politiques </a:t>
            </a:r>
            <a:br>
              <a:rPr lang="fr-FR" sz="4000" b="1" dirty="0">
                <a:solidFill>
                  <a:srgbClr val="CEC597"/>
                </a:solidFill>
                <a:latin typeface="+mj-lt"/>
              </a:rPr>
            </a:br>
            <a:endParaRPr lang="fr-FR" sz="4000" dirty="0">
              <a:solidFill>
                <a:srgbClr val="CEC597"/>
              </a:solidFill>
              <a:latin typeface="+mj-lt"/>
            </a:endParaRPr>
          </a:p>
        </p:txBody>
      </p:sp>
      <p:pic>
        <p:nvPicPr>
          <p:cNvPr id="6" name="Espace réservé du contenu 5" descr="frise histoire_Rev_19èmes.jpg"/>
          <p:cNvPicPr>
            <a:picLocks noGrp="1" noChangeAspect="1"/>
          </p:cNvPicPr>
          <p:nvPr>
            <p:ph idx="1"/>
          </p:nvPr>
        </p:nvPicPr>
        <p:blipFill>
          <a:blip r:embed="rId2">
            <a:extLst>
              <a:ext uri="{28A0092B-C50C-407E-A947-70E740481C1C}">
                <a14:useLocalDpi xmlns:a14="http://schemas.microsoft.com/office/drawing/2010/main" val="0"/>
              </a:ext>
            </a:extLst>
          </a:blip>
          <a:srcRect l="3526" r="3526"/>
          <a:stretch>
            <a:fillRect/>
          </a:stretch>
        </p:blipFill>
        <p:spPr/>
      </p:pic>
      <p:sp>
        <p:nvSpPr>
          <p:cNvPr id="8" name="Espace réservé du numéro de diapositive 7"/>
          <p:cNvSpPr>
            <a:spLocks noGrp="1"/>
          </p:cNvSpPr>
          <p:nvPr>
            <p:ph type="sldNum" sz="quarter" idx="12"/>
          </p:nvPr>
        </p:nvSpPr>
        <p:spPr/>
        <p:txBody>
          <a:bodyPr/>
          <a:lstStyle/>
          <a:p>
            <a:fld id="{8C592886-E571-45D5-8B56-343DC94F8FA6}" type="slidenum">
              <a:rPr kumimoji="0" lang="en-US" smtClean="0"/>
              <a:t>31</a:t>
            </a:fld>
            <a:endParaRPr kumimoji="0" lang="en-US" dirty="0"/>
          </a:p>
        </p:txBody>
      </p:sp>
    </p:spTree>
    <p:extLst>
      <p:ext uri="{BB962C8B-B14F-4D97-AF65-F5344CB8AC3E}">
        <p14:creationId xmlns:p14="http://schemas.microsoft.com/office/powerpoint/2010/main" val="57127529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regimes politique 19ème siècle.jpg"/>
          <p:cNvPicPr>
            <a:picLocks noGrp="1" noChangeAspect="1"/>
          </p:cNvPicPr>
          <p:nvPr>
            <p:ph idx="1"/>
          </p:nvPr>
        </p:nvPicPr>
        <p:blipFill>
          <a:blip r:embed="rId2">
            <a:extLst>
              <a:ext uri="{28A0092B-C50C-407E-A947-70E740481C1C}">
                <a14:useLocalDpi xmlns:a14="http://schemas.microsoft.com/office/drawing/2010/main" val="0"/>
              </a:ext>
            </a:extLst>
          </a:blip>
          <a:srcRect t="-5000" b="-5000"/>
          <a:stretch>
            <a:fillRect/>
          </a:stretch>
        </p:blipFill>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32</a:t>
            </a:fld>
            <a:endParaRPr kumimoji="0" lang="en-US" dirty="0"/>
          </a:p>
        </p:txBody>
      </p:sp>
    </p:spTree>
    <p:extLst>
      <p:ext uri="{BB962C8B-B14F-4D97-AF65-F5344CB8AC3E}">
        <p14:creationId xmlns:p14="http://schemas.microsoft.com/office/powerpoint/2010/main" val="321715417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36580"/>
            <a:ext cx="8229600" cy="2119911"/>
          </a:xfrm>
        </p:spPr>
        <p:txBody>
          <a:bodyPr>
            <a:noAutofit/>
          </a:bodyPr>
          <a:lstStyle/>
          <a:p>
            <a:pPr marL="54864" lvl="1" algn="l" rtl="0">
              <a:spcBef>
                <a:spcPct val="0"/>
              </a:spcBef>
            </a:pPr>
            <a:r>
              <a:rPr lang="fr-FR" sz="3600" b="1" dirty="0" smtClean="0">
                <a:solidFill>
                  <a:srgbClr val="CEC597"/>
                </a:solidFill>
              </a:rPr>
              <a:t>2.2. La </a:t>
            </a:r>
            <a:r>
              <a:rPr lang="fr-FR" sz="3600" b="1" dirty="0">
                <a:solidFill>
                  <a:srgbClr val="CEC597"/>
                </a:solidFill>
              </a:rPr>
              <a:t>croissance </a:t>
            </a:r>
            <a:r>
              <a:rPr lang="fr-FR" sz="3600" b="1" dirty="0">
                <a:solidFill>
                  <a:srgbClr val="CEC597"/>
                </a:solidFill>
                <a:latin typeface="+mj-lt"/>
              </a:rPr>
              <a:t>industrielle</a:t>
            </a:r>
            <a:r>
              <a:rPr lang="fr-FR" sz="3600" b="1" dirty="0">
                <a:solidFill>
                  <a:srgbClr val="CEC597"/>
                </a:solidFill>
              </a:rPr>
              <a:t>, la </a:t>
            </a:r>
            <a:r>
              <a:rPr lang="fr-FR" sz="3600" b="1" dirty="0" smtClean="0">
                <a:solidFill>
                  <a:srgbClr val="CEC597"/>
                </a:solidFill>
              </a:rPr>
              <a:t/>
            </a:r>
            <a:br>
              <a:rPr lang="fr-FR" sz="3600" b="1" dirty="0" smtClean="0">
                <a:solidFill>
                  <a:srgbClr val="CEC597"/>
                </a:solidFill>
              </a:rPr>
            </a:br>
            <a:r>
              <a:rPr lang="fr-FR" sz="3600" b="1" dirty="0" smtClean="0">
                <a:solidFill>
                  <a:srgbClr val="CEC597"/>
                </a:solidFill>
              </a:rPr>
              <a:t>naissance </a:t>
            </a:r>
            <a:r>
              <a:rPr lang="fr-FR" sz="3600" b="1" dirty="0">
                <a:solidFill>
                  <a:srgbClr val="CEC597"/>
                </a:solidFill>
              </a:rPr>
              <a:t>d’une école et de son influence</a:t>
            </a:r>
            <a:br>
              <a:rPr lang="fr-FR" sz="3600" b="1" dirty="0">
                <a:solidFill>
                  <a:srgbClr val="CEC597"/>
                </a:solidFill>
              </a:rPr>
            </a:br>
            <a:endParaRPr lang="fr-FR" sz="3600" b="1" dirty="0">
              <a:solidFill>
                <a:srgbClr val="CEC597"/>
              </a:solidFill>
            </a:endParaRPr>
          </a:p>
        </p:txBody>
      </p:sp>
      <p:pic>
        <p:nvPicPr>
          <p:cNvPr id="4" name="Espace réservé du contenu 3" descr="machine vapeur Papin.jpg"/>
          <p:cNvPicPr>
            <a:picLocks noGrp="1" noChangeAspect="1"/>
          </p:cNvPicPr>
          <p:nvPr>
            <p:ph idx="1"/>
          </p:nvPr>
        </p:nvPicPr>
        <p:blipFill>
          <a:blip r:embed="rId2">
            <a:extLst>
              <a:ext uri="{28A0092B-C50C-407E-A947-70E740481C1C}">
                <a14:useLocalDpi xmlns:a14="http://schemas.microsoft.com/office/drawing/2010/main" val="0"/>
              </a:ext>
            </a:extLst>
          </a:blip>
          <a:srcRect l="-40000" r="-40000"/>
          <a:stretch>
            <a:fillRect/>
          </a:stretch>
        </p:blipFill>
        <p:spPr>
          <a:xfrm>
            <a:off x="1453997" y="1871287"/>
            <a:ext cx="8229600" cy="4526280"/>
          </a:xfrm>
        </p:spPr>
      </p:pic>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33</a:t>
            </a:fld>
            <a:endParaRPr kumimoji="0" lang="en-US" dirty="0"/>
          </a:p>
        </p:txBody>
      </p:sp>
    </p:spTree>
    <p:extLst>
      <p:ext uri="{BB962C8B-B14F-4D97-AF65-F5344CB8AC3E}">
        <p14:creationId xmlns:p14="http://schemas.microsoft.com/office/powerpoint/2010/main" val="298564538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1816</a:t>
            </a:r>
            <a:endParaRPr lang="fr-FR" dirty="0"/>
          </a:p>
        </p:txBody>
      </p:sp>
      <p:pic>
        <p:nvPicPr>
          <p:cNvPr id="4" name="Espace réservé du contenu 3" descr="blason mines saint etienne.jpg"/>
          <p:cNvPicPr>
            <a:picLocks noGrp="1" noChangeAspect="1"/>
          </p:cNvPicPr>
          <p:nvPr>
            <p:ph idx="1"/>
          </p:nvPr>
        </p:nvPicPr>
        <p:blipFill>
          <a:blip r:embed="rId2">
            <a:extLst>
              <a:ext uri="{28A0092B-C50C-407E-A947-70E740481C1C}">
                <a14:useLocalDpi xmlns:a14="http://schemas.microsoft.com/office/drawing/2010/main" val="0"/>
              </a:ext>
            </a:extLst>
          </a:blip>
          <a:srcRect t="-33413" b="-33413"/>
          <a:stretch>
            <a:fillRect/>
          </a:stretch>
        </p:blipFill>
        <p:spPr>
          <a:xfrm>
            <a:off x="457200" y="1012726"/>
            <a:ext cx="4821982" cy="2652090"/>
          </a:xfrm>
        </p:spPr>
      </p:pic>
      <p:pic>
        <p:nvPicPr>
          <p:cNvPr id="5" name="Image 4" descr="mines st etienne ép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558" y="3424200"/>
            <a:ext cx="4064000" cy="3048000"/>
          </a:xfrm>
          <a:prstGeom prst="rect">
            <a:avLst/>
          </a:prstGeom>
        </p:spPr>
      </p:pic>
      <p:sp>
        <p:nvSpPr>
          <p:cNvPr id="7" name="Espace réservé du numéro de diapositive 6"/>
          <p:cNvSpPr>
            <a:spLocks noGrp="1"/>
          </p:cNvSpPr>
          <p:nvPr>
            <p:ph type="sldNum" sz="quarter" idx="12"/>
          </p:nvPr>
        </p:nvSpPr>
        <p:spPr/>
        <p:txBody>
          <a:bodyPr/>
          <a:lstStyle/>
          <a:p>
            <a:fld id="{8C592886-E571-45D5-8B56-343DC94F8FA6}" type="slidenum">
              <a:rPr kumimoji="0" lang="en-US" smtClean="0"/>
              <a:t>34</a:t>
            </a:fld>
            <a:endParaRPr kumimoji="0" lang="en-US" dirty="0"/>
          </a:p>
        </p:txBody>
      </p:sp>
    </p:spTree>
    <p:extLst>
      <p:ext uri="{BB962C8B-B14F-4D97-AF65-F5344CB8AC3E}">
        <p14:creationId xmlns:p14="http://schemas.microsoft.com/office/powerpoint/2010/main" val="211706226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1829</a:t>
            </a:r>
            <a:endParaRPr lang="fr-FR" dirty="0"/>
          </a:p>
        </p:txBody>
      </p:sp>
      <p:pic>
        <p:nvPicPr>
          <p:cNvPr id="4" name="Espace réservé du contenu 3" descr="ecole centrale carte postale.jpg"/>
          <p:cNvPicPr>
            <a:picLocks noGrp="1" noChangeAspect="1"/>
          </p:cNvPicPr>
          <p:nvPr>
            <p:ph idx="1"/>
          </p:nvPr>
        </p:nvPicPr>
        <p:blipFill>
          <a:blip r:embed="rId2">
            <a:extLst>
              <a:ext uri="{28A0092B-C50C-407E-A947-70E740481C1C}">
                <a14:useLocalDpi xmlns:a14="http://schemas.microsoft.com/office/drawing/2010/main" val="0"/>
              </a:ext>
            </a:extLst>
          </a:blip>
          <a:srcRect t="8036" b="8036"/>
          <a:stretch>
            <a:fillRect/>
          </a:stretch>
        </p:blipFill>
        <p:spPr>
          <a:xfrm>
            <a:off x="2059989" y="3414488"/>
            <a:ext cx="5745800" cy="3160190"/>
          </a:xfrm>
        </p:spPr>
      </p:pic>
      <p:pic>
        <p:nvPicPr>
          <p:cNvPr id="5" name="Image 4" descr="ecole centrale 182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98" y="86962"/>
            <a:ext cx="3054476" cy="3054476"/>
          </a:xfrm>
          <a:prstGeom prst="rect">
            <a:avLst/>
          </a:prstGeom>
        </p:spPr>
      </p:pic>
      <p:sp>
        <p:nvSpPr>
          <p:cNvPr id="7" name="Espace réservé du numéro de diapositive 6"/>
          <p:cNvSpPr>
            <a:spLocks noGrp="1"/>
          </p:cNvSpPr>
          <p:nvPr>
            <p:ph type="sldNum" sz="quarter" idx="12"/>
          </p:nvPr>
        </p:nvSpPr>
        <p:spPr/>
        <p:txBody>
          <a:bodyPr/>
          <a:lstStyle/>
          <a:p>
            <a:fld id="{8C592886-E571-45D5-8B56-343DC94F8FA6}" type="slidenum">
              <a:rPr kumimoji="0" lang="en-US" smtClean="0"/>
              <a:t>35</a:t>
            </a:fld>
            <a:endParaRPr kumimoji="0" lang="en-US" dirty="0"/>
          </a:p>
        </p:txBody>
      </p:sp>
    </p:spTree>
    <p:extLst>
      <p:ext uri="{BB962C8B-B14F-4D97-AF65-F5344CB8AC3E}">
        <p14:creationId xmlns:p14="http://schemas.microsoft.com/office/powerpoint/2010/main" val="381696382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La fin de l’inventeur amateur </a:t>
            </a:r>
            <a:endParaRPr lang="fr-FR" dirty="0"/>
          </a:p>
        </p:txBody>
      </p:sp>
      <p:pic>
        <p:nvPicPr>
          <p:cNvPr id="4" name="Espace réservé du contenu 3" descr="brevet d'invention _p1_arithmomètrejpg.jpg"/>
          <p:cNvPicPr>
            <a:picLocks noGrp="1" noChangeAspect="1"/>
          </p:cNvPicPr>
          <p:nvPr>
            <p:ph idx="1"/>
          </p:nvPr>
        </p:nvPicPr>
        <p:blipFill>
          <a:blip r:embed="rId2">
            <a:extLst>
              <a:ext uri="{28A0092B-C50C-407E-A947-70E740481C1C}">
                <a14:useLocalDpi xmlns:a14="http://schemas.microsoft.com/office/drawing/2010/main" val="0"/>
              </a:ext>
            </a:extLst>
          </a:blip>
          <a:srcRect l="-75104" r="-75104"/>
          <a:stretch>
            <a:fillRect/>
          </a:stretch>
        </p:blipFill>
        <p:spPr>
          <a:xfrm>
            <a:off x="457200" y="1646237"/>
            <a:ext cx="8229600" cy="4526280"/>
          </a:xfrm>
        </p:spPr>
      </p:pic>
      <p:sp>
        <p:nvSpPr>
          <p:cNvPr id="8" name="Espace réservé du numéro de diapositive 7"/>
          <p:cNvSpPr>
            <a:spLocks noGrp="1"/>
          </p:cNvSpPr>
          <p:nvPr>
            <p:ph type="sldNum" sz="quarter" idx="12"/>
          </p:nvPr>
        </p:nvSpPr>
        <p:spPr/>
        <p:txBody>
          <a:bodyPr/>
          <a:lstStyle/>
          <a:p>
            <a:fld id="{8C592886-E571-45D5-8B56-343DC94F8FA6}" type="slidenum">
              <a:rPr kumimoji="0" lang="en-US" smtClean="0"/>
              <a:t>36</a:t>
            </a:fld>
            <a:endParaRPr kumimoji="0" lang="en-US" dirty="0"/>
          </a:p>
        </p:txBody>
      </p:sp>
    </p:spTree>
    <p:extLst>
      <p:ext uri="{BB962C8B-B14F-4D97-AF65-F5344CB8AC3E}">
        <p14:creationId xmlns:p14="http://schemas.microsoft.com/office/powerpoint/2010/main" val="425303804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artihmomètreFig.3.jpg"/>
          <p:cNvPicPr>
            <a:picLocks noGrp="1" noChangeAspect="1"/>
          </p:cNvPicPr>
          <p:nvPr>
            <p:ph idx="1"/>
          </p:nvPr>
        </p:nvPicPr>
        <p:blipFill>
          <a:blip r:embed="rId2">
            <a:extLst>
              <a:ext uri="{28A0092B-C50C-407E-A947-70E740481C1C}">
                <a14:useLocalDpi xmlns:a14="http://schemas.microsoft.com/office/drawing/2010/main" val="0"/>
              </a:ext>
            </a:extLst>
          </a:blip>
          <a:srcRect l="815" r="815"/>
          <a:stretch>
            <a:fillRect/>
          </a:stretch>
        </p:blipFill>
        <p:spPr>
          <a:xfrm>
            <a:off x="0" y="0"/>
            <a:ext cx="6447255" cy="3545990"/>
          </a:xfrm>
          <a:prstGeom prst="rect">
            <a:avLst/>
          </a:prstGeom>
        </p:spPr>
      </p:pic>
      <p:pic>
        <p:nvPicPr>
          <p:cNvPr id="5" name="Image 4" descr="arithmomètr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4310" y="3014413"/>
            <a:ext cx="5299690" cy="4098427"/>
          </a:xfrm>
          <a:prstGeom prst="rect">
            <a:avLst/>
          </a:prstGeom>
        </p:spPr>
      </p:pic>
      <p:sp>
        <p:nvSpPr>
          <p:cNvPr id="7" name="Espace réservé du numéro de diapositive 6"/>
          <p:cNvSpPr>
            <a:spLocks noGrp="1"/>
          </p:cNvSpPr>
          <p:nvPr>
            <p:ph type="sldNum" sz="quarter" idx="12"/>
          </p:nvPr>
        </p:nvSpPr>
        <p:spPr/>
        <p:txBody>
          <a:bodyPr/>
          <a:lstStyle/>
          <a:p>
            <a:fld id="{8C592886-E571-45D5-8B56-343DC94F8FA6}" type="slidenum">
              <a:rPr kumimoji="0" lang="en-US" smtClean="0"/>
              <a:t>37</a:t>
            </a:fld>
            <a:endParaRPr kumimoji="0" lang="en-US" dirty="0"/>
          </a:p>
        </p:txBody>
      </p:sp>
    </p:spTree>
    <p:extLst>
      <p:ext uri="{BB962C8B-B14F-4D97-AF65-F5344CB8AC3E}">
        <p14:creationId xmlns:p14="http://schemas.microsoft.com/office/powerpoint/2010/main" val="153451953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fr-FR" dirty="0" smtClean="0">
                <a:effectLst/>
              </a:rPr>
              <a:t>3. Le </a:t>
            </a:r>
            <a:r>
              <a:rPr lang="fr-FR" dirty="0">
                <a:effectLst/>
              </a:rPr>
              <a:t>mariage de la science et de l’industrie</a:t>
            </a:r>
            <a:br>
              <a:rPr lang="fr-FR" dirty="0">
                <a:effectLst/>
              </a:rPr>
            </a:br>
            <a:endParaRPr lang="fr-FR" dirty="0"/>
          </a:p>
        </p:txBody>
      </p:sp>
      <p:sp>
        <p:nvSpPr>
          <p:cNvPr id="3" name="Espace réservé du texte 2"/>
          <p:cNvSpPr>
            <a:spLocks noGrp="1"/>
          </p:cNvSpPr>
          <p:nvPr>
            <p:ph type="body" idx="1"/>
          </p:nvPr>
        </p:nvSpPr>
        <p:spPr/>
        <p:txBody>
          <a:bodyPr/>
          <a:lstStyle/>
          <a:p>
            <a:endParaRPr lang="fr-FR"/>
          </a:p>
        </p:txBody>
      </p:sp>
      <p:sp>
        <p:nvSpPr>
          <p:cNvPr id="5" name="Espace réservé du numéro de diapositive 4"/>
          <p:cNvSpPr>
            <a:spLocks noGrp="1"/>
          </p:cNvSpPr>
          <p:nvPr>
            <p:ph type="sldNum" sz="quarter" idx="11"/>
          </p:nvPr>
        </p:nvSpPr>
        <p:spPr/>
        <p:txBody>
          <a:bodyPr/>
          <a:lstStyle/>
          <a:p>
            <a:pPr algn="r" eaLnBrk="1" latinLnBrk="0" hangingPunct="1"/>
            <a:fld id="{8C592886-E571-45D5-8B56-343DC94F8FA6}" type="slidenum">
              <a:rPr kumimoji="0" lang="en-US" smtClean="0"/>
              <a:t>38</a:t>
            </a:fld>
            <a:endParaRPr kumimoji="0" lang="en-US">
              <a:solidFill>
                <a:schemeClr val="tx2">
                  <a:shade val="90000"/>
                </a:schemeClr>
              </a:solidFill>
            </a:endParaRPr>
          </a:p>
        </p:txBody>
      </p:sp>
    </p:spTree>
    <p:extLst>
      <p:ext uri="{BB962C8B-B14F-4D97-AF65-F5344CB8AC3E}">
        <p14:creationId xmlns:p14="http://schemas.microsoft.com/office/powerpoint/2010/main" val="404896285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Dumas Humou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3373" y="1440729"/>
            <a:ext cx="4003264" cy="5150024"/>
          </a:xfrm>
          <a:prstGeom prst="rect">
            <a:avLst/>
          </a:prstGeom>
        </p:spPr>
      </p:pic>
      <p:sp>
        <p:nvSpPr>
          <p:cNvPr id="2" name="Titre 1"/>
          <p:cNvSpPr>
            <a:spLocks noGrp="1"/>
          </p:cNvSpPr>
          <p:nvPr>
            <p:ph type="title"/>
          </p:nvPr>
        </p:nvSpPr>
        <p:spPr/>
        <p:txBody>
          <a:bodyPr>
            <a:normAutofit fontScale="90000"/>
          </a:bodyPr>
          <a:lstStyle/>
          <a:p>
            <a:pPr marL="54864" lvl="1" algn="r" rtl="0">
              <a:spcBef>
                <a:spcPct val="0"/>
              </a:spcBef>
            </a:pPr>
            <a:r>
              <a:rPr lang="fr-FR" sz="2400" b="1" dirty="0" smtClean="0">
                <a:solidFill>
                  <a:srgbClr val="CEC597"/>
                </a:solidFill>
                <a:latin typeface="+mj-lt"/>
              </a:rPr>
              <a:t>3.1. Jean</a:t>
            </a:r>
            <a:r>
              <a:rPr lang="fr-FR" sz="2400" b="1" dirty="0">
                <a:solidFill>
                  <a:srgbClr val="CEC597"/>
                </a:solidFill>
                <a:latin typeface="+mj-lt"/>
              </a:rPr>
              <a:t>-Baptiste Dumas 1800-</a:t>
            </a:r>
            <a:r>
              <a:rPr lang="fr-FR" sz="2400" b="1" dirty="0" smtClean="0">
                <a:solidFill>
                  <a:srgbClr val="CEC597"/>
                </a:solidFill>
                <a:latin typeface="+mj-lt"/>
              </a:rPr>
              <a:t>1884, </a:t>
            </a:r>
            <a:br>
              <a:rPr lang="fr-FR" sz="2400" b="1" dirty="0" smtClean="0">
                <a:solidFill>
                  <a:srgbClr val="CEC597"/>
                </a:solidFill>
                <a:latin typeface="+mj-lt"/>
              </a:rPr>
            </a:br>
            <a:r>
              <a:rPr lang="fr-FR" sz="2400" b="1" dirty="0" smtClean="0">
                <a:solidFill>
                  <a:srgbClr val="CEC597"/>
                </a:solidFill>
                <a:latin typeface="+mj-lt"/>
              </a:rPr>
              <a:t>la </a:t>
            </a:r>
            <a:r>
              <a:rPr lang="fr-FR" sz="2400" b="1" dirty="0">
                <a:solidFill>
                  <a:srgbClr val="CEC597"/>
                </a:solidFill>
                <a:latin typeface="+mj-lt"/>
              </a:rPr>
              <a:t>construction des liens durables entre la science et l’industrie</a:t>
            </a:r>
            <a:r>
              <a:rPr lang="fr-FR" sz="2400" b="1" dirty="0"/>
              <a:t/>
            </a:r>
            <a:br>
              <a:rPr lang="fr-FR" sz="2400" b="1" dirty="0"/>
            </a:br>
            <a:endParaRPr lang="fr-FR" dirty="0"/>
          </a:p>
        </p:txBody>
      </p:sp>
      <p:sp>
        <p:nvSpPr>
          <p:cNvPr id="6" name="Espace réservé du numéro de diapositive 5"/>
          <p:cNvSpPr>
            <a:spLocks noGrp="1"/>
          </p:cNvSpPr>
          <p:nvPr>
            <p:ph type="sldNum" sz="quarter" idx="12"/>
          </p:nvPr>
        </p:nvSpPr>
        <p:spPr/>
        <p:txBody>
          <a:bodyPr/>
          <a:lstStyle/>
          <a:p>
            <a:fld id="{8C592886-E571-45D5-8B56-343DC94F8FA6}" type="slidenum">
              <a:rPr kumimoji="0" lang="en-US" smtClean="0"/>
              <a:t>39</a:t>
            </a:fld>
            <a:endParaRPr kumimoji="0" lang="en-US" dirty="0"/>
          </a:p>
        </p:txBody>
      </p:sp>
    </p:spTree>
    <p:extLst>
      <p:ext uri="{BB962C8B-B14F-4D97-AF65-F5344CB8AC3E}">
        <p14:creationId xmlns:p14="http://schemas.microsoft.com/office/powerpoint/2010/main" val="219845647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rotWithShape="1">
          <a:blip r:embed="rId2"/>
          <a:srcRect l="-1" r="-2683" b="10896"/>
          <a:stretch/>
        </p:blipFill>
        <p:spPr>
          <a:xfrm>
            <a:off x="2032782" y="176825"/>
            <a:ext cx="5683849" cy="6510377"/>
          </a:xfrm>
        </p:spPr>
      </p:pic>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4</a:t>
            </a:fld>
            <a:endParaRPr kumimoji="0" lang="en-US" dirty="0"/>
          </a:p>
        </p:txBody>
      </p:sp>
    </p:spTree>
    <p:extLst>
      <p:ext uri="{BB962C8B-B14F-4D97-AF65-F5344CB8AC3E}">
        <p14:creationId xmlns:p14="http://schemas.microsoft.com/office/powerpoint/2010/main" val="353113210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032000" y="0"/>
            <a:ext cx="5078614" cy="6858000"/>
          </a:xfrm>
          <a:prstGeom prst="rect">
            <a:avLst/>
          </a:prstGeom>
        </p:spPr>
      </p:pic>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40</a:t>
            </a:fld>
            <a:endParaRPr kumimoji="0" lang="en-US"/>
          </a:p>
        </p:txBody>
      </p:sp>
    </p:spTree>
    <p:extLst>
      <p:ext uri="{BB962C8B-B14F-4D97-AF65-F5344CB8AC3E}">
        <p14:creationId xmlns:p14="http://schemas.microsoft.com/office/powerpoint/2010/main" val="212387028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pPr algn="l"/>
            <a:r>
              <a:rPr lang="fr-FR" dirty="0" smtClean="0"/>
              <a:t>Programme </a:t>
            </a:r>
            <a:r>
              <a:rPr lang="fr-FR" smtClean="0"/>
              <a:t>du cours</a:t>
            </a:r>
            <a:endParaRPr lang="fr-FR" dirty="0"/>
          </a:p>
        </p:txBody>
      </p:sp>
      <p:sp>
        <p:nvSpPr>
          <p:cNvPr id="5" name="Espace réservé du contenu 4"/>
          <p:cNvSpPr>
            <a:spLocks noGrp="1"/>
          </p:cNvSpPr>
          <p:nvPr>
            <p:ph idx="1"/>
          </p:nvPr>
        </p:nvSpPr>
        <p:spPr/>
        <p:txBody>
          <a:bodyPr>
            <a:normAutofit lnSpcReduction="10000"/>
          </a:bodyPr>
          <a:lstStyle/>
          <a:p>
            <a:r>
              <a:rPr lang="fr-FR" dirty="0" smtClean="0"/>
              <a:t>Introduction</a:t>
            </a:r>
          </a:p>
          <a:p>
            <a:r>
              <a:rPr lang="fr-FR" dirty="0" smtClean="0"/>
              <a:t>Science, industrie (JB Dumas, L. Pasteur)</a:t>
            </a:r>
          </a:p>
          <a:p>
            <a:r>
              <a:rPr lang="fr-FR" dirty="0" smtClean="0"/>
              <a:t>Le progrès technique </a:t>
            </a:r>
          </a:p>
          <a:p>
            <a:pPr lvl="1"/>
            <a:r>
              <a:rPr lang="fr-FR" dirty="0" smtClean="0"/>
              <a:t>le choix du carbone</a:t>
            </a:r>
          </a:p>
          <a:p>
            <a:pPr lvl="1"/>
            <a:r>
              <a:rPr lang="fr-FR" dirty="0" smtClean="0"/>
              <a:t>Les risques technologiques</a:t>
            </a:r>
          </a:p>
          <a:p>
            <a:r>
              <a:rPr lang="fr-FR" dirty="0" smtClean="0"/>
              <a:t>La techno-science</a:t>
            </a:r>
          </a:p>
          <a:p>
            <a:pPr lvl="1"/>
            <a:r>
              <a:rPr lang="fr-FR" dirty="0" smtClean="0"/>
              <a:t>Le nucléaire</a:t>
            </a:r>
          </a:p>
          <a:p>
            <a:pPr lvl="1"/>
            <a:r>
              <a:rPr lang="fr-FR" dirty="0" err="1" smtClean="0"/>
              <a:t>Solutionnisme</a:t>
            </a:r>
            <a:r>
              <a:rPr lang="fr-FR" dirty="0" smtClean="0"/>
              <a:t> technologique</a:t>
            </a:r>
          </a:p>
          <a:p>
            <a:r>
              <a:rPr lang="fr-FR" sz="2800" dirty="0"/>
              <a:t>La naissance des sciences sociales :la sociologie</a:t>
            </a:r>
          </a:p>
        </p:txBody>
      </p:sp>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41</a:t>
            </a:fld>
            <a:endParaRPr kumimoji="0" lang="en-US"/>
          </a:p>
        </p:txBody>
      </p:sp>
    </p:spTree>
    <p:extLst>
      <p:ext uri="{BB962C8B-B14F-4D97-AF65-F5344CB8AC3E}">
        <p14:creationId xmlns:p14="http://schemas.microsoft.com/office/powerpoint/2010/main" val="75273647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Séances</a:t>
            </a:r>
            <a:endParaRPr lang="fr-FR" dirty="0"/>
          </a:p>
        </p:txBody>
      </p:sp>
      <p:sp>
        <p:nvSpPr>
          <p:cNvPr id="5" name="Espace réservé du contenu 4"/>
          <p:cNvSpPr>
            <a:spLocks noGrp="1"/>
          </p:cNvSpPr>
          <p:nvPr>
            <p:ph idx="1"/>
          </p:nvPr>
        </p:nvSpPr>
        <p:spPr/>
        <p:txBody>
          <a:bodyPr/>
          <a:lstStyle/>
          <a:p>
            <a:r>
              <a:rPr lang="fr-FR" dirty="0" smtClean="0"/>
              <a:t>Lundi 14 mars 2016</a:t>
            </a:r>
          </a:p>
          <a:p>
            <a:r>
              <a:rPr lang="fr-FR" u="sng" dirty="0" smtClean="0"/>
              <a:t>Lundi 21 mars 2016</a:t>
            </a:r>
          </a:p>
          <a:p>
            <a:r>
              <a:rPr lang="fr-FR" u="sng" dirty="0" smtClean="0"/>
              <a:t>Lundi 4 avril 2016</a:t>
            </a:r>
          </a:p>
          <a:p>
            <a:r>
              <a:rPr lang="fr-FR" dirty="0" smtClean="0"/>
              <a:t>Vendredi 8 avril 2016</a:t>
            </a:r>
          </a:p>
          <a:p>
            <a:r>
              <a:rPr lang="fr-FR" u="sng" dirty="0" smtClean="0"/>
              <a:t>Vendredi 15 avril 2016</a:t>
            </a:r>
          </a:p>
          <a:p>
            <a:r>
              <a:rPr lang="fr-FR" u="sng" dirty="0" smtClean="0"/>
              <a:t>Lundi 2 Mai 2016</a:t>
            </a:r>
          </a:p>
          <a:p>
            <a:r>
              <a:rPr lang="fr-FR" u="sng" dirty="0" smtClean="0"/>
              <a:t>Lundi 9 Mai 2016</a:t>
            </a:r>
            <a:endParaRPr lang="fr-FR" u="sng" dirty="0"/>
          </a:p>
        </p:txBody>
      </p:sp>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42</a:t>
            </a:fld>
            <a:endParaRPr kumimoji="0" lang="en-US"/>
          </a:p>
        </p:txBody>
      </p:sp>
    </p:spTree>
    <p:extLst>
      <p:ext uri="{BB962C8B-B14F-4D97-AF65-F5344CB8AC3E}">
        <p14:creationId xmlns:p14="http://schemas.microsoft.com/office/powerpoint/2010/main" val="12237387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041825" y="241125"/>
            <a:ext cx="4467215" cy="6413928"/>
          </a:xfrm>
          <a:prstGeom prst="rect">
            <a:avLst/>
          </a:prstGeom>
        </p:spPr>
      </p:pic>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5</a:t>
            </a:fld>
            <a:endParaRPr kumimoji="0" lang="en-US"/>
          </a:p>
        </p:txBody>
      </p:sp>
    </p:spTree>
    <p:extLst>
      <p:ext uri="{BB962C8B-B14F-4D97-AF65-F5344CB8AC3E}">
        <p14:creationId xmlns:p14="http://schemas.microsoft.com/office/powerpoint/2010/main" val="257031028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463800" y="315472"/>
            <a:ext cx="4214813" cy="6403881"/>
          </a:xfrm>
          <a:prstGeom prst="rect">
            <a:avLst/>
          </a:prstGeom>
        </p:spPr>
      </p:pic>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6</a:t>
            </a:fld>
            <a:endParaRPr kumimoji="0" lang="en-US"/>
          </a:p>
        </p:txBody>
      </p:sp>
    </p:spTree>
    <p:extLst>
      <p:ext uri="{BB962C8B-B14F-4D97-AF65-F5344CB8AC3E}">
        <p14:creationId xmlns:p14="http://schemas.microsoft.com/office/powerpoint/2010/main" val="29362568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u="sng" dirty="0">
                <a:effectLst/>
              </a:rPr>
              <a:t>Les ingénieurs,  soutiers de l’innovation </a:t>
            </a:r>
            <a:r>
              <a:rPr lang="fr-FR" u="sng" dirty="0" smtClean="0">
                <a:effectLst/>
              </a:rPr>
              <a:t>?</a:t>
            </a:r>
            <a:endParaRPr lang="fr-FR" dirty="0"/>
          </a:p>
        </p:txBody>
      </p:sp>
      <p:sp>
        <p:nvSpPr>
          <p:cNvPr id="3" name="Espace réservé du contenu 2"/>
          <p:cNvSpPr>
            <a:spLocks noGrp="1"/>
          </p:cNvSpPr>
          <p:nvPr>
            <p:ph idx="1"/>
          </p:nvPr>
        </p:nvSpPr>
        <p:spPr/>
        <p:txBody>
          <a:bodyPr/>
          <a:lstStyle/>
          <a:p>
            <a:r>
              <a:rPr lang="fr-FR" i="1" dirty="0"/>
              <a:t>L’absence d’une profession avec des frontières </a:t>
            </a:r>
            <a:r>
              <a:rPr lang="fr-FR" i="1" dirty="0" smtClean="0"/>
              <a:t>définies</a:t>
            </a:r>
            <a:endParaRPr lang="fr-FR" dirty="0"/>
          </a:p>
          <a:p>
            <a:pPr marL="0" indent="0">
              <a:buNone/>
            </a:pPr>
            <a:endParaRPr lang="fr-FR" dirty="0" smtClean="0"/>
          </a:p>
          <a:p>
            <a:r>
              <a:rPr lang="fr-FR" i="1" dirty="0"/>
              <a:t>La reconnaissance </a:t>
            </a:r>
            <a:r>
              <a:rPr lang="fr-FR" i="1" dirty="0" smtClean="0"/>
              <a:t>individuelle</a:t>
            </a:r>
          </a:p>
          <a:p>
            <a:pPr marL="0" indent="0">
              <a:buNone/>
            </a:pPr>
            <a:endParaRPr lang="fr-FR" dirty="0"/>
          </a:p>
          <a:p>
            <a:r>
              <a:rPr lang="fr-FR" i="1" dirty="0"/>
              <a:t>L’ingénieur comme un intermédiaire </a:t>
            </a:r>
            <a:endParaRPr lang="fr-FR" dirty="0"/>
          </a:p>
          <a:p>
            <a:endParaRPr lang="fr-FR" dirty="0"/>
          </a:p>
        </p:txBody>
      </p:sp>
      <p:sp>
        <p:nvSpPr>
          <p:cNvPr id="5" name="Espace réservé du numéro de diapositive 4"/>
          <p:cNvSpPr>
            <a:spLocks noGrp="1"/>
          </p:cNvSpPr>
          <p:nvPr>
            <p:ph type="sldNum" sz="quarter" idx="12"/>
          </p:nvPr>
        </p:nvSpPr>
        <p:spPr/>
        <p:txBody>
          <a:bodyPr/>
          <a:lstStyle/>
          <a:p>
            <a:fld id="{8C592886-E571-45D5-8B56-343DC94F8FA6}" type="slidenum">
              <a:rPr kumimoji="0" lang="en-US" smtClean="0"/>
              <a:t>7</a:t>
            </a:fld>
            <a:endParaRPr kumimoji="0" lang="en-US" dirty="0"/>
          </a:p>
        </p:txBody>
      </p:sp>
    </p:spTree>
    <p:extLst>
      <p:ext uri="{BB962C8B-B14F-4D97-AF65-F5344CB8AC3E}">
        <p14:creationId xmlns:p14="http://schemas.microsoft.com/office/powerpoint/2010/main" val="90468834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4271091450"/>
              </p:ext>
            </p:extLst>
          </p:nvPr>
        </p:nvGraphicFramePr>
        <p:xfrm>
          <a:off x="457200" y="562622"/>
          <a:ext cx="8229600" cy="6076533"/>
        </p:xfrm>
        <a:graphic>
          <a:graphicData uri="http://schemas.openxmlformats.org/drawingml/2006/table">
            <a:tbl>
              <a:tblPr firstRow="1" bandRow="1">
                <a:tableStyleId>{C4B1156A-380E-4F78-BDF5-A606A8083BF9}</a:tableStyleId>
              </a:tblPr>
              <a:tblGrid>
                <a:gridCol w="4114800"/>
                <a:gridCol w="4114800"/>
              </a:tblGrid>
              <a:tr h="1009511">
                <a:tc>
                  <a:txBody>
                    <a:bodyPr/>
                    <a:lstStyle/>
                    <a:p>
                      <a:pPr algn="just">
                        <a:lnSpc>
                          <a:spcPct val="200000"/>
                        </a:lnSpc>
                        <a:spcAft>
                          <a:spcPts val="0"/>
                        </a:spcAft>
                      </a:pPr>
                      <a:r>
                        <a:rPr lang="fr-FR" sz="2000" dirty="0">
                          <a:effectLst/>
                        </a:rPr>
                        <a:t>19</a:t>
                      </a:r>
                      <a:r>
                        <a:rPr lang="fr-FR" sz="2000" baseline="30000" dirty="0">
                          <a:effectLst/>
                        </a:rPr>
                        <a:t>ème</a:t>
                      </a:r>
                      <a:r>
                        <a:rPr lang="fr-FR" sz="2000" dirty="0">
                          <a:effectLst/>
                        </a:rPr>
                        <a:t> siècle</a:t>
                      </a:r>
                      <a:endParaRPr lang="fr-FR" sz="2000" dirty="0">
                        <a:effectLst/>
                        <a:latin typeface="Cambria"/>
                        <a:ea typeface="ＭＳ 明朝"/>
                        <a:cs typeface="Times New Roman"/>
                      </a:endParaRPr>
                    </a:p>
                  </a:txBody>
                  <a:tcPr marL="68580" marR="68580" marT="0" marB="0"/>
                </a:tc>
                <a:tc>
                  <a:txBody>
                    <a:bodyPr/>
                    <a:lstStyle/>
                    <a:p>
                      <a:pPr algn="just">
                        <a:lnSpc>
                          <a:spcPct val="200000"/>
                        </a:lnSpc>
                        <a:spcAft>
                          <a:spcPts val="0"/>
                        </a:spcAft>
                      </a:pPr>
                      <a:r>
                        <a:rPr lang="fr-FR" sz="2000">
                          <a:effectLst/>
                        </a:rPr>
                        <a:t>20</a:t>
                      </a:r>
                      <a:r>
                        <a:rPr lang="fr-FR" sz="2000" baseline="30000">
                          <a:effectLst/>
                        </a:rPr>
                        <a:t>ème</a:t>
                      </a:r>
                      <a:r>
                        <a:rPr lang="fr-FR" sz="2000">
                          <a:effectLst/>
                        </a:rPr>
                        <a:t> siècle</a:t>
                      </a:r>
                      <a:endParaRPr lang="fr-FR" sz="2000">
                        <a:effectLst/>
                        <a:latin typeface="Cambria"/>
                        <a:ea typeface="ＭＳ 明朝"/>
                        <a:cs typeface="Times New Roman"/>
                      </a:endParaRPr>
                    </a:p>
                  </a:txBody>
                  <a:tcPr marL="68580" marR="68580" marT="0" marB="0"/>
                </a:tc>
              </a:tr>
              <a:tr h="1009511">
                <a:tc>
                  <a:txBody>
                    <a:bodyPr/>
                    <a:lstStyle/>
                    <a:p>
                      <a:pPr algn="just">
                        <a:lnSpc>
                          <a:spcPct val="200000"/>
                        </a:lnSpc>
                        <a:spcAft>
                          <a:spcPts val="0"/>
                        </a:spcAft>
                      </a:pPr>
                      <a:r>
                        <a:rPr lang="fr-FR" sz="2000">
                          <a:effectLst/>
                        </a:rPr>
                        <a:t>Science moderne</a:t>
                      </a:r>
                      <a:endParaRPr lang="fr-FR" sz="2000">
                        <a:effectLst/>
                        <a:latin typeface="Cambria"/>
                        <a:ea typeface="ＭＳ 明朝"/>
                        <a:cs typeface="Times New Roman"/>
                      </a:endParaRPr>
                    </a:p>
                  </a:txBody>
                  <a:tcPr marL="68580" marR="68580" marT="0" marB="0"/>
                </a:tc>
                <a:tc>
                  <a:txBody>
                    <a:bodyPr/>
                    <a:lstStyle/>
                    <a:p>
                      <a:pPr algn="just">
                        <a:lnSpc>
                          <a:spcPct val="200000"/>
                        </a:lnSpc>
                        <a:spcAft>
                          <a:spcPts val="0"/>
                        </a:spcAft>
                      </a:pPr>
                      <a:r>
                        <a:rPr lang="fr-FR" sz="2000">
                          <a:effectLst/>
                        </a:rPr>
                        <a:t>Techno science/innovation</a:t>
                      </a:r>
                      <a:endParaRPr lang="fr-FR" sz="2000">
                        <a:effectLst/>
                        <a:latin typeface="Cambria"/>
                        <a:ea typeface="ＭＳ 明朝"/>
                        <a:cs typeface="Times New Roman"/>
                      </a:endParaRPr>
                    </a:p>
                  </a:txBody>
                  <a:tcPr marL="68580" marR="68580" marT="0" marB="0"/>
                </a:tc>
              </a:tr>
              <a:tr h="1009511">
                <a:tc>
                  <a:txBody>
                    <a:bodyPr/>
                    <a:lstStyle/>
                    <a:p>
                      <a:pPr algn="just">
                        <a:lnSpc>
                          <a:spcPct val="200000"/>
                        </a:lnSpc>
                        <a:spcAft>
                          <a:spcPts val="0"/>
                        </a:spcAft>
                      </a:pPr>
                      <a:r>
                        <a:rPr lang="fr-FR" sz="2000" dirty="0">
                          <a:effectLst/>
                        </a:rPr>
                        <a:t>Figure du scientifique </a:t>
                      </a:r>
                      <a:r>
                        <a:rPr lang="fr-FR" sz="2000" dirty="0" smtClean="0">
                          <a:effectLst/>
                        </a:rPr>
                        <a:t>/ </a:t>
                      </a:r>
                      <a:r>
                        <a:rPr lang="fr-FR" sz="2000" dirty="0">
                          <a:effectLst/>
                        </a:rPr>
                        <a:t>amateur</a:t>
                      </a:r>
                      <a:endParaRPr lang="fr-FR" sz="2000" dirty="0">
                        <a:effectLst/>
                        <a:latin typeface="Cambria"/>
                        <a:ea typeface="ＭＳ 明朝"/>
                        <a:cs typeface="Times New Roman"/>
                      </a:endParaRPr>
                    </a:p>
                  </a:txBody>
                  <a:tcPr marL="68580" marR="68580" marT="0" marB="0"/>
                </a:tc>
                <a:tc>
                  <a:txBody>
                    <a:bodyPr/>
                    <a:lstStyle/>
                    <a:p>
                      <a:pPr algn="just">
                        <a:lnSpc>
                          <a:spcPct val="200000"/>
                        </a:lnSpc>
                        <a:spcAft>
                          <a:spcPts val="0"/>
                        </a:spcAft>
                      </a:pPr>
                      <a:r>
                        <a:rPr lang="fr-FR" sz="2000" dirty="0" smtClean="0">
                          <a:effectLst/>
                        </a:rPr>
                        <a:t>Innovateur</a:t>
                      </a:r>
                      <a:r>
                        <a:rPr lang="fr-FR" sz="2000" baseline="0" dirty="0" smtClean="0">
                          <a:effectLst/>
                        </a:rPr>
                        <a:t>, </a:t>
                      </a:r>
                      <a:r>
                        <a:rPr lang="fr-FR" sz="2000" dirty="0" smtClean="0">
                          <a:effectLst/>
                        </a:rPr>
                        <a:t>scientifique </a:t>
                      </a:r>
                      <a:r>
                        <a:rPr lang="fr-FR" sz="2000" dirty="0">
                          <a:effectLst/>
                        </a:rPr>
                        <a:t>entrepreneur</a:t>
                      </a:r>
                      <a:endParaRPr lang="fr-FR" sz="2000" dirty="0">
                        <a:effectLst/>
                        <a:latin typeface="Cambria"/>
                        <a:ea typeface="ＭＳ 明朝"/>
                        <a:cs typeface="Times New Roman"/>
                      </a:endParaRPr>
                    </a:p>
                  </a:txBody>
                  <a:tcPr marL="68580" marR="68580" marT="0" marB="0"/>
                </a:tc>
              </a:tr>
              <a:tr h="1009511">
                <a:tc>
                  <a:txBody>
                    <a:bodyPr/>
                    <a:lstStyle/>
                    <a:p>
                      <a:pPr algn="l">
                        <a:lnSpc>
                          <a:spcPct val="200000"/>
                        </a:lnSpc>
                        <a:spcAft>
                          <a:spcPts val="0"/>
                        </a:spcAft>
                      </a:pPr>
                      <a:r>
                        <a:rPr lang="fr-FR" sz="2000" dirty="0">
                          <a:effectLst/>
                        </a:rPr>
                        <a:t>Rationalisation, explication du monde, progrès de l’humanité </a:t>
                      </a:r>
                      <a:endParaRPr lang="fr-FR" sz="2000" dirty="0">
                        <a:effectLst/>
                        <a:latin typeface="Cambria"/>
                        <a:ea typeface="ＭＳ 明朝"/>
                        <a:cs typeface="Times New Roman"/>
                      </a:endParaRPr>
                    </a:p>
                  </a:txBody>
                  <a:tcPr marL="68580" marR="68580" marT="0" marB="0"/>
                </a:tc>
                <a:tc>
                  <a:txBody>
                    <a:bodyPr/>
                    <a:lstStyle/>
                    <a:p>
                      <a:pPr algn="l">
                        <a:lnSpc>
                          <a:spcPct val="200000"/>
                        </a:lnSpc>
                        <a:spcAft>
                          <a:spcPts val="0"/>
                        </a:spcAft>
                      </a:pPr>
                      <a:r>
                        <a:rPr lang="fr-FR" sz="2000" dirty="0">
                          <a:effectLst/>
                        </a:rPr>
                        <a:t>Modernité réflexive, désenchantement, finitude des ressources</a:t>
                      </a:r>
                      <a:endParaRPr lang="fr-FR" sz="2000" dirty="0">
                        <a:effectLst/>
                        <a:latin typeface="Cambria"/>
                        <a:ea typeface="ＭＳ 明朝"/>
                        <a:cs typeface="Times New Roman"/>
                      </a:endParaRPr>
                    </a:p>
                  </a:txBody>
                  <a:tcPr marL="68580" marR="68580" marT="0" marB="0"/>
                </a:tc>
              </a:tr>
              <a:tr h="1009511">
                <a:tc>
                  <a:txBody>
                    <a:bodyPr/>
                    <a:lstStyle/>
                    <a:p>
                      <a:pPr algn="just">
                        <a:lnSpc>
                          <a:spcPct val="200000"/>
                        </a:lnSpc>
                        <a:spcAft>
                          <a:spcPts val="0"/>
                        </a:spcAft>
                      </a:pPr>
                      <a:r>
                        <a:rPr lang="fr-FR" sz="2000">
                          <a:effectLst/>
                        </a:rPr>
                        <a:t>Industrialisation</a:t>
                      </a:r>
                      <a:endParaRPr lang="fr-FR" sz="2000">
                        <a:effectLst/>
                        <a:latin typeface="Cambria"/>
                        <a:ea typeface="ＭＳ 明朝"/>
                        <a:cs typeface="Times New Roman"/>
                      </a:endParaRPr>
                    </a:p>
                  </a:txBody>
                  <a:tcPr marL="68580" marR="68580" marT="0" marB="0"/>
                </a:tc>
                <a:tc>
                  <a:txBody>
                    <a:bodyPr/>
                    <a:lstStyle/>
                    <a:p>
                      <a:pPr algn="just">
                        <a:lnSpc>
                          <a:spcPct val="200000"/>
                        </a:lnSpc>
                        <a:spcAft>
                          <a:spcPts val="0"/>
                        </a:spcAft>
                      </a:pPr>
                      <a:r>
                        <a:rPr lang="fr-FR" sz="2000" dirty="0">
                          <a:effectLst/>
                        </a:rPr>
                        <a:t>Post-industrialisation</a:t>
                      </a:r>
                      <a:endParaRPr lang="fr-FR" sz="2000" dirty="0">
                        <a:effectLst/>
                        <a:latin typeface="Cambria"/>
                        <a:ea typeface="ＭＳ 明朝"/>
                        <a:cs typeface="Times New Roman"/>
                      </a:endParaRPr>
                    </a:p>
                  </a:txBody>
                  <a:tcPr marL="68580" marR="68580" marT="0" marB="0"/>
                </a:tc>
              </a:tr>
            </a:tbl>
          </a:graphicData>
        </a:graphic>
      </p:graphicFrame>
      <p:sp>
        <p:nvSpPr>
          <p:cNvPr id="3" name="Espace réservé du numéro de diapositive 2"/>
          <p:cNvSpPr>
            <a:spLocks noGrp="1"/>
          </p:cNvSpPr>
          <p:nvPr>
            <p:ph type="sldNum" sz="quarter" idx="12"/>
          </p:nvPr>
        </p:nvSpPr>
        <p:spPr/>
        <p:txBody>
          <a:bodyPr/>
          <a:lstStyle/>
          <a:p>
            <a:fld id="{8C592886-E571-45D5-8B56-343DC94F8FA6}" type="slidenum">
              <a:rPr kumimoji="0" lang="en-US" smtClean="0"/>
              <a:t>8</a:t>
            </a:fld>
            <a:endParaRPr kumimoji="0" lang="en-US" dirty="0"/>
          </a:p>
        </p:txBody>
      </p:sp>
    </p:spTree>
    <p:extLst>
      <p:ext uri="{BB962C8B-B14F-4D97-AF65-F5344CB8AC3E}">
        <p14:creationId xmlns:p14="http://schemas.microsoft.com/office/powerpoint/2010/main" val="60383607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conflits de légitimité </a:t>
            </a:r>
            <a:endParaRPr lang="fr-FR" dirty="0" smtClean="0"/>
          </a:p>
          <a:p>
            <a:pPr marL="0" indent="0">
              <a:buNone/>
            </a:pPr>
            <a:endParaRPr lang="fr-FR" dirty="0" smtClean="0"/>
          </a:p>
          <a:p>
            <a:pPr marL="0" indent="0">
              <a:buNone/>
            </a:pPr>
            <a:r>
              <a:rPr lang="fr-FR" dirty="0" smtClean="0"/>
              <a:t>politique</a:t>
            </a:r>
            <a:r>
              <a:rPr lang="fr-FR" dirty="0"/>
              <a:t> </a:t>
            </a:r>
            <a:r>
              <a:rPr lang="fr-FR" dirty="0" smtClean="0"/>
              <a:t>/science /économie</a:t>
            </a:r>
            <a:endParaRPr lang="fr-FR" dirty="0"/>
          </a:p>
        </p:txBody>
      </p:sp>
      <p:sp>
        <p:nvSpPr>
          <p:cNvPr id="4" name="Espace réservé du numéro de diapositive 3"/>
          <p:cNvSpPr>
            <a:spLocks noGrp="1"/>
          </p:cNvSpPr>
          <p:nvPr>
            <p:ph type="sldNum" sz="quarter" idx="12"/>
          </p:nvPr>
        </p:nvSpPr>
        <p:spPr/>
        <p:txBody>
          <a:bodyPr/>
          <a:lstStyle/>
          <a:p>
            <a:fld id="{8C592886-E571-45D5-8B56-343DC94F8FA6}" type="slidenum">
              <a:rPr kumimoji="0" lang="en-US" smtClean="0"/>
              <a:t>9</a:t>
            </a:fld>
            <a:endParaRPr kumimoji="0" lang="en-US" dirty="0"/>
          </a:p>
        </p:txBody>
      </p:sp>
    </p:spTree>
    <p:extLst>
      <p:ext uri="{BB962C8B-B14F-4D97-AF65-F5344CB8AC3E}">
        <p14:creationId xmlns:p14="http://schemas.microsoft.com/office/powerpoint/2010/main" val="4236327065"/>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nderie">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ＭＳ 明朝"/>
        <a:font script="Hang" typeface="바탕"/>
        <a:font script="Hans" typeface="华文新魏"/>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ＭＳ 明朝"/>
        <a:font script="Hang" typeface="바탕"/>
        <a:font script="Hans" typeface="华文新魏"/>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Fonderie.thmx</Template>
  <TotalTime>1720</TotalTime>
  <Words>373</Words>
  <Application>Microsoft Macintosh PowerPoint</Application>
  <PresentationFormat>Présentation à l'écran (4:3)</PresentationFormat>
  <Paragraphs>159</Paragraphs>
  <Slides>42</Slides>
  <Notes>7</Notes>
  <HiddenSlides>0</HiddenSlides>
  <MMClips>0</MMClips>
  <ScaleCrop>false</ScaleCrop>
  <HeadingPairs>
    <vt:vector size="4" baseType="variant">
      <vt:variant>
        <vt:lpstr>Thème</vt:lpstr>
      </vt:variant>
      <vt:variant>
        <vt:i4>1</vt:i4>
      </vt:variant>
      <vt:variant>
        <vt:lpstr>Titres des diapositives</vt:lpstr>
      </vt:variant>
      <vt:variant>
        <vt:i4>42</vt:i4>
      </vt:variant>
    </vt:vector>
  </HeadingPairs>
  <TitlesOfParts>
    <vt:vector size="43" baseType="lpstr">
      <vt:lpstr>Fonderie</vt:lpstr>
      <vt:lpstr>Science Technique Société Introduction</vt:lpstr>
      <vt:lpstr>Introduction</vt:lpstr>
      <vt:lpstr>Sommaire</vt:lpstr>
      <vt:lpstr>Présentation PowerPoint</vt:lpstr>
      <vt:lpstr>Présentation PowerPoint</vt:lpstr>
      <vt:lpstr>Présentation PowerPoint</vt:lpstr>
      <vt:lpstr>Les ingénieurs,  soutiers de l’innovation ?</vt:lpstr>
      <vt:lpstr>Présentation PowerPoint</vt:lpstr>
      <vt:lpstr>Présentation PowerPoint</vt:lpstr>
      <vt:lpstr>Qu’est-ce que la science ? Une question toujours vive </vt:lpstr>
      <vt:lpstr>1.1. Au début était…la conscience ? </vt:lpstr>
      <vt:lpstr>Présentation PowerPoint</vt:lpstr>
      <vt:lpstr>1.2. Sciences, savoirs scientifiques, savants et scientifiques  </vt:lpstr>
      <vt:lpstr>Définir la science (faite)</vt:lpstr>
      <vt:lpstr>      1.3. Quelques repères historiques Antiquité Grecque </vt:lpstr>
      <vt:lpstr>Présentation PowerPoint</vt:lpstr>
      <vt:lpstr>Présentation PowerPoint</vt:lpstr>
      <vt:lpstr>Antiquité Romaine</vt:lpstr>
      <vt:lpstr>    Moyen Age </vt:lpstr>
      <vt:lpstr>scolastique</vt:lpstr>
      <vt:lpstr>Imprimerie</vt:lpstr>
      <vt:lpstr>        « Voici que depuis vingt cinq ans, je tire profit de ce principe…que les êtres mathématiques sont les causes de réalités naturelle ».  J. Képler  </vt:lpstr>
      <vt:lpstr>Présentation PowerPoint</vt:lpstr>
      <vt:lpstr>Présentation PowerPoint</vt:lpstr>
      <vt:lpstr>Présentation PowerPoint</vt:lpstr>
      <vt:lpstr>Les Lumières</vt:lpstr>
      <vt:lpstr>Présentation PowerPoint</vt:lpstr>
      <vt:lpstr>Présentation PowerPoint</vt:lpstr>
      <vt:lpstr>Présentation PowerPoint</vt:lpstr>
      <vt:lpstr>2.L’avènement de la science moderne </vt:lpstr>
      <vt:lpstr>2.1 Instabilités politiques  </vt:lpstr>
      <vt:lpstr>Présentation PowerPoint</vt:lpstr>
      <vt:lpstr>2.2. La croissance industrielle, la  naissance d’une école et de son influence </vt:lpstr>
      <vt:lpstr>1816</vt:lpstr>
      <vt:lpstr>1829</vt:lpstr>
      <vt:lpstr>La fin de l’inventeur amateur </vt:lpstr>
      <vt:lpstr>Présentation PowerPoint</vt:lpstr>
      <vt:lpstr>3. Le mariage de la science et de l’industrie </vt:lpstr>
      <vt:lpstr>3.1. Jean-Baptiste Dumas 1800-1884,  la construction des liens durables entre la science et l’industrie </vt:lpstr>
      <vt:lpstr>Présentation PowerPoint</vt:lpstr>
      <vt:lpstr>Programme du cours</vt:lpstr>
      <vt:lpstr>Séances</vt:lpstr>
    </vt:vector>
  </TitlesOfParts>
  <Company>Ecole Centrale Paris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technique société</dc:title>
  <dc:creator>Cynthia Colmellere</dc:creator>
  <cp:lastModifiedBy>Cynthia Colmellere</cp:lastModifiedBy>
  <cp:revision>29</cp:revision>
  <dcterms:created xsi:type="dcterms:W3CDTF">2016-03-12T16:51:57Z</dcterms:created>
  <dcterms:modified xsi:type="dcterms:W3CDTF">2016-04-21T15:17:58Z</dcterms:modified>
</cp:coreProperties>
</file>