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6" r:id="rId1"/>
  </p:sldMasterIdLst>
  <p:notesMasterIdLst>
    <p:notesMasterId r:id="rId44"/>
  </p:notesMasterIdLst>
  <p:handoutMasterIdLst>
    <p:handoutMasterId r:id="rId45"/>
  </p:handoutMasterIdLst>
  <p:sldIdLst>
    <p:sldId id="256" r:id="rId2"/>
    <p:sldId id="257" r:id="rId3"/>
    <p:sldId id="258" r:id="rId4"/>
    <p:sldId id="260" r:id="rId5"/>
    <p:sldId id="259"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7" r:id="rId31"/>
    <p:sldId id="286" r:id="rId32"/>
    <p:sldId id="288" r:id="rId33"/>
    <p:sldId id="289" r:id="rId34"/>
    <p:sldId id="290" r:id="rId35"/>
    <p:sldId id="291" r:id="rId36"/>
    <p:sldId id="292" r:id="rId37"/>
    <p:sldId id="293" r:id="rId38"/>
    <p:sldId id="294" r:id="rId39"/>
    <p:sldId id="295" r:id="rId40"/>
    <p:sldId id="296" r:id="rId41"/>
    <p:sldId id="297" r:id="rId42"/>
    <p:sldId id="298" r:id="rId43"/>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100" d="100"/>
          <a:sy n="100" d="100"/>
        </p:scale>
        <p:origin x="-80" y="41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printerSettings" Target="printerSettings/printerSettings1.bin"/><Relationship Id="rId47" Type="http://schemas.openxmlformats.org/officeDocument/2006/relationships/presProps" Target="presProps.xml"/><Relationship Id="rId48" Type="http://schemas.openxmlformats.org/officeDocument/2006/relationships/viewProps" Target="viewProps.xml"/><Relationship Id="rId49" Type="http://schemas.openxmlformats.org/officeDocument/2006/relationships/theme" Target="theme/theme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notesMaster" Target="notesMasters/notesMaster1.xml"/><Relationship Id="rId4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EB36BA4-4560-9945-8AF0-53721C2BD4CD}" type="datetimeFigureOut">
              <a:rPr lang="fr-FR" smtClean="0"/>
              <a:t>21/04/16</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EEC7437-32C7-FA46-959A-C1AA8C0267BD}" type="slidenum">
              <a:rPr lang="fr-FR" smtClean="0"/>
              <a:t>‹#›</a:t>
            </a:fld>
            <a:endParaRPr lang="fr-FR"/>
          </a:p>
        </p:txBody>
      </p:sp>
    </p:spTree>
    <p:extLst>
      <p:ext uri="{BB962C8B-B14F-4D97-AF65-F5344CB8AC3E}">
        <p14:creationId xmlns:p14="http://schemas.microsoft.com/office/powerpoint/2010/main" val="68525793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DC92720-23A5-4247-A985-6732AD295EAD}" type="datetimeFigureOut">
              <a:rPr lang="fr-FR" smtClean="0"/>
              <a:t>21/04/16</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F968B7D-08FB-DD41-99F5-76231FA4D518}" type="slidenum">
              <a:rPr lang="fr-FR" smtClean="0"/>
              <a:t>‹#›</a:t>
            </a:fld>
            <a:endParaRPr lang="fr-FR"/>
          </a:p>
        </p:txBody>
      </p:sp>
    </p:spTree>
    <p:extLst>
      <p:ext uri="{BB962C8B-B14F-4D97-AF65-F5344CB8AC3E}">
        <p14:creationId xmlns:p14="http://schemas.microsoft.com/office/powerpoint/2010/main" val="332081714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7F968B7D-08FB-DD41-99F5-76231FA4D518}" type="slidenum">
              <a:rPr lang="fr-FR" smtClean="0"/>
              <a:t>3</a:t>
            </a:fld>
            <a:endParaRPr lang="fr-FR"/>
          </a:p>
        </p:txBody>
      </p:sp>
    </p:spTree>
    <p:extLst>
      <p:ext uri="{BB962C8B-B14F-4D97-AF65-F5344CB8AC3E}">
        <p14:creationId xmlns:p14="http://schemas.microsoft.com/office/powerpoint/2010/main" val="3488487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Proportions mélange de gaz, impossibilité de flamme dans les conduites, air ne peut pas pénétrer sous la cloche</a:t>
            </a:r>
            <a:endParaRPr lang="fr-FR" dirty="0"/>
          </a:p>
        </p:txBody>
      </p:sp>
      <p:sp>
        <p:nvSpPr>
          <p:cNvPr id="4" name="Espace réservé du numéro de diapositive 3"/>
          <p:cNvSpPr>
            <a:spLocks noGrp="1"/>
          </p:cNvSpPr>
          <p:nvPr>
            <p:ph type="sldNum" sz="quarter" idx="10"/>
          </p:nvPr>
        </p:nvSpPr>
        <p:spPr/>
        <p:txBody>
          <a:bodyPr/>
          <a:lstStyle/>
          <a:p>
            <a:fld id="{7F968B7D-08FB-DD41-99F5-76231FA4D518}" type="slidenum">
              <a:rPr lang="fr-FR" smtClean="0"/>
              <a:t>29</a:t>
            </a:fld>
            <a:endParaRPr lang="fr-FR"/>
          </a:p>
        </p:txBody>
      </p:sp>
    </p:spTree>
    <p:extLst>
      <p:ext uri="{BB962C8B-B14F-4D97-AF65-F5344CB8AC3E}">
        <p14:creationId xmlns:p14="http://schemas.microsoft.com/office/powerpoint/2010/main" val="42031080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Risques au remplissage, froid fait geler l’eau sous la cloche</a:t>
            </a:r>
            <a:r>
              <a:rPr lang="fr-FR" baseline="0" dirty="0" smtClean="0"/>
              <a:t> et dans l’appareil d’épuration du gaz obligeant les ouvriers à recourir au feu pour remettre en arche le système,</a:t>
            </a:r>
            <a:r>
              <a:rPr lang="fr-FR" dirty="0" smtClean="0"/>
              <a:t> cornue de distillation proches gazomètre </a:t>
            </a:r>
            <a:endParaRPr lang="fr-FR" dirty="0"/>
          </a:p>
        </p:txBody>
      </p:sp>
      <p:sp>
        <p:nvSpPr>
          <p:cNvPr id="4" name="Espace réservé du numéro de diapositive 3"/>
          <p:cNvSpPr>
            <a:spLocks noGrp="1"/>
          </p:cNvSpPr>
          <p:nvPr>
            <p:ph type="sldNum" sz="quarter" idx="10"/>
          </p:nvPr>
        </p:nvSpPr>
        <p:spPr/>
        <p:txBody>
          <a:bodyPr/>
          <a:lstStyle/>
          <a:p>
            <a:fld id="{7F968B7D-08FB-DD41-99F5-76231FA4D518}" type="slidenum">
              <a:rPr lang="fr-FR" smtClean="0"/>
              <a:t>31</a:t>
            </a:fld>
            <a:endParaRPr lang="fr-FR"/>
          </a:p>
        </p:txBody>
      </p:sp>
    </p:spTree>
    <p:extLst>
      <p:ext uri="{BB962C8B-B14F-4D97-AF65-F5344CB8AC3E}">
        <p14:creationId xmlns:p14="http://schemas.microsoft.com/office/powerpoint/2010/main" val="3023563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FR" dirty="0" smtClean="0"/>
              <a:t>établie à la barrière de Courcelles</a:t>
            </a:r>
          </a:p>
          <a:p>
            <a:endParaRPr lang="fr-FR" dirty="0"/>
          </a:p>
        </p:txBody>
      </p:sp>
      <p:sp>
        <p:nvSpPr>
          <p:cNvPr id="4" name="Espace réservé du numéro de diapositive 3"/>
          <p:cNvSpPr>
            <a:spLocks noGrp="1"/>
          </p:cNvSpPr>
          <p:nvPr>
            <p:ph type="sldNum" sz="quarter" idx="10"/>
          </p:nvPr>
        </p:nvSpPr>
        <p:spPr/>
        <p:txBody>
          <a:bodyPr/>
          <a:lstStyle/>
          <a:p>
            <a:fld id="{7F968B7D-08FB-DD41-99F5-76231FA4D518}" type="slidenum">
              <a:rPr lang="fr-FR" smtClean="0"/>
              <a:t>33</a:t>
            </a:fld>
            <a:endParaRPr lang="fr-FR"/>
          </a:p>
        </p:txBody>
      </p:sp>
    </p:spTree>
    <p:extLst>
      <p:ext uri="{BB962C8B-B14F-4D97-AF65-F5344CB8AC3E}">
        <p14:creationId xmlns:p14="http://schemas.microsoft.com/office/powerpoint/2010/main" val="23908605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err="1" smtClean="0"/>
              <a:t>Gazocompensateur</a:t>
            </a:r>
            <a:r>
              <a:rPr lang="fr-FR" dirty="0" smtClean="0"/>
              <a:t> réduire </a:t>
            </a:r>
            <a:r>
              <a:rPr lang="fr-FR" dirty="0" smtClean="0"/>
              <a:t>variations </a:t>
            </a:r>
            <a:r>
              <a:rPr lang="fr-FR" dirty="0" smtClean="0"/>
              <a:t>de pressions qui causaient fuite importante, 25ù</a:t>
            </a:r>
            <a:r>
              <a:rPr lang="fr-FR" baseline="0" dirty="0" smtClean="0"/>
              <a:t> gaz dans l’air en 1840, et oscillations de flamme chez les consommateurs</a:t>
            </a:r>
            <a:endParaRPr lang="fr-FR" dirty="0"/>
          </a:p>
        </p:txBody>
      </p:sp>
      <p:sp>
        <p:nvSpPr>
          <p:cNvPr id="4" name="Espace réservé du numéro de diapositive 3"/>
          <p:cNvSpPr>
            <a:spLocks noGrp="1"/>
          </p:cNvSpPr>
          <p:nvPr>
            <p:ph type="sldNum" sz="quarter" idx="10"/>
          </p:nvPr>
        </p:nvSpPr>
        <p:spPr/>
        <p:txBody>
          <a:bodyPr/>
          <a:lstStyle/>
          <a:p>
            <a:fld id="{7F968B7D-08FB-DD41-99F5-76231FA4D518}" type="slidenum">
              <a:rPr lang="fr-FR" smtClean="0"/>
              <a:t>39</a:t>
            </a:fld>
            <a:endParaRPr lang="fr-FR"/>
          </a:p>
        </p:txBody>
      </p:sp>
    </p:spTree>
    <p:extLst>
      <p:ext uri="{BB962C8B-B14F-4D97-AF65-F5344CB8AC3E}">
        <p14:creationId xmlns:p14="http://schemas.microsoft.com/office/powerpoint/2010/main" val="3230546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Ne pas creuser</a:t>
            </a:r>
            <a:r>
              <a:rPr lang="fr-FR" baseline="0" dirty="0" smtClean="0"/>
              <a:t> pour enterrer les cuves des gazomètre, utiliser </a:t>
            </a:r>
            <a:r>
              <a:rPr lang="fr-FR" baseline="0" dirty="0" smtClean="0"/>
              <a:t>matériaux </a:t>
            </a:r>
            <a:r>
              <a:rPr lang="fr-FR" baseline="0" dirty="0" smtClean="0"/>
              <a:t>de récupération (fûts de </a:t>
            </a:r>
            <a:r>
              <a:rPr lang="fr-FR" baseline="0" dirty="0" smtClean="0"/>
              <a:t>bière)</a:t>
            </a:r>
            <a:r>
              <a:rPr lang="fr-FR" baseline="0" dirty="0" smtClean="0"/>
              <a:t>, malgré avance, malgré savoir faire </a:t>
            </a:r>
            <a:r>
              <a:rPr lang="fr-FR" baseline="0" dirty="0" smtClean="0"/>
              <a:t>des ingénieurs </a:t>
            </a:r>
            <a:r>
              <a:rPr lang="fr-FR" baseline="0" dirty="0" smtClean="0"/>
              <a:t>et des ouvriers supérieurs à ceux des </a:t>
            </a:r>
            <a:r>
              <a:rPr lang="fr-FR" baseline="0" dirty="0" smtClean="0"/>
              <a:t>français </a:t>
            </a:r>
            <a:r>
              <a:rPr lang="fr-FR" baseline="0" dirty="0" smtClean="0"/>
              <a:t>, coûts des matériaux et </a:t>
            </a:r>
            <a:r>
              <a:rPr lang="fr-FR" baseline="0" dirty="0" smtClean="0"/>
              <a:t>matières </a:t>
            </a:r>
            <a:r>
              <a:rPr lang="fr-FR" baseline="0" dirty="0" smtClean="0"/>
              <a:t>premières ingénieurs</a:t>
            </a:r>
            <a:endParaRPr lang="fr-FR" dirty="0"/>
          </a:p>
        </p:txBody>
      </p:sp>
      <p:sp>
        <p:nvSpPr>
          <p:cNvPr id="4" name="Espace réservé du numéro de diapositive 3"/>
          <p:cNvSpPr>
            <a:spLocks noGrp="1"/>
          </p:cNvSpPr>
          <p:nvPr>
            <p:ph type="sldNum" sz="quarter" idx="10"/>
          </p:nvPr>
        </p:nvSpPr>
        <p:spPr/>
        <p:txBody>
          <a:bodyPr/>
          <a:lstStyle/>
          <a:p>
            <a:fld id="{7F968B7D-08FB-DD41-99F5-76231FA4D518}" type="slidenum">
              <a:rPr lang="fr-FR" smtClean="0"/>
              <a:t>40</a:t>
            </a:fld>
            <a:endParaRPr lang="fr-FR"/>
          </a:p>
        </p:txBody>
      </p:sp>
    </p:spTree>
    <p:extLst>
      <p:ext uri="{BB962C8B-B14F-4D97-AF65-F5344CB8AC3E}">
        <p14:creationId xmlns:p14="http://schemas.microsoft.com/office/powerpoint/2010/main" val="30583107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1880 électricité</a:t>
            </a:r>
            <a:endParaRPr lang="fr-FR" dirty="0"/>
          </a:p>
        </p:txBody>
      </p:sp>
      <p:sp>
        <p:nvSpPr>
          <p:cNvPr id="4" name="Espace réservé du numéro de diapositive 3"/>
          <p:cNvSpPr>
            <a:spLocks noGrp="1"/>
          </p:cNvSpPr>
          <p:nvPr>
            <p:ph type="sldNum" sz="quarter" idx="10"/>
          </p:nvPr>
        </p:nvSpPr>
        <p:spPr/>
        <p:txBody>
          <a:bodyPr/>
          <a:lstStyle/>
          <a:p>
            <a:fld id="{7F968B7D-08FB-DD41-99F5-76231FA4D518}" type="slidenum">
              <a:rPr lang="fr-FR" smtClean="0"/>
              <a:t>5</a:t>
            </a:fld>
            <a:endParaRPr lang="fr-FR"/>
          </a:p>
        </p:txBody>
      </p:sp>
    </p:spTree>
    <p:extLst>
      <p:ext uri="{BB962C8B-B14F-4D97-AF65-F5344CB8AC3E}">
        <p14:creationId xmlns:p14="http://schemas.microsoft.com/office/powerpoint/2010/main" val="16539474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Experts/profanes</a:t>
            </a:r>
            <a:r>
              <a:rPr lang="fr-FR" baseline="0" dirty="0" smtClean="0"/>
              <a:t> Controverses</a:t>
            </a:r>
            <a:endParaRPr lang="fr-FR" dirty="0"/>
          </a:p>
        </p:txBody>
      </p:sp>
      <p:sp>
        <p:nvSpPr>
          <p:cNvPr id="4" name="Espace réservé du numéro de diapositive 3"/>
          <p:cNvSpPr>
            <a:spLocks noGrp="1"/>
          </p:cNvSpPr>
          <p:nvPr>
            <p:ph type="sldNum" sz="quarter" idx="10"/>
          </p:nvPr>
        </p:nvSpPr>
        <p:spPr/>
        <p:txBody>
          <a:bodyPr/>
          <a:lstStyle/>
          <a:p>
            <a:fld id="{7F968B7D-08FB-DD41-99F5-76231FA4D518}" type="slidenum">
              <a:rPr lang="fr-FR" smtClean="0"/>
              <a:t>10</a:t>
            </a:fld>
            <a:endParaRPr lang="fr-FR"/>
          </a:p>
        </p:txBody>
      </p:sp>
    </p:spTree>
    <p:extLst>
      <p:ext uri="{BB962C8B-B14F-4D97-AF65-F5344CB8AC3E}">
        <p14:creationId xmlns:p14="http://schemas.microsoft.com/office/powerpoint/2010/main" val="23590647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effectLst/>
                <a:latin typeface="+mn-lt"/>
                <a:ea typeface="+mn-ea"/>
                <a:cs typeface="+mn-cs"/>
              </a:rPr>
              <a:t>Antoine Chaptal (industriel chimiste, acide chlorhydrique, ministère de l’intérieur, </a:t>
            </a:r>
            <a:r>
              <a:rPr lang="fr-FR" sz="1200" kern="1200" dirty="0" err="1" smtClean="0">
                <a:solidFill>
                  <a:schemeClr val="tx1"/>
                </a:solidFill>
                <a:effectLst/>
                <a:latin typeface="+mn-lt"/>
                <a:ea typeface="+mn-ea"/>
                <a:cs typeface="+mn-cs"/>
              </a:rPr>
              <a:t>créaction</a:t>
            </a:r>
            <a:r>
              <a:rPr lang="fr-FR" sz="1200" kern="1200" dirty="0" smtClean="0">
                <a:solidFill>
                  <a:schemeClr val="tx1"/>
                </a:solidFill>
                <a:effectLst/>
                <a:latin typeface="+mn-lt"/>
                <a:ea typeface="+mn-ea"/>
                <a:cs typeface="+mn-cs"/>
              </a:rPr>
              <a:t> de la société française pour l’encouragement de l’industrie  et Nicolas Clément </a:t>
            </a:r>
            <a:r>
              <a:rPr lang="fr-FR" sz="1200" kern="1200" dirty="0" err="1" smtClean="0">
                <a:solidFill>
                  <a:schemeClr val="tx1"/>
                </a:solidFill>
                <a:effectLst/>
                <a:latin typeface="+mn-lt"/>
                <a:ea typeface="+mn-ea"/>
                <a:cs typeface="+mn-cs"/>
              </a:rPr>
              <a:t>Desornes</a:t>
            </a:r>
            <a:r>
              <a:rPr lang="fr-FR" sz="1200" kern="1200" dirty="0" smtClean="0">
                <a:solidFill>
                  <a:schemeClr val="tx1"/>
                </a:solidFill>
                <a:effectLst/>
                <a:latin typeface="+mn-lt"/>
                <a:ea typeface="+mn-ea"/>
                <a:cs typeface="+mn-cs"/>
              </a:rPr>
              <a:t> (industriel chimiste renommé, professeur de chimie industrielle au CNAM) sont réservés sur ce choix, iles entendent bine l’importance de ces développements. Toutefois, ils estiment préférable de conserver le charbon, ressource limitée, pour d’autres utilisations.</a:t>
            </a:r>
          </a:p>
          <a:p>
            <a:endParaRPr lang="fr-FR" dirty="0"/>
          </a:p>
        </p:txBody>
      </p:sp>
      <p:sp>
        <p:nvSpPr>
          <p:cNvPr id="4" name="Espace réservé du numéro de diapositive 3"/>
          <p:cNvSpPr>
            <a:spLocks noGrp="1"/>
          </p:cNvSpPr>
          <p:nvPr>
            <p:ph type="sldNum" sz="quarter" idx="10"/>
          </p:nvPr>
        </p:nvSpPr>
        <p:spPr/>
        <p:txBody>
          <a:bodyPr/>
          <a:lstStyle/>
          <a:p>
            <a:fld id="{7F968B7D-08FB-DD41-99F5-76231FA4D518}" type="slidenum">
              <a:rPr lang="fr-FR" smtClean="0"/>
              <a:t>17</a:t>
            </a:fld>
            <a:endParaRPr lang="fr-FR"/>
          </a:p>
        </p:txBody>
      </p:sp>
    </p:spTree>
    <p:extLst>
      <p:ext uri="{BB962C8B-B14F-4D97-AF65-F5344CB8AC3E}">
        <p14:creationId xmlns:p14="http://schemas.microsoft.com/office/powerpoint/2010/main" val="34800965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kern="1200" dirty="0" smtClean="0">
                <a:solidFill>
                  <a:schemeClr val="tx1"/>
                </a:solidFill>
                <a:effectLst/>
                <a:latin typeface="+mn-lt"/>
                <a:ea typeface="+mn-ea"/>
                <a:cs typeface="+mn-cs"/>
              </a:rPr>
              <a:t>dix fois plus </a:t>
            </a:r>
            <a:r>
              <a:rPr lang="fr-FR" sz="1200" kern="1200" dirty="0" smtClean="0">
                <a:solidFill>
                  <a:schemeClr val="tx1"/>
                </a:solidFill>
                <a:effectLst/>
                <a:latin typeface="+mn-lt"/>
                <a:ea typeface="+mn-ea"/>
                <a:cs typeface="+mn-cs"/>
              </a:rPr>
              <a:t>gros que </a:t>
            </a:r>
            <a:r>
              <a:rPr lang="fr-FR" sz="1200" kern="1200" dirty="0" smtClean="0">
                <a:solidFill>
                  <a:schemeClr val="tx1"/>
                </a:solidFill>
                <a:effectLst/>
                <a:latin typeface="+mn-lt"/>
                <a:ea typeface="+mn-ea"/>
                <a:cs typeface="+mn-cs"/>
              </a:rPr>
              <a:t>les plus grands gazomètres construits en Angleterre </a:t>
            </a:r>
            <a:endParaRPr lang="fr-FR" dirty="0"/>
          </a:p>
        </p:txBody>
      </p:sp>
      <p:sp>
        <p:nvSpPr>
          <p:cNvPr id="4" name="Espace réservé du numéro de diapositive 3"/>
          <p:cNvSpPr>
            <a:spLocks noGrp="1"/>
          </p:cNvSpPr>
          <p:nvPr>
            <p:ph type="sldNum" sz="quarter" idx="10"/>
          </p:nvPr>
        </p:nvSpPr>
        <p:spPr/>
        <p:txBody>
          <a:bodyPr/>
          <a:lstStyle/>
          <a:p>
            <a:fld id="{7F968B7D-08FB-DD41-99F5-76231FA4D518}" type="slidenum">
              <a:rPr lang="fr-FR" smtClean="0"/>
              <a:t>19</a:t>
            </a:fld>
            <a:endParaRPr lang="fr-FR"/>
          </a:p>
        </p:txBody>
      </p:sp>
    </p:spTree>
    <p:extLst>
      <p:ext uri="{BB962C8B-B14F-4D97-AF65-F5344CB8AC3E}">
        <p14:creationId xmlns:p14="http://schemas.microsoft.com/office/powerpoint/2010/main" val="25690124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kern="1200" dirty="0" smtClean="0">
                <a:solidFill>
                  <a:schemeClr val="tx1"/>
                </a:solidFill>
                <a:effectLst/>
                <a:latin typeface="+mn-lt"/>
                <a:ea typeface="+mn-ea"/>
                <a:cs typeface="+mn-cs"/>
              </a:rPr>
              <a:t>d’anciens ministres des députés du partir libéral, d’</a:t>
            </a:r>
            <a:r>
              <a:rPr lang="fr-FR" sz="1200" kern="1200" dirty="0" err="1" smtClean="0">
                <a:solidFill>
                  <a:schemeClr val="tx1"/>
                </a:solidFill>
                <a:effectLst/>
                <a:latin typeface="+mn-lt"/>
                <a:ea typeface="+mn-ea"/>
                <a:cs typeface="+mn-cs"/>
              </a:rPr>
              <a:t>Anglès</a:t>
            </a:r>
            <a:r>
              <a:rPr lang="fr-FR" sz="1200" kern="1200" dirty="0" smtClean="0">
                <a:solidFill>
                  <a:schemeClr val="tx1"/>
                </a:solidFill>
                <a:effectLst/>
                <a:latin typeface="+mn-lt"/>
                <a:ea typeface="+mn-ea"/>
                <a:cs typeface="+mn-cs"/>
              </a:rPr>
              <a:t>, préfet de </a:t>
            </a:r>
            <a:r>
              <a:rPr lang="fr-FR" sz="1200" kern="1200" dirty="0" smtClean="0">
                <a:solidFill>
                  <a:schemeClr val="tx1"/>
                </a:solidFill>
                <a:effectLst/>
                <a:latin typeface="+mn-lt"/>
                <a:ea typeface="+mn-ea"/>
                <a:cs typeface="+mn-cs"/>
              </a:rPr>
              <a:t>Paris, </a:t>
            </a:r>
            <a:r>
              <a:rPr lang="fr-FR" sz="1200" kern="1200" dirty="0" smtClean="0">
                <a:solidFill>
                  <a:schemeClr val="tx1"/>
                </a:solidFill>
                <a:effectLst/>
                <a:latin typeface="+mn-lt"/>
                <a:ea typeface="+mn-ea"/>
                <a:cs typeface="+mn-cs"/>
              </a:rPr>
              <a:t>des </a:t>
            </a:r>
            <a:r>
              <a:rPr lang="fr-FR" sz="1200" kern="1200" dirty="0" smtClean="0">
                <a:solidFill>
                  <a:schemeClr val="tx1"/>
                </a:solidFill>
                <a:effectLst/>
                <a:latin typeface="+mn-lt"/>
                <a:ea typeface="+mn-ea"/>
                <a:cs typeface="+mn-cs"/>
              </a:rPr>
              <a:t>Francs</a:t>
            </a:r>
            <a:r>
              <a:rPr lang="fr-FR" sz="1200" kern="1200" dirty="0" smtClean="0">
                <a:solidFill>
                  <a:schemeClr val="tx1"/>
                </a:solidFill>
                <a:effectLst/>
                <a:latin typeface="+mn-lt"/>
                <a:ea typeface="+mn-ea"/>
                <a:cs typeface="+mn-cs"/>
              </a:rPr>
              <a:t>-maçons….</a:t>
            </a:r>
            <a:r>
              <a:rPr lang="fr-FR" dirty="0" smtClean="0">
                <a:effectLst/>
              </a:rPr>
              <a:t> </a:t>
            </a:r>
            <a:endParaRPr lang="fr-FR" dirty="0"/>
          </a:p>
        </p:txBody>
      </p:sp>
      <p:sp>
        <p:nvSpPr>
          <p:cNvPr id="4" name="Espace réservé du numéro de diapositive 3"/>
          <p:cNvSpPr>
            <a:spLocks noGrp="1"/>
          </p:cNvSpPr>
          <p:nvPr>
            <p:ph type="sldNum" sz="quarter" idx="10"/>
          </p:nvPr>
        </p:nvSpPr>
        <p:spPr/>
        <p:txBody>
          <a:bodyPr/>
          <a:lstStyle/>
          <a:p>
            <a:fld id="{7F968B7D-08FB-DD41-99F5-76231FA4D518}" type="slidenum">
              <a:rPr lang="fr-FR" smtClean="0"/>
              <a:t>20</a:t>
            </a:fld>
            <a:endParaRPr lang="fr-FR"/>
          </a:p>
        </p:txBody>
      </p:sp>
    </p:spTree>
    <p:extLst>
      <p:ext uri="{BB962C8B-B14F-4D97-AF65-F5344CB8AC3E}">
        <p14:creationId xmlns:p14="http://schemas.microsoft.com/office/powerpoint/2010/main" val="25747161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Cadre du débat modifié</a:t>
            </a:r>
            <a:endParaRPr lang="fr-FR" dirty="0"/>
          </a:p>
        </p:txBody>
      </p:sp>
      <p:sp>
        <p:nvSpPr>
          <p:cNvPr id="4" name="Espace réservé du numéro de diapositive 3"/>
          <p:cNvSpPr>
            <a:spLocks noGrp="1"/>
          </p:cNvSpPr>
          <p:nvPr>
            <p:ph type="sldNum" sz="quarter" idx="10"/>
          </p:nvPr>
        </p:nvSpPr>
        <p:spPr/>
        <p:txBody>
          <a:bodyPr/>
          <a:lstStyle/>
          <a:p>
            <a:fld id="{7F968B7D-08FB-DD41-99F5-76231FA4D518}" type="slidenum">
              <a:rPr lang="fr-FR" smtClean="0"/>
              <a:t>21</a:t>
            </a:fld>
            <a:endParaRPr lang="fr-FR"/>
          </a:p>
        </p:txBody>
      </p:sp>
    </p:spTree>
    <p:extLst>
      <p:ext uri="{BB962C8B-B14F-4D97-AF65-F5344CB8AC3E}">
        <p14:creationId xmlns:p14="http://schemas.microsoft.com/office/powerpoint/2010/main" val="26680716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effectLst/>
                <a:latin typeface="+mn-lt"/>
                <a:ea typeface="+mn-ea"/>
                <a:cs typeface="+mn-cs"/>
              </a:rPr>
              <a:t>Le romantisme critique 5 composantes de la modernité : le désenchantement du monde, la mécanisation du monde, l’abstraction rationaliste, la dissolution des liens sociaux.</a:t>
            </a:r>
          </a:p>
          <a:p>
            <a:r>
              <a:rPr lang="fr-FR" dirty="0" smtClean="0"/>
              <a:t>Toxicité, matière organique enfouie depuis des siècle et des millénaires, maladies</a:t>
            </a:r>
            <a:r>
              <a:rPr lang="fr-FR" baseline="0" dirty="0" smtClean="0"/>
              <a:t> des mineurs</a:t>
            </a:r>
            <a:endParaRPr lang="fr-FR" dirty="0"/>
          </a:p>
        </p:txBody>
      </p:sp>
      <p:sp>
        <p:nvSpPr>
          <p:cNvPr id="4" name="Espace réservé du numéro de diapositive 3"/>
          <p:cNvSpPr>
            <a:spLocks noGrp="1"/>
          </p:cNvSpPr>
          <p:nvPr>
            <p:ph type="sldNum" sz="quarter" idx="10"/>
          </p:nvPr>
        </p:nvSpPr>
        <p:spPr/>
        <p:txBody>
          <a:bodyPr/>
          <a:lstStyle/>
          <a:p>
            <a:fld id="{7F968B7D-08FB-DD41-99F5-76231FA4D518}" type="slidenum">
              <a:rPr lang="fr-FR" smtClean="0"/>
              <a:t>22</a:t>
            </a:fld>
            <a:endParaRPr lang="fr-FR"/>
          </a:p>
        </p:txBody>
      </p:sp>
    </p:spTree>
    <p:extLst>
      <p:ext uri="{BB962C8B-B14F-4D97-AF65-F5344CB8AC3E}">
        <p14:creationId xmlns:p14="http://schemas.microsoft.com/office/powerpoint/2010/main" val="33627710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FR" dirty="0" smtClean="0"/>
              <a:t>Peur complot  parti libéral contre famille royale </a:t>
            </a:r>
          </a:p>
          <a:p>
            <a:endParaRPr lang="fr-FR" dirty="0"/>
          </a:p>
        </p:txBody>
      </p:sp>
      <p:sp>
        <p:nvSpPr>
          <p:cNvPr id="4" name="Espace réservé du numéro de diapositive 3"/>
          <p:cNvSpPr>
            <a:spLocks noGrp="1"/>
          </p:cNvSpPr>
          <p:nvPr>
            <p:ph type="sldNum" sz="quarter" idx="10"/>
          </p:nvPr>
        </p:nvSpPr>
        <p:spPr/>
        <p:txBody>
          <a:bodyPr/>
          <a:lstStyle/>
          <a:p>
            <a:fld id="{7F968B7D-08FB-DD41-99F5-76231FA4D518}" type="slidenum">
              <a:rPr lang="fr-FR" smtClean="0"/>
              <a:t>23</a:t>
            </a:fld>
            <a:endParaRPr lang="fr-FR"/>
          </a:p>
        </p:txBody>
      </p:sp>
    </p:spTree>
    <p:extLst>
      <p:ext uri="{BB962C8B-B14F-4D97-AF65-F5344CB8AC3E}">
        <p14:creationId xmlns:p14="http://schemas.microsoft.com/office/powerpoint/2010/main" val="32733485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7" name="Arrondir un rectangle avec un coin diagonal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r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fr-FR" smtClean="0"/>
              <a:t>Cliquez et modifiez le titre</a:t>
            </a:r>
            <a:endParaRPr kumimoji="0" lang="en-US"/>
          </a:p>
        </p:txBody>
      </p:sp>
      <p:sp>
        <p:nvSpPr>
          <p:cNvPr id="9" name="Sous-titr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fr-FR" smtClean="0"/>
              <a:t>Cliquez pour modifier le style des sous-titres du masque</a:t>
            </a:r>
            <a:endParaRPr kumimoji="0" lang="en-US"/>
          </a:p>
        </p:txBody>
      </p:sp>
      <p:sp>
        <p:nvSpPr>
          <p:cNvPr id="10" name="Espace réservé de la date 9"/>
          <p:cNvSpPr>
            <a:spLocks noGrp="1"/>
          </p:cNvSpPr>
          <p:nvPr>
            <p:ph type="dt" sz="half" idx="10"/>
          </p:nvPr>
        </p:nvSpPr>
        <p:spPr>
          <a:xfrm>
            <a:off x="5562600" y="6509004"/>
            <a:ext cx="3002280" cy="274320"/>
          </a:xfrm>
        </p:spPr>
        <p:txBody>
          <a:bodyPr vert="horz" rtlCol="0"/>
          <a:lstStyle>
            <a:extLst/>
          </a:lstStyle>
          <a:p>
            <a:fld id="{EB29530E-21ED-7B43-883A-79B29354FAC4}" type="datetime1">
              <a:rPr lang="fr-FR" smtClean="0"/>
              <a:t>21/04/16</a:t>
            </a:fld>
            <a:endParaRPr lang="fr-FR"/>
          </a:p>
        </p:txBody>
      </p:sp>
      <p:sp>
        <p:nvSpPr>
          <p:cNvPr id="11" name="Espace réservé du numéro de diapositive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2A2446E2-9830-144C-836E-FFB059ECB1C7}" type="slidenum">
              <a:rPr lang="fr-FR" smtClean="0"/>
              <a:t>‹#›</a:t>
            </a:fld>
            <a:endParaRPr lang="fr-FR"/>
          </a:p>
        </p:txBody>
      </p:sp>
      <p:sp>
        <p:nvSpPr>
          <p:cNvPr id="12" name="Espace réservé du pied de page 11"/>
          <p:cNvSpPr>
            <a:spLocks noGrp="1"/>
          </p:cNvSpPr>
          <p:nvPr>
            <p:ph type="ftr" sz="quarter" idx="12"/>
          </p:nvPr>
        </p:nvSpPr>
        <p:spPr>
          <a:xfrm>
            <a:off x="1600200" y="6509004"/>
            <a:ext cx="3907464" cy="274320"/>
          </a:xfrm>
        </p:spPr>
        <p:txBody>
          <a:bodyPr vert="horz" rtlCol="0"/>
          <a:lstStyle>
            <a:extLst/>
          </a:lstStyle>
          <a:p>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et modifiez le titre</a:t>
            </a:r>
            <a:endParaRPr kumimoji="0" lang="en-US"/>
          </a:p>
        </p:txBody>
      </p:sp>
      <p:sp>
        <p:nvSpPr>
          <p:cNvPr id="3" name="Espace réservé du texte vertical 2"/>
          <p:cNvSpPr>
            <a:spLocks noGrp="1"/>
          </p:cNvSpPr>
          <p:nvPr>
            <p:ph type="body" orient="vert" idx="1"/>
          </p:nvPr>
        </p:nvSpPr>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D36D6858-97EF-944D-85AD-8B195B804B14}" type="datetime1">
              <a:rPr lang="fr-FR" smtClean="0"/>
              <a:t>21/04/16</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2A2446E2-9830-144C-836E-FFB059ECB1C7}" type="slidenum">
              <a:rPr lang="fr-FR" smtClean="0"/>
              <a:t>‹#›</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lvl1pPr algn="l">
              <a:defRPr/>
            </a:lvl1pPr>
            <a:extLst/>
          </a:lstStyle>
          <a:p>
            <a:r>
              <a:rPr kumimoji="0" lang="fr-FR" smtClean="0"/>
              <a:t>Cliquez et modifiez le titre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12C6AFA7-3D4C-4A4E-9364-36BA1F270A9E}" type="datetime1">
              <a:rPr lang="fr-FR" smtClean="0"/>
              <a:t>21/04/16</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2A2446E2-9830-144C-836E-FFB059ECB1C7}" type="slidenum">
              <a:rPr lang="fr-FR" smtClean="0"/>
              <a:t>‹#›</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re 1"/>
          <p:cNvSpPr>
            <a:spLocks noGrp="1"/>
          </p:cNvSpPr>
          <p:nvPr>
            <p:ph type="title"/>
          </p:nvPr>
        </p:nvSpPr>
        <p:spPr/>
        <p:txBody>
          <a:bodyPr/>
          <a:lstStyle>
            <a:extLst/>
          </a:lstStyle>
          <a:p>
            <a:r>
              <a:rPr kumimoji="0" lang="fr-FR" smtClean="0"/>
              <a:t>Cliquez et modifiez le titre</a:t>
            </a:r>
            <a:endParaRPr kumimoji="0" lang="en-US"/>
          </a:p>
        </p:txBody>
      </p:sp>
      <p:sp>
        <p:nvSpPr>
          <p:cNvPr id="3" name="Espace réservé du contenu 2"/>
          <p:cNvSpPr>
            <a:spLocks noGrp="1"/>
          </p:cNvSpPr>
          <p:nvPr>
            <p:ph idx="1"/>
          </p:nvPr>
        </p:nvSpPr>
        <p:spPr/>
        <p:txBody>
          <a:bodyPr/>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909FB85A-EBAA-0040-A4DF-225E7AED2A0D}" type="datetime1">
              <a:rPr lang="fr-FR" smtClean="0"/>
              <a:t>21/04/16</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2A2446E2-9830-144C-836E-FFB059ECB1C7}" type="slidenum">
              <a:rPr lang="fr-FR" smtClean="0"/>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tête de section">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r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fr-FR" smtClean="0"/>
              <a:t>Cliquez et modifiez le titre</a:t>
            </a:r>
            <a:endParaRPr kumimoji="0" lang="en-US"/>
          </a:p>
        </p:txBody>
      </p:sp>
      <p:sp>
        <p:nvSpPr>
          <p:cNvPr id="3" name="Espace réservé du texte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fr-FR" smtClean="0"/>
              <a:t>Cliquez pour modifier les styles du texte du masque</a:t>
            </a:r>
          </a:p>
        </p:txBody>
      </p:sp>
      <p:sp>
        <p:nvSpPr>
          <p:cNvPr id="8" name="Espace réservé de la date 7"/>
          <p:cNvSpPr>
            <a:spLocks noGrp="1"/>
          </p:cNvSpPr>
          <p:nvPr>
            <p:ph type="dt" sz="half" idx="10"/>
          </p:nvPr>
        </p:nvSpPr>
        <p:spPr>
          <a:xfrm>
            <a:off x="5562600" y="6513670"/>
            <a:ext cx="3002280" cy="274320"/>
          </a:xfrm>
        </p:spPr>
        <p:txBody>
          <a:bodyPr vert="horz" rtlCol="0"/>
          <a:lstStyle>
            <a:extLst/>
          </a:lstStyle>
          <a:p>
            <a:fld id="{E91C36DC-0C02-E444-95E6-BB602C89EE42}" type="datetime1">
              <a:rPr lang="fr-FR" smtClean="0"/>
              <a:t>21/04/16</a:t>
            </a:fld>
            <a:endParaRPr lang="fr-FR"/>
          </a:p>
        </p:txBody>
      </p:sp>
      <p:sp>
        <p:nvSpPr>
          <p:cNvPr id="9" name="Espace réservé du numéro de diapositive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2A2446E2-9830-144C-836E-FFB059ECB1C7}" type="slidenum">
              <a:rPr lang="fr-FR" smtClean="0"/>
              <a:t>‹#›</a:t>
            </a:fld>
            <a:endParaRPr lang="fr-FR"/>
          </a:p>
        </p:txBody>
      </p:sp>
      <p:sp>
        <p:nvSpPr>
          <p:cNvPr id="10" name="Espace réservé du pied de page 9"/>
          <p:cNvSpPr>
            <a:spLocks noGrp="1"/>
          </p:cNvSpPr>
          <p:nvPr>
            <p:ph type="ftr" sz="quarter" idx="12"/>
          </p:nvPr>
        </p:nvSpPr>
        <p:spPr>
          <a:xfrm>
            <a:off x="1600200" y="6513670"/>
            <a:ext cx="3907464" cy="274320"/>
          </a:xfrm>
        </p:spPr>
        <p:txBody>
          <a:bodyPr vert="horz" rtlCol="0"/>
          <a:lstStyle>
            <a:extLst/>
          </a:lstStyle>
          <a:p>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et modifiez le titre</a:t>
            </a:r>
            <a:endParaRPr kumimoji="0" lang="en-US"/>
          </a:p>
        </p:txBody>
      </p:sp>
      <p:sp>
        <p:nvSpPr>
          <p:cNvPr id="3" name="Espace réservé du contenu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fld id="{C0D42BBE-3DDE-A144-8830-EB6CB912F341}" type="datetime1">
              <a:rPr lang="fr-FR" smtClean="0"/>
              <a:t>21/04/16</a:t>
            </a:fld>
            <a:endParaRPr lang="fr-FR"/>
          </a:p>
        </p:txBody>
      </p:sp>
      <p:sp>
        <p:nvSpPr>
          <p:cNvPr id="6" name="Espace réservé du pied de page 5"/>
          <p:cNvSpPr>
            <a:spLocks noGrp="1"/>
          </p:cNvSpPr>
          <p:nvPr>
            <p:ph type="ftr" sz="quarter" idx="11"/>
          </p:nvPr>
        </p:nvSpPr>
        <p:spPr/>
        <p:txBody>
          <a:bodyPr/>
          <a:lstStyle>
            <a:extLst/>
          </a:lstStyle>
          <a:p>
            <a:endParaRPr lang="fr-FR"/>
          </a:p>
        </p:txBody>
      </p:sp>
      <p:sp>
        <p:nvSpPr>
          <p:cNvPr id="7" name="Espace réservé du numéro de diapositive 6"/>
          <p:cNvSpPr>
            <a:spLocks noGrp="1"/>
          </p:cNvSpPr>
          <p:nvPr>
            <p:ph type="sldNum" sz="quarter" idx="12"/>
          </p:nvPr>
        </p:nvSpPr>
        <p:spPr>
          <a:xfrm>
            <a:off x="8641080" y="6514568"/>
            <a:ext cx="464288" cy="274320"/>
          </a:xfrm>
        </p:spPr>
        <p:txBody>
          <a:bodyPr/>
          <a:lstStyle>
            <a:extLst/>
          </a:lstStyle>
          <a:p>
            <a:fld id="{2A2446E2-9830-144C-836E-FFB059ECB1C7}" type="slidenum">
              <a:rPr lang="fr-FR" smtClean="0"/>
              <a:t>‹#›</a:t>
            </a:fld>
            <a:endParaRPr lang="fr-FR"/>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re 1"/>
          <p:cNvSpPr>
            <a:spLocks noGrp="1"/>
          </p:cNvSpPr>
          <p:nvPr>
            <p:ph type="title"/>
          </p:nvPr>
        </p:nvSpPr>
        <p:spPr>
          <a:xfrm>
            <a:off x="457200" y="251948"/>
            <a:ext cx="8229600" cy="1143000"/>
          </a:xfrm>
        </p:spPr>
        <p:txBody>
          <a:bodyPr anchor="b"/>
          <a:lstStyle>
            <a:lvl1pPr>
              <a:defRPr/>
            </a:lvl1pPr>
            <a:extLst/>
          </a:lstStyle>
          <a:p>
            <a:r>
              <a:rPr kumimoji="0" lang="fr-FR" smtClean="0"/>
              <a:t>Cliquez et modifiez le titre</a:t>
            </a:r>
            <a:endParaRPr kumimoji="0" lang="en-US"/>
          </a:p>
        </p:txBody>
      </p:sp>
      <p:sp>
        <p:nvSpPr>
          <p:cNvPr id="3" name="Espace réservé du texte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extLst/>
          </a:lstStyle>
          <a:p>
            <a:fld id="{F6A5F98E-EFCC-AD40-8A5D-26510038395C}" type="datetime1">
              <a:rPr lang="fr-FR" smtClean="0"/>
              <a:t>21/04/16</a:t>
            </a:fld>
            <a:endParaRPr lang="fr-FR"/>
          </a:p>
        </p:txBody>
      </p:sp>
      <p:sp>
        <p:nvSpPr>
          <p:cNvPr id="8" name="Espace réservé du pied de page 7"/>
          <p:cNvSpPr>
            <a:spLocks noGrp="1"/>
          </p:cNvSpPr>
          <p:nvPr>
            <p:ph type="ftr" sz="quarter" idx="11"/>
          </p:nvPr>
        </p:nvSpPr>
        <p:spPr/>
        <p:txBody>
          <a:bodyPr/>
          <a:lstStyle>
            <a:extLst/>
          </a:lstStyle>
          <a:p>
            <a:endParaRPr lang="fr-FR"/>
          </a:p>
        </p:txBody>
      </p:sp>
      <p:sp>
        <p:nvSpPr>
          <p:cNvPr id="9" name="Espace réservé du numéro de diapositive 8"/>
          <p:cNvSpPr>
            <a:spLocks noGrp="1"/>
          </p:cNvSpPr>
          <p:nvPr>
            <p:ph type="sldNum" sz="quarter" idx="12"/>
          </p:nvPr>
        </p:nvSpPr>
        <p:spPr>
          <a:xfrm>
            <a:off x="8641080" y="6514568"/>
            <a:ext cx="464288" cy="274320"/>
          </a:xfrm>
        </p:spPr>
        <p:txBody>
          <a:bodyPr/>
          <a:lstStyle>
            <a:extLst/>
          </a:lstStyle>
          <a:p>
            <a:fld id="{2A2446E2-9830-144C-836E-FFB059ECB1C7}" type="slidenum">
              <a:rPr lang="fr-FR" smtClean="0"/>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53218"/>
            <a:ext cx="8229600" cy="1143000"/>
          </a:xfrm>
        </p:spPr>
        <p:txBody>
          <a:bodyPr/>
          <a:lstStyle>
            <a:extLst/>
          </a:lstStyle>
          <a:p>
            <a:r>
              <a:rPr kumimoji="0" lang="fr-FR" smtClean="0"/>
              <a:t>Cliquez et modifiez le titre</a:t>
            </a:r>
            <a:endParaRPr kumimoji="0" lang="en-US"/>
          </a:p>
        </p:txBody>
      </p:sp>
      <p:sp>
        <p:nvSpPr>
          <p:cNvPr id="3" name="Espace réservé de la date 2"/>
          <p:cNvSpPr>
            <a:spLocks noGrp="1"/>
          </p:cNvSpPr>
          <p:nvPr>
            <p:ph type="dt" sz="half" idx="10"/>
          </p:nvPr>
        </p:nvSpPr>
        <p:spPr/>
        <p:txBody>
          <a:bodyPr/>
          <a:lstStyle>
            <a:extLst/>
          </a:lstStyle>
          <a:p>
            <a:fld id="{619BEE71-3717-8A4C-AF4C-6553119AE8DC}" type="datetime1">
              <a:rPr lang="fr-FR" smtClean="0"/>
              <a:t>21/04/16</a:t>
            </a:fld>
            <a:endParaRPr lang="fr-FR"/>
          </a:p>
        </p:txBody>
      </p:sp>
      <p:sp>
        <p:nvSpPr>
          <p:cNvPr id="4" name="Espace réservé du pied de page 3"/>
          <p:cNvSpPr>
            <a:spLocks noGrp="1"/>
          </p:cNvSpPr>
          <p:nvPr>
            <p:ph type="ftr" sz="quarter" idx="11"/>
          </p:nvPr>
        </p:nvSpPr>
        <p:spPr/>
        <p:txBody>
          <a:bodyPr/>
          <a:lstStyle>
            <a:extLst/>
          </a:lstStyle>
          <a:p>
            <a:endParaRPr lang="fr-FR"/>
          </a:p>
        </p:txBody>
      </p:sp>
      <p:sp>
        <p:nvSpPr>
          <p:cNvPr id="5" name="Espace réservé du numéro de diapositive 4"/>
          <p:cNvSpPr>
            <a:spLocks noGrp="1"/>
          </p:cNvSpPr>
          <p:nvPr>
            <p:ph type="sldNum" sz="quarter" idx="12"/>
          </p:nvPr>
        </p:nvSpPr>
        <p:spPr/>
        <p:txBody>
          <a:bodyPr/>
          <a:lstStyle>
            <a:extLst/>
          </a:lstStyle>
          <a:p>
            <a:fld id="{2A2446E2-9830-144C-836E-FFB059ECB1C7}" type="slidenum">
              <a:rPr lang="fr-FR" smtClean="0"/>
              <a:t>‹#›</a:t>
            </a:fld>
            <a:endParaRPr lang="fr-FR"/>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extLst/>
          </a:lstStyle>
          <a:p>
            <a:fld id="{F2E1323F-00E4-AE4C-9824-76ABB01AE9B5}" type="datetime1">
              <a:rPr lang="fr-FR" smtClean="0"/>
              <a:t>21/04/16</a:t>
            </a:fld>
            <a:endParaRPr lang="fr-FR"/>
          </a:p>
        </p:txBody>
      </p:sp>
      <p:sp>
        <p:nvSpPr>
          <p:cNvPr id="3" name="Espace réservé du pied de page 2"/>
          <p:cNvSpPr>
            <a:spLocks noGrp="1"/>
          </p:cNvSpPr>
          <p:nvPr>
            <p:ph type="ftr" sz="quarter" idx="11"/>
          </p:nvPr>
        </p:nvSpPr>
        <p:spPr/>
        <p:txBody>
          <a:bodyPr/>
          <a:lstStyle>
            <a:extLst/>
          </a:lstStyle>
          <a:p>
            <a:endParaRPr lang="fr-FR"/>
          </a:p>
        </p:txBody>
      </p:sp>
      <p:sp>
        <p:nvSpPr>
          <p:cNvPr id="4" name="Espace réservé du numéro de diapositive 3"/>
          <p:cNvSpPr>
            <a:spLocks noGrp="1"/>
          </p:cNvSpPr>
          <p:nvPr>
            <p:ph type="sldNum" sz="quarter" idx="12"/>
          </p:nvPr>
        </p:nvSpPr>
        <p:spPr/>
        <p:txBody>
          <a:bodyPr/>
          <a:lstStyle>
            <a:extLst/>
          </a:lstStyle>
          <a:p>
            <a:fld id="{2A2446E2-9830-144C-836E-FFB059ECB1C7}" type="slidenum">
              <a:rPr lang="fr-FR" smtClean="0"/>
              <a:t>‹#›</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re 1"/>
          <p:cNvSpPr>
            <a:spLocks noGrp="1"/>
          </p:cNvSpPr>
          <p:nvPr>
            <p:ph type="title"/>
          </p:nvPr>
        </p:nvSpPr>
        <p:spPr>
          <a:xfrm>
            <a:off x="4963136" y="304800"/>
            <a:ext cx="3931920" cy="762000"/>
          </a:xfrm>
        </p:spPr>
        <p:txBody>
          <a:bodyPr anchor="b"/>
          <a:lstStyle>
            <a:lvl1pPr marL="0" algn="r">
              <a:buNone/>
              <a:defRPr sz="2000" b="1"/>
            </a:lvl1pPr>
            <a:extLst/>
          </a:lstStyle>
          <a:p>
            <a:r>
              <a:rPr kumimoji="0" lang="fr-FR" smtClean="0"/>
              <a:t>Cliquez et modifiez le titre</a:t>
            </a:r>
            <a:endParaRPr kumimoji="0" lang="en-US"/>
          </a:p>
        </p:txBody>
      </p:sp>
      <p:sp>
        <p:nvSpPr>
          <p:cNvPr id="3" name="Espace réservé du texte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9" name="Espace réservé de la date 8"/>
          <p:cNvSpPr>
            <a:spLocks noGrp="1"/>
          </p:cNvSpPr>
          <p:nvPr>
            <p:ph type="dt" sz="half" idx="10"/>
          </p:nvPr>
        </p:nvSpPr>
        <p:spPr>
          <a:xfrm>
            <a:off x="5562600" y="6513670"/>
            <a:ext cx="3002280" cy="274320"/>
          </a:xfrm>
        </p:spPr>
        <p:txBody>
          <a:bodyPr vert="horz" rtlCol="0"/>
          <a:lstStyle>
            <a:extLst/>
          </a:lstStyle>
          <a:p>
            <a:fld id="{E0F27CA1-31CA-7143-8D9F-4F5F9BC8EC7C}" type="datetime1">
              <a:rPr lang="fr-FR" smtClean="0"/>
              <a:t>21/04/16</a:t>
            </a:fld>
            <a:endParaRPr lang="fr-FR"/>
          </a:p>
        </p:txBody>
      </p:sp>
      <p:sp>
        <p:nvSpPr>
          <p:cNvPr id="10" name="Espace réservé du numéro de diapositive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2A2446E2-9830-144C-836E-FFB059ECB1C7}" type="slidenum">
              <a:rPr lang="fr-FR" smtClean="0"/>
              <a:t>‹#›</a:t>
            </a:fld>
            <a:endParaRPr lang="fr-FR"/>
          </a:p>
        </p:txBody>
      </p:sp>
      <p:sp>
        <p:nvSpPr>
          <p:cNvPr id="11" name="Espace réservé du pied de page 10"/>
          <p:cNvSpPr>
            <a:spLocks noGrp="1"/>
          </p:cNvSpPr>
          <p:nvPr>
            <p:ph type="ftr" sz="quarter" idx="12"/>
          </p:nvPr>
        </p:nvSpPr>
        <p:spPr>
          <a:xfrm>
            <a:off x="1600200" y="6513670"/>
            <a:ext cx="3907464" cy="274320"/>
          </a:xfrm>
        </p:spPr>
        <p:txBody>
          <a:bodyPr vert="horz" rtlCol="0"/>
          <a:lstStyle>
            <a:extLst/>
          </a:lstStyle>
          <a:p>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3040443" y="4724400"/>
            <a:ext cx="5486400" cy="664536"/>
          </a:xfrm>
        </p:spPr>
        <p:txBody>
          <a:bodyPr anchor="b"/>
          <a:lstStyle>
            <a:lvl1pPr marL="0" algn="r">
              <a:buNone/>
              <a:defRPr sz="2000" b="1"/>
            </a:lvl1pPr>
            <a:extLst/>
          </a:lstStyle>
          <a:p>
            <a:r>
              <a:rPr kumimoji="0" lang="fr-FR" smtClean="0"/>
              <a:t>Cliquez et modifiez le titre</a:t>
            </a:r>
            <a:endParaRPr kumimoji="0" lang="en-US"/>
          </a:p>
        </p:txBody>
      </p:sp>
      <p:sp>
        <p:nvSpPr>
          <p:cNvPr id="4" name="Espace réservé du texte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fr-FR" smtClean="0"/>
              <a:t>Cliquez pour modifier les styles du texte du masque</a:t>
            </a:r>
          </a:p>
        </p:txBody>
      </p:sp>
      <p:sp>
        <p:nvSpPr>
          <p:cNvPr id="13" name="Espace réservé pour une image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fr-FR" smtClean="0">
                <a:solidFill>
                  <a:schemeClr val="lt1"/>
                </a:solidFill>
                <a:latin typeface="+mn-lt"/>
                <a:ea typeface="+mn-ea"/>
                <a:cs typeface="+mn-cs"/>
              </a:rPr>
              <a:t>Faire glisser l'image vers l'espace réservé ou cliquer sur l'icône pour l'ajouter</a:t>
            </a:r>
            <a:endParaRPr kumimoji="0" lang="en-US" dirty="0">
              <a:solidFill>
                <a:schemeClr val="lt1"/>
              </a:solidFill>
              <a:latin typeface="+mn-lt"/>
              <a:ea typeface="+mn-ea"/>
              <a:cs typeface="+mn-cs"/>
            </a:endParaRPr>
          </a:p>
        </p:txBody>
      </p:sp>
      <p:sp>
        <p:nvSpPr>
          <p:cNvPr id="8" name="Espace réservé de la date 7"/>
          <p:cNvSpPr>
            <a:spLocks noGrp="1"/>
          </p:cNvSpPr>
          <p:nvPr>
            <p:ph type="dt" sz="half" idx="10"/>
          </p:nvPr>
        </p:nvSpPr>
        <p:spPr>
          <a:xfrm>
            <a:off x="5562600" y="6509004"/>
            <a:ext cx="3002280" cy="274320"/>
          </a:xfrm>
        </p:spPr>
        <p:txBody>
          <a:bodyPr vert="horz" rtlCol="0"/>
          <a:lstStyle>
            <a:extLst/>
          </a:lstStyle>
          <a:p>
            <a:fld id="{C2D09FE7-4B34-3648-B9ED-15E9AB87120F}" type="datetime1">
              <a:rPr lang="fr-FR" smtClean="0"/>
              <a:t>21/04/16</a:t>
            </a:fld>
            <a:endParaRPr lang="fr-FR"/>
          </a:p>
        </p:txBody>
      </p:sp>
      <p:sp>
        <p:nvSpPr>
          <p:cNvPr id="9" name="Espace réservé du numéro de diapositive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2A2446E2-9830-144C-836E-FFB059ECB1C7}" type="slidenum">
              <a:rPr lang="fr-FR" smtClean="0"/>
              <a:t>‹#›</a:t>
            </a:fld>
            <a:endParaRPr lang="fr-FR"/>
          </a:p>
        </p:txBody>
      </p:sp>
      <p:sp>
        <p:nvSpPr>
          <p:cNvPr id="10" name="Espace réservé du pied de page 9"/>
          <p:cNvSpPr>
            <a:spLocks noGrp="1"/>
          </p:cNvSpPr>
          <p:nvPr>
            <p:ph type="ftr" sz="quarter" idx="12"/>
          </p:nvPr>
        </p:nvSpPr>
        <p:spPr>
          <a:xfrm>
            <a:off x="1600200" y="6509004"/>
            <a:ext cx="3907464" cy="274320"/>
          </a:xfrm>
        </p:spPr>
        <p:txBody>
          <a:bodyPr vert="horz" rtlCol="0"/>
          <a:lstStyle>
            <a:extLst/>
          </a:lstStyle>
          <a:p>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Arrondir un rectangle avec un coin diagonal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Espace réservé du pied de page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fr-FR"/>
          </a:p>
        </p:txBody>
      </p:sp>
      <p:sp>
        <p:nvSpPr>
          <p:cNvPr id="14" name="Espace réservé de la date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C34AF2BA-E97F-2244-9F17-BF68707F0145}" type="datetime1">
              <a:rPr lang="fr-FR" smtClean="0"/>
              <a:t>21/04/16</a:t>
            </a:fld>
            <a:endParaRPr lang="fr-FR"/>
          </a:p>
        </p:txBody>
      </p:sp>
      <p:sp>
        <p:nvSpPr>
          <p:cNvPr id="23" name="Espace réservé du numéro de diapositive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2A2446E2-9830-144C-836E-FFB059ECB1C7}" type="slidenum">
              <a:rPr lang="fr-FR" smtClean="0"/>
              <a:t>‹#›</a:t>
            </a:fld>
            <a:endParaRPr lang="fr-FR"/>
          </a:p>
        </p:txBody>
      </p:sp>
      <p:sp>
        <p:nvSpPr>
          <p:cNvPr id="22" name="Espace réservé du titre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fr-FR" smtClean="0"/>
              <a:t>Cliquez et modifiez le titre</a:t>
            </a:r>
            <a:endParaRPr kumimoji="0" lang="en-US"/>
          </a:p>
        </p:txBody>
      </p:sp>
      <p:sp>
        <p:nvSpPr>
          <p:cNvPr id="13" name="Espace réservé du texte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Tree>
  </p:cSld>
  <p:clrMap bg1="dk1" tx1="lt1" bg2="dk2" tx2="lt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Lst>
  <p:hf hdr="0" ftr="0" dt="0"/>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 Id="rId3" Type="http://schemas.openxmlformats.org/officeDocument/2006/relationships/image" Target="../media/image15.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6.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7.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8.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9.jpg"/><Relationship Id="rId3" Type="http://schemas.openxmlformats.org/officeDocument/2006/relationships/image" Target="../media/image20.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1.jpg"/><Relationship Id="rId3" Type="http://schemas.openxmlformats.org/officeDocument/2006/relationships/image" Target="../media/image22.jpg"/></Relationships>
</file>

<file path=ppt/slides/_rels/slide17.xml.rels><?xml version="1.0" encoding="UTF-8" standalone="yes"?>
<Relationships xmlns="http://schemas.openxmlformats.org/package/2006/relationships"><Relationship Id="rId3" Type="http://schemas.openxmlformats.org/officeDocument/2006/relationships/image" Target="../media/image23.jpg"/><Relationship Id="rId4" Type="http://schemas.openxmlformats.org/officeDocument/2006/relationships/image" Target="../media/image24.gif"/><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 Id="rId3" Type="http://schemas.openxmlformats.org/officeDocument/2006/relationships/image" Target="../media/image26.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7.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8.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9.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4" Type="http://schemas.openxmlformats.org/officeDocument/2006/relationships/image" Target="../media/image3.jp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png"/><Relationship Id="rId3" Type="http://schemas.openxmlformats.org/officeDocument/2006/relationships/image" Target="../media/image5.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4" Type="http://schemas.openxmlformats.org/officeDocument/2006/relationships/image" Target="../media/image9.jpg"/><Relationship Id="rId1" Type="http://schemas.openxmlformats.org/officeDocument/2006/relationships/slideLayout" Target="../slideLayouts/slideLayout4.xml"/><Relationship Id="rId2" Type="http://schemas.openxmlformats.org/officeDocument/2006/relationships/image" Target="../media/image7.jpg"/></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4" Type="http://schemas.openxmlformats.org/officeDocument/2006/relationships/image" Target="../media/image12.jpg"/><Relationship Id="rId1" Type="http://schemas.openxmlformats.org/officeDocument/2006/relationships/slideLayout" Target="../slideLayouts/slideLayout4.xml"/><Relationship Id="rId2" Type="http://schemas.openxmlformats.org/officeDocument/2006/relationships/image" Target="../media/image10.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3.jpg"/><Relationship Id="rId3"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dirty="0" smtClean="0"/>
              <a:t>La controverse sur le gaz d’éclairage 1816-1824</a:t>
            </a:r>
            <a:endParaRPr lang="fr-FR" dirty="0"/>
          </a:p>
        </p:txBody>
      </p:sp>
      <p:sp>
        <p:nvSpPr>
          <p:cNvPr id="3" name="Sous-titre 2"/>
          <p:cNvSpPr>
            <a:spLocks noGrp="1"/>
          </p:cNvSpPr>
          <p:nvPr>
            <p:ph type="subTitle" idx="1"/>
          </p:nvPr>
        </p:nvSpPr>
        <p:spPr>
          <a:xfrm>
            <a:off x="2222500" y="4368800"/>
            <a:ext cx="6560234" cy="1752600"/>
          </a:xfrm>
        </p:spPr>
        <p:txBody>
          <a:bodyPr>
            <a:normAutofit fontScale="92500"/>
          </a:bodyPr>
          <a:lstStyle/>
          <a:p>
            <a:r>
              <a:rPr lang="fr-FR" dirty="0" smtClean="0"/>
              <a:t>Cours Science, Technique, Société</a:t>
            </a:r>
          </a:p>
          <a:p>
            <a:endParaRPr lang="fr-FR" dirty="0"/>
          </a:p>
          <a:p>
            <a:r>
              <a:rPr lang="fr-FR" dirty="0" smtClean="0"/>
              <a:t>Séance 4, 8 avril 2016</a:t>
            </a:r>
            <a:endParaRPr lang="fr-FR" dirty="0"/>
          </a:p>
        </p:txBody>
      </p:sp>
    </p:spTree>
    <p:extLst>
      <p:ext uri="{BB962C8B-B14F-4D97-AF65-F5344CB8AC3E}">
        <p14:creationId xmlns:p14="http://schemas.microsoft.com/office/powerpoint/2010/main" val="372229622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normAutofit fontScale="90000"/>
          </a:bodyPr>
          <a:lstStyle/>
          <a:p>
            <a:pPr algn="l"/>
            <a:r>
              <a:rPr lang="fr-FR" dirty="0" smtClean="0"/>
              <a:t>Raconter l’histoire des innovations</a:t>
            </a:r>
            <a:r>
              <a:rPr lang="is-IS" dirty="0" smtClean="0"/>
              <a:t>….</a:t>
            </a:r>
            <a:endParaRPr lang="fr-FR" dirty="0"/>
          </a:p>
        </p:txBody>
      </p:sp>
      <p:sp>
        <p:nvSpPr>
          <p:cNvPr id="6" name="Espace réservé du contenu 5"/>
          <p:cNvSpPr>
            <a:spLocks noGrp="1"/>
          </p:cNvSpPr>
          <p:nvPr>
            <p:ph sz="half" idx="1"/>
          </p:nvPr>
        </p:nvSpPr>
        <p:spPr/>
        <p:txBody>
          <a:bodyPr>
            <a:normAutofit/>
          </a:bodyPr>
          <a:lstStyle/>
          <a:p>
            <a:pPr marL="0" indent="0">
              <a:buNone/>
            </a:pPr>
            <a:endParaRPr lang="fr-FR" sz="1800" dirty="0"/>
          </a:p>
        </p:txBody>
      </p:sp>
      <p:sp>
        <p:nvSpPr>
          <p:cNvPr id="9" name="Espace réservé du contenu 8"/>
          <p:cNvSpPr>
            <a:spLocks noGrp="1"/>
          </p:cNvSpPr>
          <p:nvPr>
            <p:ph sz="half" idx="2"/>
          </p:nvPr>
        </p:nvSpPr>
        <p:spPr/>
        <p:txBody>
          <a:bodyPr/>
          <a:lstStyle/>
          <a:p>
            <a:pPr marL="0" indent="0">
              <a:buNone/>
            </a:pPr>
            <a:r>
              <a:rPr lang="fr-FR" dirty="0"/>
              <a:t>Louis Figuier, </a:t>
            </a:r>
            <a:r>
              <a:rPr lang="fr-FR" b="1" i="1" dirty="0"/>
              <a:t>les merveilles de la science</a:t>
            </a:r>
            <a:r>
              <a:rPr lang="fr-FR" dirty="0"/>
              <a:t>, 4, Paris, Jouvet et Cie, 1872, p.130.) </a:t>
            </a:r>
            <a:endParaRPr lang="fr-FR" dirty="0" smtClean="0"/>
          </a:p>
          <a:p>
            <a:pPr marL="0" indent="0">
              <a:buNone/>
            </a:pPr>
            <a:r>
              <a:rPr lang="fr-FR" dirty="0" smtClean="0"/>
              <a:t>« de </a:t>
            </a:r>
            <a:r>
              <a:rPr lang="fr-FR" dirty="0"/>
              <a:t>quels obstacles furent hérissée dans notre pays la route de cette précieuse et utile </a:t>
            </a:r>
            <a:r>
              <a:rPr lang="fr-FR" dirty="0" smtClean="0"/>
              <a:t>invention »</a:t>
            </a:r>
            <a:endParaRPr lang="fr-FR" dirty="0"/>
          </a:p>
        </p:txBody>
      </p:sp>
      <p:pic>
        <p:nvPicPr>
          <p:cNvPr id="8" name="Image 7" descr="bpt6k24677k.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8458" y="1953332"/>
            <a:ext cx="3053319" cy="4219185"/>
          </a:xfrm>
          <a:prstGeom prst="rect">
            <a:avLst/>
          </a:prstGeom>
        </p:spPr>
      </p:pic>
      <p:sp>
        <p:nvSpPr>
          <p:cNvPr id="10" name="Espace réservé du numéro de diapositive 9"/>
          <p:cNvSpPr>
            <a:spLocks noGrp="1"/>
          </p:cNvSpPr>
          <p:nvPr>
            <p:ph type="sldNum" sz="quarter" idx="12"/>
          </p:nvPr>
        </p:nvSpPr>
        <p:spPr/>
        <p:txBody>
          <a:bodyPr/>
          <a:lstStyle/>
          <a:p>
            <a:fld id="{2A2446E2-9830-144C-836E-FFB059ECB1C7}" type="slidenum">
              <a:rPr lang="fr-FR" smtClean="0"/>
              <a:t>10</a:t>
            </a:fld>
            <a:endParaRPr lang="fr-FR"/>
          </a:p>
        </p:txBody>
      </p:sp>
    </p:spTree>
    <p:extLst>
      <p:ext uri="{BB962C8B-B14F-4D97-AF65-F5344CB8AC3E}">
        <p14:creationId xmlns:p14="http://schemas.microsoft.com/office/powerpoint/2010/main" val="17318687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l"/>
            <a:r>
              <a:rPr lang="is-IS" dirty="0" smtClean="0"/>
              <a:t>…</a:t>
            </a:r>
            <a:r>
              <a:rPr lang="fr-FR" dirty="0" smtClean="0"/>
              <a:t>Concevoir le progrès</a:t>
            </a:r>
            <a:endParaRPr lang="fr-FR" dirty="0"/>
          </a:p>
        </p:txBody>
      </p:sp>
      <p:pic>
        <p:nvPicPr>
          <p:cNvPr id="5" name="Espace réservé du contenu 4" descr="bateau vapeur 1854.jpg"/>
          <p:cNvPicPr>
            <a:picLocks noGrp="1" noChangeAspect="1"/>
          </p:cNvPicPr>
          <p:nvPr>
            <p:ph sz="half" idx="1"/>
          </p:nvPr>
        </p:nvPicPr>
        <p:blipFill>
          <a:blip r:embed="rId2">
            <a:extLst>
              <a:ext uri="{28A0092B-C50C-407E-A947-70E740481C1C}">
                <a14:useLocalDpi xmlns:a14="http://schemas.microsoft.com/office/drawing/2010/main" val="0"/>
              </a:ext>
            </a:extLst>
          </a:blip>
          <a:srcRect t="-36908" b="-36908"/>
          <a:stretch>
            <a:fillRect/>
          </a:stretch>
        </p:blipFill>
        <p:spPr/>
      </p:pic>
      <p:sp>
        <p:nvSpPr>
          <p:cNvPr id="4" name="Espace réservé du contenu 3"/>
          <p:cNvSpPr>
            <a:spLocks noGrp="1"/>
          </p:cNvSpPr>
          <p:nvPr>
            <p:ph sz="half" idx="2"/>
          </p:nvPr>
        </p:nvSpPr>
        <p:spPr/>
        <p:txBody>
          <a:bodyPr>
            <a:normAutofit lnSpcReduction="10000"/>
          </a:bodyPr>
          <a:lstStyle/>
          <a:p>
            <a:r>
              <a:rPr lang="fr-FR" dirty="0"/>
              <a:t>« les dangers inhérents à l’emploi du l’éther sont les mêmes, ni plus, ni moins que ceux qui sont inhérents à l’éclairage par le gaz hydrogène</a:t>
            </a:r>
            <a:r>
              <a:rPr lang="fr-FR" dirty="0" smtClean="0"/>
              <a:t>. » Tremblay (inventeur machine à vapeur/éther)</a:t>
            </a:r>
          </a:p>
          <a:p>
            <a:endParaRPr lang="fr-FR" dirty="0"/>
          </a:p>
        </p:txBody>
      </p:sp>
      <p:sp>
        <p:nvSpPr>
          <p:cNvPr id="6" name="ZoneTexte 5"/>
          <p:cNvSpPr txBox="1"/>
          <p:nvPr/>
        </p:nvSpPr>
        <p:spPr>
          <a:xfrm>
            <a:off x="457200" y="5503919"/>
            <a:ext cx="4038600" cy="646331"/>
          </a:xfrm>
          <a:prstGeom prst="rect">
            <a:avLst/>
          </a:prstGeom>
          <a:noFill/>
        </p:spPr>
        <p:txBody>
          <a:bodyPr wrap="square" rtlCol="0">
            <a:spAutoFit/>
          </a:bodyPr>
          <a:lstStyle/>
          <a:p>
            <a:r>
              <a:rPr lang="fr-FR" dirty="0" smtClean="0"/>
              <a:t>Le « France », explosion, 1854, Marseille</a:t>
            </a:r>
            <a:endParaRPr lang="fr-FR" dirty="0"/>
          </a:p>
        </p:txBody>
      </p:sp>
      <p:sp>
        <p:nvSpPr>
          <p:cNvPr id="7" name="Espace réservé du numéro de diapositive 6"/>
          <p:cNvSpPr>
            <a:spLocks noGrp="1"/>
          </p:cNvSpPr>
          <p:nvPr>
            <p:ph type="sldNum" sz="quarter" idx="12"/>
          </p:nvPr>
        </p:nvSpPr>
        <p:spPr/>
        <p:txBody>
          <a:bodyPr/>
          <a:lstStyle/>
          <a:p>
            <a:fld id="{2A2446E2-9830-144C-836E-FFB059ECB1C7}" type="slidenum">
              <a:rPr lang="fr-FR" smtClean="0"/>
              <a:t>11</a:t>
            </a:fld>
            <a:endParaRPr lang="fr-FR"/>
          </a:p>
        </p:txBody>
      </p:sp>
    </p:spTree>
    <p:extLst>
      <p:ext uri="{BB962C8B-B14F-4D97-AF65-F5344CB8AC3E}">
        <p14:creationId xmlns:p14="http://schemas.microsoft.com/office/powerpoint/2010/main" val="41589308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2A2446E2-9830-144C-836E-FFB059ECB1C7}" type="slidenum">
              <a:rPr lang="fr-FR" smtClean="0"/>
              <a:t>12</a:t>
            </a:fld>
            <a:endParaRPr lang="fr-FR"/>
          </a:p>
        </p:txBody>
      </p:sp>
      <p:sp>
        <p:nvSpPr>
          <p:cNvPr id="4" name="Espace réservé du contenu 3"/>
          <p:cNvSpPr>
            <a:spLocks noGrp="1"/>
          </p:cNvSpPr>
          <p:nvPr>
            <p:ph sz="half" idx="4294967295"/>
          </p:nvPr>
        </p:nvSpPr>
        <p:spPr>
          <a:xfrm>
            <a:off x="4914900" y="573089"/>
            <a:ext cx="4038600" cy="4525962"/>
          </a:xfrm>
        </p:spPr>
        <p:txBody>
          <a:bodyPr>
            <a:normAutofit fontScale="85000" lnSpcReduction="10000"/>
          </a:bodyPr>
          <a:lstStyle/>
          <a:p>
            <a:pPr marL="0" indent="0">
              <a:buNone/>
            </a:pPr>
            <a:r>
              <a:rPr lang="fr-FR" dirty="0" smtClean="0"/>
              <a:t>Etude des controverses </a:t>
            </a:r>
          </a:p>
          <a:p>
            <a:pPr marL="0" indent="0">
              <a:buNone/>
            </a:pPr>
            <a:endParaRPr lang="fr-FR" dirty="0"/>
          </a:p>
          <a:p>
            <a:r>
              <a:rPr lang="fr-FR" dirty="0" smtClean="0"/>
              <a:t>Au-delà développement technique</a:t>
            </a:r>
          </a:p>
          <a:p>
            <a:endParaRPr lang="fr-FR" dirty="0" smtClean="0"/>
          </a:p>
          <a:p>
            <a:r>
              <a:rPr lang="fr-FR" dirty="0" smtClean="0"/>
              <a:t>Transformation innovation, accidents, expertises, normes, dispositifs de sécurité</a:t>
            </a:r>
          </a:p>
          <a:p>
            <a:endParaRPr lang="fr-FR" dirty="0"/>
          </a:p>
          <a:p>
            <a:endParaRPr lang="fr-FR" dirty="0"/>
          </a:p>
        </p:txBody>
      </p:sp>
      <p:pic>
        <p:nvPicPr>
          <p:cNvPr id="5" name="Espace réservé du contenu 4" descr="technophile:technophobe.jpg"/>
          <p:cNvPicPr>
            <a:picLocks noGrp="1" noChangeAspect="1"/>
          </p:cNvPicPr>
          <p:nvPr>
            <p:ph sz="half" idx="4294967295"/>
          </p:nvPr>
        </p:nvPicPr>
        <p:blipFill>
          <a:blip r:embed="rId2">
            <a:extLst>
              <a:ext uri="{28A0092B-C50C-407E-A947-70E740481C1C}">
                <a14:useLocalDpi xmlns:a14="http://schemas.microsoft.com/office/drawing/2010/main" val="0"/>
              </a:ext>
            </a:extLst>
          </a:blip>
          <a:srcRect t="-61116" b="-61116"/>
          <a:stretch>
            <a:fillRect/>
          </a:stretch>
        </p:blipFill>
        <p:spPr>
          <a:xfrm>
            <a:off x="558800" y="425450"/>
            <a:ext cx="4038600" cy="4525963"/>
          </a:xfrm>
        </p:spPr>
      </p:pic>
      <p:sp>
        <p:nvSpPr>
          <p:cNvPr id="7" name="ZoneTexte 6"/>
          <p:cNvSpPr txBox="1"/>
          <p:nvPr/>
        </p:nvSpPr>
        <p:spPr>
          <a:xfrm>
            <a:off x="558800" y="4229100"/>
            <a:ext cx="3683000" cy="369332"/>
          </a:xfrm>
          <a:prstGeom prst="rect">
            <a:avLst/>
          </a:prstGeom>
          <a:noFill/>
        </p:spPr>
        <p:txBody>
          <a:bodyPr wrap="square" rtlCol="0">
            <a:spAutoFit/>
          </a:bodyPr>
          <a:lstStyle/>
          <a:p>
            <a:r>
              <a:rPr lang="fr-FR" dirty="0" smtClean="0"/>
              <a:t>Faux débat</a:t>
            </a:r>
            <a:endParaRPr lang="fr-FR" dirty="0"/>
          </a:p>
        </p:txBody>
      </p:sp>
    </p:spTree>
    <p:extLst>
      <p:ext uri="{BB962C8B-B14F-4D97-AF65-F5344CB8AC3E}">
        <p14:creationId xmlns:p14="http://schemas.microsoft.com/office/powerpoint/2010/main" val="30372017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Controverse publique</a:t>
            </a:r>
            <a:endParaRPr lang="fr-FR" dirty="0"/>
          </a:p>
        </p:txBody>
      </p:sp>
      <p:pic>
        <p:nvPicPr>
          <p:cNvPr id="6" name="Espace réservé du contenu 5" descr="restaurant_paris.jpg"/>
          <p:cNvPicPr>
            <a:picLocks noGrp="1" noChangeAspect="1"/>
          </p:cNvPicPr>
          <p:nvPr>
            <p:ph sz="half" idx="1"/>
          </p:nvPr>
        </p:nvPicPr>
        <p:blipFill>
          <a:blip r:embed="rId2">
            <a:extLst>
              <a:ext uri="{28A0092B-C50C-407E-A947-70E740481C1C}">
                <a14:useLocalDpi xmlns:a14="http://schemas.microsoft.com/office/drawing/2010/main" val="0"/>
              </a:ext>
            </a:extLst>
          </a:blip>
          <a:srcRect t="-51358" b="-51358"/>
          <a:stretch>
            <a:fillRect/>
          </a:stretch>
        </p:blipFill>
        <p:spPr>
          <a:xfrm>
            <a:off x="457200" y="604520"/>
            <a:ext cx="4038600" cy="4526280"/>
          </a:xfrm>
        </p:spPr>
      </p:pic>
      <p:sp>
        <p:nvSpPr>
          <p:cNvPr id="4" name="Espace réservé du contenu 3"/>
          <p:cNvSpPr>
            <a:spLocks noGrp="1"/>
          </p:cNvSpPr>
          <p:nvPr>
            <p:ph sz="half" idx="2"/>
          </p:nvPr>
        </p:nvSpPr>
        <p:spPr/>
        <p:txBody>
          <a:bodyPr>
            <a:normAutofit fontScale="62500" lnSpcReduction="20000"/>
          </a:bodyPr>
          <a:lstStyle/>
          <a:p>
            <a:r>
              <a:rPr lang="fr-FR" dirty="0" smtClean="0"/>
              <a:t>Journaux, écrits vulgarisation scientifique, pièce de théâtre, opéra</a:t>
            </a:r>
          </a:p>
          <a:p>
            <a:endParaRPr lang="fr-FR" dirty="0"/>
          </a:p>
          <a:p>
            <a:endParaRPr lang="fr-FR" dirty="0" smtClean="0"/>
          </a:p>
          <a:p>
            <a:endParaRPr lang="fr-FR" dirty="0"/>
          </a:p>
          <a:p>
            <a:endParaRPr lang="fr-FR" dirty="0" smtClean="0"/>
          </a:p>
          <a:p>
            <a:endParaRPr lang="fr-FR" dirty="0"/>
          </a:p>
          <a:p>
            <a:r>
              <a:rPr lang="fr-FR" dirty="0" smtClean="0"/>
              <a:t>Restaurants cafés passages</a:t>
            </a:r>
          </a:p>
          <a:p>
            <a:endParaRPr lang="fr-FR" dirty="0"/>
          </a:p>
          <a:p>
            <a:endParaRPr lang="fr-FR" dirty="0" smtClean="0"/>
          </a:p>
          <a:p>
            <a:endParaRPr lang="fr-FR" dirty="0"/>
          </a:p>
          <a:p>
            <a:endParaRPr lang="fr-FR" dirty="0" smtClean="0"/>
          </a:p>
          <a:p>
            <a:endParaRPr lang="fr-FR" dirty="0"/>
          </a:p>
          <a:p>
            <a:endParaRPr lang="fr-FR" dirty="0" smtClean="0"/>
          </a:p>
          <a:p>
            <a:endParaRPr lang="fr-FR" dirty="0"/>
          </a:p>
          <a:p>
            <a:r>
              <a:rPr lang="fr-FR" dirty="0" smtClean="0"/>
              <a:t>Risques: interruption de lumières, odeurs chimiques nauséabondes</a:t>
            </a:r>
            <a:endParaRPr lang="fr-FR" dirty="0"/>
          </a:p>
        </p:txBody>
      </p:sp>
      <p:sp>
        <p:nvSpPr>
          <p:cNvPr id="5" name="Espace réservé du numéro de diapositive 4"/>
          <p:cNvSpPr>
            <a:spLocks noGrp="1"/>
          </p:cNvSpPr>
          <p:nvPr>
            <p:ph type="sldNum" sz="quarter" idx="12"/>
          </p:nvPr>
        </p:nvSpPr>
        <p:spPr/>
        <p:txBody>
          <a:bodyPr/>
          <a:lstStyle/>
          <a:p>
            <a:fld id="{2A2446E2-9830-144C-836E-FFB059ECB1C7}" type="slidenum">
              <a:rPr lang="fr-FR" smtClean="0"/>
              <a:t>13</a:t>
            </a:fld>
            <a:endParaRPr lang="fr-FR"/>
          </a:p>
        </p:txBody>
      </p:sp>
    </p:spTree>
    <p:extLst>
      <p:ext uri="{BB962C8B-B14F-4D97-AF65-F5344CB8AC3E}">
        <p14:creationId xmlns:p14="http://schemas.microsoft.com/office/powerpoint/2010/main" val="20864865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normAutofit fontScale="90000"/>
          </a:bodyPr>
          <a:lstStyle/>
          <a:p>
            <a:r>
              <a:rPr lang="fr-FR" dirty="0" smtClean="0"/>
              <a:t>2. Chronologie de la controverse</a:t>
            </a:r>
            <a:endParaRPr lang="fr-FR" dirty="0"/>
          </a:p>
        </p:txBody>
      </p:sp>
      <p:sp>
        <p:nvSpPr>
          <p:cNvPr id="6" name="Espace réservé du contenu 5"/>
          <p:cNvSpPr>
            <a:spLocks noGrp="1"/>
          </p:cNvSpPr>
          <p:nvPr>
            <p:ph idx="1"/>
          </p:nvPr>
        </p:nvSpPr>
        <p:spPr/>
        <p:txBody>
          <a:bodyPr/>
          <a:lstStyle/>
          <a:p>
            <a:pPr marL="54864" indent="0">
              <a:spcBef>
                <a:spcPct val="0"/>
              </a:spcBef>
              <a:buNone/>
            </a:pPr>
            <a:r>
              <a:rPr lang="fr-FR" dirty="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sym typeface="Wingdings"/>
              </a:rPr>
              <a:t>2.1. </a:t>
            </a:r>
            <a:r>
              <a:rPr lang="fr-FR" dirty="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rPr>
              <a:t>1823, controverse limitée cercles administratifs et institutionnels</a:t>
            </a:r>
            <a:r>
              <a:rPr lang="fr-FR" sz="2800" dirty="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rPr>
              <a:t> </a:t>
            </a:r>
            <a:r>
              <a:rPr lang="fr-FR" sz="2800" dirty="0" smtClean="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rPr>
              <a:t> </a:t>
            </a:r>
            <a:endParaRPr lang="fr-FR" sz="2800" dirty="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endParaRPr>
          </a:p>
          <a:p>
            <a:pPr marL="0" indent="0">
              <a:buNone/>
            </a:pPr>
            <a:endParaRPr lang="fr-FR" dirty="0" smtClean="0"/>
          </a:p>
          <a:p>
            <a:r>
              <a:rPr lang="fr-FR" sz="2800" dirty="0" smtClean="0"/>
              <a:t>Conseil </a:t>
            </a:r>
            <a:r>
              <a:rPr lang="fr-FR" sz="2800" dirty="0"/>
              <a:t>de salubrité de </a:t>
            </a:r>
            <a:r>
              <a:rPr lang="fr-FR" sz="2800" dirty="0" smtClean="0"/>
              <a:t>Paris </a:t>
            </a:r>
          </a:p>
          <a:p>
            <a:r>
              <a:rPr lang="fr-FR" sz="2800" dirty="0" smtClean="0"/>
              <a:t>Ministère </a:t>
            </a:r>
            <a:r>
              <a:rPr lang="fr-FR" sz="2800" dirty="0"/>
              <a:t>de </a:t>
            </a:r>
            <a:r>
              <a:rPr lang="fr-FR" sz="2800" dirty="0" smtClean="0"/>
              <a:t>l’intérieur (Bureaux)</a:t>
            </a:r>
          </a:p>
          <a:p>
            <a:r>
              <a:rPr lang="fr-FR" sz="2800" dirty="0" smtClean="0"/>
              <a:t>Préfecture </a:t>
            </a:r>
            <a:r>
              <a:rPr lang="fr-FR" sz="2800" dirty="0"/>
              <a:t>de </a:t>
            </a:r>
            <a:r>
              <a:rPr lang="fr-FR" sz="2800" dirty="0" smtClean="0"/>
              <a:t>Paris </a:t>
            </a:r>
          </a:p>
          <a:p>
            <a:r>
              <a:rPr lang="fr-FR" sz="2800" dirty="0" smtClean="0"/>
              <a:t>Académie des Sciences </a:t>
            </a:r>
            <a:endParaRPr lang="fr-FR" sz="2800" dirty="0"/>
          </a:p>
          <a:p>
            <a:endParaRPr lang="fr-FR" dirty="0"/>
          </a:p>
        </p:txBody>
      </p:sp>
      <p:sp>
        <p:nvSpPr>
          <p:cNvPr id="7" name="Espace réservé du numéro de diapositive 6"/>
          <p:cNvSpPr>
            <a:spLocks noGrp="1"/>
          </p:cNvSpPr>
          <p:nvPr>
            <p:ph type="sldNum" sz="quarter" idx="12"/>
          </p:nvPr>
        </p:nvSpPr>
        <p:spPr/>
        <p:txBody>
          <a:bodyPr/>
          <a:lstStyle/>
          <a:p>
            <a:fld id="{2A2446E2-9830-144C-836E-FFB059ECB1C7}" type="slidenum">
              <a:rPr lang="fr-FR" smtClean="0"/>
              <a:t>14</a:t>
            </a:fld>
            <a:endParaRPr lang="fr-FR"/>
          </a:p>
        </p:txBody>
      </p:sp>
    </p:spTree>
    <p:extLst>
      <p:ext uri="{BB962C8B-B14F-4D97-AF65-F5344CB8AC3E}">
        <p14:creationId xmlns:p14="http://schemas.microsoft.com/office/powerpoint/2010/main" val="1242712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numéro de diapositive 8"/>
          <p:cNvSpPr>
            <a:spLocks noGrp="1"/>
          </p:cNvSpPr>
          <p:nvPr>
            <p:ph type="sldNum" sz="quarter" idx="12"/>
          </p:nvPr>
        </p:nvSpPr>
        <p:spPr/>
        <p:txBody>
          <a:bodyPr/>
          <a:lstStyle/>
          <a:p>
            <a:fld id="{2A2446E2-9830-144C-836E-FFB059ECB1C7}" type="slidenum">
              <a:rPr lang="fr-FR" smtClean="0"/>
              <a:t>15</a:t>
            </a:fld>
            <a:endParaRPr lang="fr-FR"/>
          </a:p>
        </p:txBody>
      </p:sp>
      <p:sp>
        <p:nvSpPr>
          <p:cNvPr id="3" name="Espace réservé du contenu 2"/>
          <p:cNvSpPr>
            <a:spLocks noGrp="1"/>
          </p:cNvSpPr>
          <p:nvPr>
            <p:ph idx="4294967295"/>
          </p:nvPr>
        </p:nvSpPr>
        <p:spPr>
          <a:xfrm>
            <a:off x="322575" y="702471"/>
            <a:ext cx="8229600" cy="4525962"/>
          </a:xfrm>
        </p:spPr>
        <p:txBody>
          <a:bodyPr/>
          <a:lstStyle/>
          <a:p>
            <a:r>
              <a:rPr lang="fr-FR" dirty="0"/>
              <a:t>1816 : le </a:t>
            </a:r>
            <a:r>
              <a:rPr lang="fr-FR" dirty="0" smtClean="0"/>
              <a:t>débat </a:t>
            </a:r>
            <a:r>
              <a:rPr lang="fr-FR" dirty="0"/>
              <a:t>sur le plan </a:t>
            </a:r>
            <a:r>
              <a:rPr lang="fr-FR" dirty="0" smtClean="0"/>
              <a:t>économique</a:t>
            </a:r>
          </a:p>
        </p:txBody>
      </p:sp>
      <p:pic>
        <p:nvPicPr>
          <p:cNvPr id="4" name="Image 3" descr="colz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2362517"/>
            <a:ext cx="2732623" cy="2732623"/>
          </a:xfrm>
          <a:prstGeom prst="rect">
            <a:avLst/>
          </a:prstGeom>
        </p:spPr>
      </p:pic>
      <p:sp>
        <p:nvSpPr>
          <p:cNvPr id="6" name="ZoneTexte 5"/>
          <p:cNvSpPr txBox="1"/>
          <p:nvPr/>
        </p:nvSpPr>
        <p:spPr>
          <a:xfrm>
            <a:off x="457200" y="5693709"/>
            <a:ext cx="2944200" cy="646331"/>
          </a:xfrm>
          <a:prstGeom prst="rect">
            <a:avLst/>
          </a:prstGeom>
          <a:noFill/>
        </p:spPr>
        <p:txBody>
          <a:bodyPr wrap="square" rtlCol="0">
            <a:spAutoFit/>
          </a:bodyPr>
          <a:lstStyle/>
          <a:p>
            <a:r>
              <a:rPr lang="fr-FR" dirty="0" smtClean="0"/>
              <a:t>France, huile de Colza, taxes</a:t>
            </a:r>
            <a:endParaRPr lang="fr-FR" dirty="0"/>
          </a:p>
        </p:txBody>
      </p:sp>
      <p:pic>
        <p:nvPicPr>
          <p:cNvPr id="7" name="Image 6" descr="220px-Walfang_zwischen_1856_und_1907.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1550" y="2362517"/>
            <a:ext cx="3885250" cy="2878616"/>
          </a:xfrm>
          <a:prstGeom prst="rect">
            <a:avLst/>
          </a:prstGeom>
        </p:spPr>
      </p:pic>
      <p:sp>
        <p:nvSpPr>
          <p:cNvPr id="8" name="ZoneTexte 7"/>
          <p:cNvSpPr txBox="1"/>
          <p:nvPr/>
        </p:nvSpPr>
        <p:spPr>
          <a:xfrm>
            <a:off x="4801550" y="5693709"/>
            <a:ext cx="3885250" cy="646331"/>
          </a:xfrm>
          <a:prstGeom prst="rect">
            <a:avLst/>
          </a:prstGeom>
          <a:noFill/>
        </p:spPr>
        <p:txBody>
          <a:bodyPr wrap="square" rtlCol="0">
            <a:spAutoFit/>
          </a:bodyPr>
          <a:lstStyle/>
          <a:p>
            <a:r>
              <a:rPr lang="fr-FR" dirty="0" smtClean="0"/>
              <a:t>Angleterre, Chasse à la baleine</a:t>
            </a:r>
          </a:p>
          <a:p>
            <a:endParaRPr lang="fr-FR" dirty="0"/>
          </a:p>
        </p:txBody>
      </p:sp>
    </p:spTree>
    <p:extLst>
      <p:ext uri="{BB962C8B-B14F-4D97-AF65-F5344CB8AC3E}">
        <p14:creationId xmlns:p14="http://schemas.microsoft.com/office/powerpoint/2010/main" val="4493108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Espace réservé du numéro de diapositive 10"/>
          <p:cNvSpPr>
            <a:spLocks noGrp="1"/>
          </p:cNvSpPr>
          <p:nvPr>
            <p:ph type="sldNum" sz="quarter" idx="12"/>
          </p:nvPr>
        </p:nvSpPr>
        <p:spPr/>
        <p:txBody>
          <a:bodyPr/>
          <a:lstStyle/>
          <a:p>
            <a:fld id="{2A2446E2-9830-144C-836E-FFB059ECB1C7}" type="slidenum">
              <a:rPr lang="fr-FR" smtClean="0"/>
              <a:t>16</a:t>
            </a:fld>
            <a:endParaRPr lang="fr-FR"/>
          </a:p>
        </p:txBody>
      </p:sp>
      <p:sp>
        <p:nvSpPr>
          <p:cNvPr id="3" name="Espace réservé du contenu 2"/>
          <p:cNvSpPr>
            <a:spLocks noGrp="1"/>
          </p:cNvSpPr>
          <p:nvPr>
            <p:ph idx="4294967295"/>
          </p:nvPr>
        </p:nvSpPr>
        <p:spPr>
          <a:xfrm>
            <a:off x="546100" y="1007427"/>
            <a:ext cx="8229600" cy="4525962"/>
          </a:xfrm>
        </p:spPr>
        <p:txBody>
          <a:bodyPr>
            <a:normAutofit/>
          </a:bodyPr>
          <a:lstStyle/>
          <a:p>
            <a:r>
              <a:rPr lang="fr-FR" dirty="0"/>
              <a:t>1819 </a:t>
            </a:r>
            <a:r>
              <a:rPr lang="fr-FR" dirty="0" smtClean="0"/>
              <a:t>: ingénieurs et chimistes français</a:t>
            </a:r>
            <a:endParaRPr lang="fr-FR" dirty="0"/>
          </a:p>
        </p:txBody>
      </p:sp>
      <p:pic>
        <p:nvPicPr>
          <p:cNvPr id="4" name="Image 3" descr="charbon boi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1034995" y="2751515"/>
            <a:ext cx="2922855" cy="2192141"/>
          </a:xfrm>
          <a:prstGeom prst="rect">
            <a:avLst/>
          </a:prstGeom>
        </p:spPr>
      </p:pic>
      <p:pic>
        <p:nvPicPr>
          <p:cNvPr id="5" name="Image 4" descr="deforestation_charbon.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51531" y="2751515"/>
            <a:ext cx="3206496" cy="2066544"/>
          </a:xfrm>
          <a:prstGeom prst="rect">
            <a:avLst/>
          </a:prstGeom>
        </p:spPr>
      </p:pic>
      <p:sp>
        <p:nvSpPr>
          <p:cNvPr id="6" name="ZoneTexte 5"/>
          <p:cNvSpPr txBox="1"/>
          <p:nvPr/>
        </p:nvSpPr>
        <p:spPr>
          <a:xfrm>
            <a:off x="1034995" y="5533389"/>
            <a:ext cx="3490473" cy="369332"/>
          </a:xfrm>
          <a:prstGeom prst="rect">
            <a:avLst/>
          </a:prstGeom>
          <a:noFill/>
        </p:spPr>
        <p:txBody>
          <a:bodyPr wrap="square" rtlCol="0">
            <a:spAutoFit/>
          </a:bodyPr>
          <a:lstStyle/>
          <a:p>
            <a:r>
              <a:rPr lang="fr-FR" dirty="0" smtClean="0"/>
              <a:t>Ressources à long terme?</a:t>
            </a:r>
            <a:endParaRPr lang="fr-FR" dirty="0"/>
          </a:p>
        </p:txBody>
      </p:sp>
    </p:spTree>
    <p:extLst>
      <p:ext uri="{BB962C8B-B14F-4D97-AF65-F5344CB8AC3E}">
        <p14:creationId xmlns:p14="http://schemas.microsoft.com/office/powerpoint/2010/main" val="35419826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travail mines charbon.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84386" y="1365969"/>
            <a:ext cx="2881901" cy="2244681"/>
          </a:xfrm>
          <a:prstGeom prst="rect">
            <a:avLst/>
          </a:prstGeom>
        </p:spPr>
      </p:pic>
      <p:sp>
        <p:nvSpPr>
          <p:cNvPr id="5" name="Espace réservé du contenu 4"/>
          <p:cNvSpPr txBox="1">
            <a:spLocks noGrp="1"/>
          </p:cNvSpPr>
          <p:nvPr>
            <p:ph idx="4294967295"/>
          </p:nvPr>
        </p:nvSpPr>
        <p:spPr>
          <a:xfrm>
            <a:off x="342900" y="551691"/>
            <a:ext cx="8229600" cy="584200"/>
          </a:xfrm>
          <a:prstGeom prst="rect">
            <a:avLst/>
          </a:prstGeom>
          <a:noFill/>
        </p:spPr>
        <p:txBody>
          <a:bodyPr wrap="square" rtlCol="0">
            <a:spAutoFit/>
          </a:bodyPr>
          <a:lstStyle/>
          <a:p>
            <a:pPr marL="0" indent="0">
              <a:buNone/>
            </a:pPr>
            <a:r>
              <a:rPr lang="fr-FR" sz="2800" dirty="0" smtClean="0"/>
              <a:t>Développement</a:t>
            </a:r>
            <a:r>
              <a:rPr lang="fr-FR" dirty="0" smtClean="0"/>
              <a:t> industriel ?</a:t>
            </a:r>
            <a:endParaRPr lang="fr-FR" dirty="0"/>
          </a:p>
        </p:txBody>
      </p:sp>
      <p:pic>
        <p:nvPicPr>
          <p:cNvPr id="6" name="Image 5" descr="carte fluviale_France.g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 y="1365969"/>
            <a:ext cx="4000500" cy="3784600"/>
          </a:xfrm>
          <a:prstGeom prst="rect">
            <a:avLst/>
          </a:prstGeom>
        </p:spPr>
      </p:pic>
      <p:sp>
        <p:nvSpPr>
          <p:cNvPr id="7" name="ZoneTexte 6"/>
          <p:cNvSpPr txBox="1"/>
          <p:nvPr/>
        </p:nvSpPr>
        <p:spPr>
          <a:xfrm>
            <a:off x="457200" y="5956496"/>
            <a:ext cx="6141224" cy="523220"/>
          </a:xfrm>
          <a:prstGeom prst="rect">
            <a:avLst/>
          </a:prstGeom>
          <a:noFill/>
        </p:spPr>
        <p:txBody>
          <a:bodyPr wrap="square" rtlCol="0">
            <a:spAutoFit/>
          </a:bodyPr>
          <a:lstStyle/>
          <a:p>
            <a:r>
              <a:rPr lang="fr-FR" sz="2800" dirty="0" smtClean="0"/>
              <a:t>Climat?</a:t>
            </a:r>
            <a:endParaRPr lang="fr-FR" sz="2800" dirty="0"/>
          </a:p>
        </p:txBody>
      </p:sp>
      <p:sp>
        <p:nvSpPr>
          <p:cNvPr id="8" name="Espace réservé du numéro de diapositive 7"/>
          <p:cNvSpPr>
            <a:spLocks noGrp="1"/>
          </p:cNvSpPr>
          <p:nvPr>
            <p:ph type="sldNum" sz="quarter" idx="12"/>
          </p:nvPr>
        </p:nvSpPr>
        <p:spPr/>
        <p:txBody>
          <a:bodyPr/>
          <a:lstStyle/>
          <a:p>
            <a:fld id="{2A2446E2-9830-144C-836E-FFB059ECB1C7}" type="slidenum">
              <a:rPr lang="fr-FR" smtClean="0"/>
              <a:t>17</a:t>
            </a:fld>
            <a:endParaRPr lang="fr-FR"/>
          </a:p>
        </p:txBody>
      </p:sp>
      <p:sp>
        <p:nvSpPr>
          <p:cNvPr id="9" name="ZoneTexte 8"/>
          <p:cNvSpPr txBox="1"/>
          <p:nvPr/>
        </p:nvSpPr>
        <p:spPr>
          <a:xfrm>
            <a:off x="457200" y="5435600"/>
            <a:ext cx="4000500" cy="369332"/>
          </a:xfrm>
          <a:prstGeom prst="rect">
            <a:avLst/>
          </a:prstGeom>
          <a:noFill/>
        </p:spPr>
        <p:txBody>
          <a:bodyPr wrap="square" rtlCol="0">
            <a:spAutoFit/>
          </a:bodyPr>
          <a:lstStyle/>
          <a:p>
            <a:r>
              <a:rPr lang="fr-FR" dirty="0" smtClean="0"/>
              <a:t>Réseau fluvial</a:t>
            </a:r>
            <a:endParaRPr lang="fr-FR" dirty="0"/>
          </a:p>
        </p:txBody>
      </p:sp>
      <p:sp>
        <p:nvSpPr>
          <p:cNvPr id="10" name="ZoneTexte 9"/>
          <p:cNvSpPr txBox="1"/>
          <p:nvPr/>
        </p:nvSpPr>
        <p:spPr>
          <a:xfrm>
            <a:off x="4884386" y="4000500"/>
            <a:ext cx="2989614" cy="369332"/>
          </a:xfrm>
          <a:prstGeom prst="rect">
            <a:avLst/>
          </a:prstGeom>
          <a:noFill/>
        </p:spPr>
        <p:txBody>
          <a:bodyPr wrap="square" rtlCol="0">
            <a:spAutoFit/>
          </a:bodyPr>
          <a:lstStyle/>
          <a:p>
            <a:r>
              <a:rPr lang="fr-FR" dirty="0" smtClean="0"/>
              <a:t>Charbon de terre </a:t>
            </a:r>
            <a:endParaRPr lang="fr-FR" dirty="0"/>
          </a:p>
        </p:txBody>
      </p:sp>
    </p:spTree>
    <p:extLst>
      <p:ext uri="{BB962C8B-B14F-4D97-AF65-F5344CB8AC3E}">
        <p14:creationId xmlns:p14="http://schemas.microsoft.com/office/powerpoint/2010/main" val="24698785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2A2446E2-9830-144C-836E-FFB059ECB1C7}" type="slidenum">
              <a:rPr lang="fr-FR" smtClean="0"/>
              <a:t>18</a:t>
            </a:fld>
            <a:endParaRPr lang="fr-FR"/>
          </a:p>
        </p:txBody>
      </p:sp>
      <p:sp>
        <p:nvSpPr>
          <p:cNvPr id="3" name="Espace réservé du contenu 2"/>
          <p:cNvSpPr>
            <a:spLocks noGrp="1"/>
          </p:cNvSpPr>
          <p:nvPr>
            <p:ph idx="4294967295"/>
          </p:nvPr>
        </p:nvSpPr>
        <p:spPr>
          <a:xfrm>
            <a:off x="409352" y="617538"/>
            <a:ext cx="8229600" cy="4525962"/>
          </a:xfrm>
        </p:spPr>
        <p:txBody>
          <a:bodyPr/>
          <a:lstStyle/>
          <a:p>
            <a:endParaRPr lang="fr-FR" dirty="0"/>
          </a:p>
          <a:p>
            <a:r>
              <a:rPr lang="fr-FR" dirty="0" smtClean="0"/>
              <a:t>Séance Académie des Sciences : gaz éclairage et résultats enquête déforestation (refroidissement climatique)</a:t>
            </a:r>
          </a:p>
          <a:p>
            <a:endParaRPr lang="fr-FR" dirty="0" smtClean="0"/>
          </a:p>
          <a:p>
            <a:pPr marL="0" indent="0">
              <a:buNone/>
            </a:pPr>
            <a:r>
              <a:rPr lang="fr-FR" dirty="0" smtClean="0"/>
              <a:t>==&gt; Décision : </a:t>
            </a:r>
            <a:r>
              <a:rPr lang="fr-FR" dirty="0"/>
              <a:t>développer gaz d’éclairage pour protéger forêts </a:t>
            </a:r>
          </a:p>
          <a:p>
            <a:pPr marL="0" indent="0">
              <a:buNone/>
            </a:pPr>
            <a:endParaRPr lang="fr-FR" dirty="0" smtClean="0">
              <a:sym typeface="Wingdings"/>
            </a:endParaRPr>
          </a:p>
        </p:txBody>
      </p:sp>
    </p:spTree>
    <p:extLst>
      <p:ext uri="{BB962C8B-B14F-4D97-AF65-F5344CB8AC3E}">
        <p14:creationId xmlns:p14="http://schemas.microsoft.com/office/powerpoint/2010/main" val="30535015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l"/>
            <a:r>
              <a:rPr lang="fr-FR" sz="2800" dirty="0" smtClean="0"/>
              <a:t>2.2. </a:t>
            </a:r>
            <a:r>
              <a:rPr lang="fr-FR" sz="2800" dirty="0"/>
              <a:t>C</a:t>
            </a:r>
            <a:r>
              <a:rPr lang="fr-FR" sz="2800" dirty="0" smtClean="0"/>
              <a:t>ontroverse publique </a:t>
            </a:r>
            <a:r>
              <a:rPr lang="fr-FR" sz="2800" dirty="0"/>
              <a:t>1823</a:t>
            </a:r>
          </a:p>
        </p:txBody>
      </p:sp>
      <p:sp>
        <p:nvSpPr>
          <p:cNvPr id="3" name="Espace réservé du contenu 2"/>
          <p:cNvSpPr>
            <a:spLocks noGrp="1"/>
          </p:cNvSpPr>
          <p:nvPr>
            <p:ph idx="1"/>
          </p:nvPr>
        </p:nvSpPr>
        <p:spPr/>
        <p:txBody>
          <a:bodyPr/>
          <a:lstStyle/>
          <a:p>
            <a:pPr marL="0" indent="0">
              <a:buNone/>
            </a:pPr>
            <a:r>
              <a:rPr lang="fr-FR" dirty="0"/>
              <a:t>E</a:t>
            </a:r>
            <a:r>
              <a:rPr lang="fr-FR" dirty="0" smtClean="0"/>
              <a:t>norme gazomètre, 200 </a:t>
            </a:r>
            <a:r>
              <a:rPr lang="fr-FR" dirty="0"/>
              <a:t>000 pieds cubes </a:t>
            </a:r>
            <a:r>
              <a:rPr lang="fr-FR" dirty="0" smtClean="0"/>
              <a:t>Boulevard Poissonnière</a:t>
            </a:r>
            <a:r>
              <a:rPr lang="fr-FR" dirty="0"/>
              <a:t> </a:t>
            </a:r>
            <a:r>
              <a:rPr lang="fr-FR" dirty="0" smtClean="0"/>
              <a:t>(Paris)</a:t>
            </a:r>
          </a:p>
          <a:p>
            <a:pPr marL="0" indent="0">
              <a:buNone/>
            </a:pPr>
            <a:endParaRPr lang="fr-FR" dirty="0"/>
          </a:p>
          <a:p>
            <a:pPr marL="0" indent="0">
              <a:buNone/>
            </a:pPr>
            <a:endParaRPr lang="fr-FR" dirty="0"/>
          </a:p>
        </p:txBody>
      </p:sp>
      <p:pic>
        <p:nvPicPr>
          <p:cNvPr id="4" name="Image 3" descr="Gazomètre_de_Pauwel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75644" y="3051244"/>
            <a:ext cx="3970632" cy="2858855"/>
          </a:xfrm>
          <a:prstGeom prst="rect">
            <a:avLst/>
          </a:prstGeom>
        </p:spPr>
      </p:pic>
      <p:sp>
        <p:nvSpPr>
          <p:cNvPr id="5" name="ZoneTexte 4"/>
          <p:cNvSpPr txBox="1"/>
          <p:nvPr/>
        </p:nvSpPr>
        <p:spPr>
          <a:xfrm>
            <a:off x="2598494" y="6172517"/>
            <a:ext cx="4948818" cy="369332"/>
          </a:xfrm>
          <a:prstGeom prst="rect">
            <a:avLst/>
          </a:prstGeom>
          <a:noFill/>
        </p:spPr>
        <p:txBody>
          <a:bodyPr wrap="square" rtlCol="0">
            <a:spAutoFit/>
          </a:bodyPr>
          <a:lstStyle/>
          <a:p>
            <a:r>
              <a:rPr lang="fr-FR" dirty="0" smtClean="0"/>
              <a:t>Gazomètre de Pauwels</a:t>
            </a:r>
          </a:p>
        </p:txBody>
      </p:sp>
      <p:sp>
        <p:nvSpPr>
          <p:cNvPr id="6" name="Espace réservé du numéro de diapositive 5"/>
          <p:cNvSpPr>
            <a:spLocks noGrp="1"/>
          </p:cNvSpPr>
          <p:nvPr>
            <p:ph type="sldNum" sz="quarter" idx="12"/>
          </p:nvPr>
        </p:nvSpPr>
        <p:spPr/>
        <p:txBody>
          <a:bodyPr/>
          <a:lstStyle/>
          <a:p>
            <a:fld id="{2A2446E2-9830-144C-836E-FFB059ECB1C7}" type="slidenum">
              <a:rPr lang="fr-FR" smtClean="0"/>
              <a:t>19</a:t>
            </a:fld>
            <a:endParaRPr lang="fr-FR"/>
          </a:p>
        </p:txBody>
      </p:sp>
    </p:spTree>
    <p:extLst>
      <p:ext uri="{BB962C8B-B14F-4D97-AF65-F5344CB8AC3E}">
        <p14:creationId xmlns:p14="http://schemas.microsoft.com/office/powerpoint/2010/main" val="17744744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S</a:t>
            </a:r>
            <a:r>
              <a:rPr lang="fr-FR" dirty="0" smtClean="0"/>
              <a:t>ommaire</a:t>
            </a:r>
            <a:endParaRPr lang="fr-FR" dirty="0"/>
          </a:p>
        </p:txBody>
      </p:sp>
      <p:sp>
        <p:nvSpPr>
          <p:cNvPr id="3" name="Espace réservé du contenu 2"/>
          <p:cNvSpPr>
            <a:spLocks noGrp="1"/>
          </p:cNvSpPr>
          <p:nvPr>
            <p:ph idx="1"/>
          </p:nvPr>
        </p:nvSpPr>
        <p:spPr/>
        <p:txBody>
          <a:bodyPr/>
          <a:lstStyle/>
          <a:p>
            <a:pPr marL="514350" indent="-514350">
              <a:buFont typeface="+mj-lt"/>
              <a:buAutoNum type="arabicPeriod"/>
            </a:pPr>
            <a:r>
              <a:rPr lang="fr-FR" dirty="0" smtClean="0"/>
              <a:t>Introduction : une brève histoire du gaz</a:t>
            </a:r>
          </a:p>
          <a:p>
            <a:pPr marL="514350" indent="-514350">
              <a:buFont typeface="+mj-lt"/>
              <a:buAutoNum type="arabicPeriod"/>
            </a:pPr>
            <a:r>
              <a:rPr lang="fr-FR" dirty="0" smtClean="0"/>
              <a:t>Chronologie de la controverse</a:t>
            </a:r>
          </a:p>
          <a:p>
            <a:pPr marL="514350" indent="-514350">
              <a:buFont typeface="+mj-lt"/>
              <a:buAutoNum type="arabicPeriod"/>
            </a:pPr>
            <a:r>
              <a:rPr lang="fr-FR" dirty="0" smtClean="0"/>
              <a:t>Argumentation : de l’autorisation administrative à l’intérêt public</a:t>
            </a:r>
          </a:p>
          <a:p>
            <a:pPr marL="514350" indent="-514350">
              <a:buFont typeface="+mj-lt"/>
              <a:buAutoNum type="arabicPeriod"/>
            </a:pPr>
            <a:r>
              <a:rPr lang="fr-FR" dirty="0" smtClean="0"/>
              <a:t>Le travail de l’Académie des Sciences, quelle objectivité ?</a:t>
            </a:r>
          </a:p>
          <a:p>
            <a:pPr marL="514350" indent="-514350">
              <a:buFont typeface="+mj-lt"/>
              <a:buAutoNum type="arabicPeriod"/>
            </a:pPr>
            <a:r>
              <a:rPr lang="fr-FR" dirty="0" smtClean="0"/>
              <a:t>Construire la sécurité</a:t>
            </a:r>
            <a:endParaRPr lang="fr-FR" dirty="0"/>
          </a:p>
        </p:txBody>
      </p:sp>
      <p:sp>
        <p:nvSpPr>
          <p:cNvPr id="4" name="Espace réservé du numéro de diapositive 3"/>
          <p:cNvSpPr>
            <a:spLocks noGrp="1"/>
          </p:cNvSpPr>
          <p:nvPr>
            <p:ph type="sldNum" sz="quarter" idx="12"/>
          </p:nvPr>
        </p:nvSpPr>
        <p:spPr/>
        <p:txBody>
          <a:bodyPr/>
          <a:lstStyle/>
          <a:p>
            <a:fld id="{2A2446E2-9830-144C-836E-FFB059ECB1C7}" type="slidenum">
              <a:rPr lang="fr-FR" smtClean="0"/>
              <a:t>2</a:t>
            </a:fld>
            <a:endParaRPr lang="fr-FR"/>
          </a:p>
        </p:txBody>
      </p:sp>
    </p:spTree>
    <p:extLst>
      <p:ext uri="{BB962C8B-B14F-4D97-AF65-F5344CB8AC3E}">
        <p14:creationId xmlns:p14="http://schemas.microsoft.com/office/powerpoint/2010/main" val="427747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l"/>
            <a:r>
              <a:rPr lang="fr-FR" sz="3200" dirty="0" smtClean="0"/>
              <a:t>Un objet techniquement et politiquement explosif</a:t>
            </a:r>
            <a:endParaRPr lang="fr-FR" sz="3200" dirty="0"/>
          </a:p>
        </p:txBody>
      </p:sp>
      <p:sp>
        <p:nvSpPr>
          <p:cNvPr id="3" name="Espace réservé du contenu 2"/>
          <p:cNvSpPr>
            <a:spLocks noGrp="1"/>
          </p:cNvSpPr>
          <p:nvPr>
            <p:ph idx="1"/>
          </p:nvPr>
        </p:nvSpPr>
        <p:spPr/>
        <p:txBody>
          <a:bodyPr>
            <a:normAutofit/>
          </a:bodyPr>
          <a:lstStyle/>
          <a:p>
            <a:r>
              <a:rPr lang="fr-FR" dirty="0" smtClean="0"/>
              <a:t>Autorisation par gouvernement Bonaparte, ultra libéral</a:t>
            </a:r>
          </a:p>
          <a:p>
            <a:r>
              <a:rPr lang="fr-FR" dirty="0" smtClean="0"/>
              <a:t> 1821 Gouvernement ultra-royaliste contre gouvernement précédent</a:t>
            </a:r>
          </a:p>
          <a:p>
            <a:r>
              <a:rPr lang="fr-FR" dirty="0" smtClean="0"/>
              <a:t>Septembre 1823, Conseil d’Etat casse autorisation administrative, Motif : risque d’explosion</a:t>
            </a:r>
          </a:p>
          <a:p>
            <a:r>
              <a:rPr lang="fr-FR" dirty="0" smtClean="0"/>
              <a:t>Presse : scandale, motifs politiques</a:t>
            </a:r>
            <a:endParaRPr lang="fr-FR" dirty="0"/>
          </a:p>
        </p:txBody>
      </p:sp>
      <p:sp>
        <p:nvSpPr>
          <p:cNvPr id="4" name="Espace réservé du numéro de diapositive 3"/>
          <p:cNvSpPr>
            <a:spLocks noGrp="1"/>
          </p:cNvSpPr>
          <p:nvPr>
            <p:ph type="sldNum" sz="quarter" idx="12"/>
          </p:nvPr>
        </p:nvSpPr>
        <p:spPr/>
        <p:txBody>
          <a:bodyPr/>
          <a:lstStyle/>
          <a:p>
            <a:fld id="{2A2446E2-9830-144C-836E-FFB059ECB1C7}" type="slidenum">
              <a:rPr lang="fr-FR" smtClean="0"/>
              <a:t>20</a:t>
            </a:fld>
            <a:endParaRPr lang="fr-FR"/>
          </a:p>
        </p:txBody>
      </p:sp>
    </p:spTree>
    <p:extLst>
      <p:ext uri="{BB962C8B-B14F-4D97-AF65-F5344CB8AC3E}">
        <p14:creationId xmlns:p14="http://schemas.microsoft.com/office/powerpoint/2010/main" val="36658441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2A2446E2-9830-144C-836E-FFB059ECB1C7}" type="slidenum">
              <a:rPr lang="fr-FR" smtClean="0"/>
              <a:t>21</a:t>
            </a:fld>
            <a:endParaRPr lang="fr-FR"/>
          </a:p>
        </p:txBody>
      </p:sp>
      <p:sp>
        <p:nvSpPr>
          <p:cNvPr id="5" name="ZoneTexte 4"/>
          <p:cNvSpPr txBox="1"/>
          <p:nvPr/>
        </p:nvSpPr>
        <p:spPr>
          <a:xfrm>
            <a:off x="635000" y="3009900"/>
            <a:ext cx="8003952" cy="2062103"/>
          </a:xfrm>
          <a:prstGeom prst="rect">
            <a:avLst/>
          </a:prstGeom>
          <a:noFill/>
        </p:spPr>
        <p:txBody>
          <a:bodyPr wrap="square" rtlCol="0">
            <a:spAutoFit/>
          </a:bodyPr>
          <a:lstStyle/>
          <a:p>
            <a:r>
              <a:rPr lang="fr-FR" sz="3200" dirty="0" smtClean="0"/>
              <a:t>3. </a:t>
            </a:r>
          </a:p>
          <a:p>
            <a:r>
              <a:rPr lang="fr-FR" sz="3200" dirty="0" smtClean="0"/>
              <a:t>De l’autorisation </a:t>
            </a:r>
            <a:r>
              <a:rPr lang="fr-FR" sz="3200" dirty="0"/>
              <a:t>administrative à </a:t>
            </a:r>
            <a:r>
              <a:rPr lang="fr-FR" sz="3200" dirty="0" smtClean="0"/>
              <a:t>l’intérêt </a:t>
            </a:r>
            <a:r>
              <a:rPr lang="fr-FR" sz="3200" dirty="0"/>
              <a:t>public</a:t>
            </a:r>
          </a:p>
          <a:p>
            <a:endParaRPr lang="fr-FR" sz="3200" dirty="0"/>
          </a:p>
        </p:txBody>
      </p:sp>
    </p:spTree>
    <p:extLst>
      <p:ext uri="{BB962C8B-B14F-4D97-AF65-F5344CB8AC3E}">
        <p14:creationId xmlns:p14="http://schemas.microsoft.com/office/powerpoint/2010/main" val="32417722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lstStyle/>
          <a:p>
            <a:r>
              <a:rPr lang="fr-FR" dirty="0" smtClean="0"/>
              <a:t>Arguments </a:t>
            </a:r>
            <a:endParaRPr lang="fr-FR" dirty="0"/>
          </a:p>
        </p:txBody>
      </p:sp>
      <p:sp>
        <p:nvSpPr>
          <p:cNvPr id="6" name="Espace réservé du texte 5"/>
          <p:cNvSpPr>
            <a:spLocks noGrp="1"/>
          </p:cNvSpPr>
          <p:nvPr>
            <p:ph type="body" idx="1"/>
          </p:nvPr>
        </p:nvSpPr>
        <p:spPr/>
        <p:txBody>
          <a:bodyPr/>
          <a:lstStyle/>
          <a:p>
            <a:r>
              <a:rPr lang="fr-FR" dirty="0" smtClean="0"/>
              <a:t>Partisans</a:t>
            </a:r>
            <a:endParaRPr lang="fr-FR" dirty="0"/>
          </a:p>
        </p:txBody>
      </p:sp>
      <p:sp>
        <p:nvSpPr>
          <p:cNvPr id="8" name="Espace réservé du texte 7"/>
          <p:cNvSpPr>
            <a:spLocks noGrp="1"/>
          </p:cNvSpPr>
          <p:nvPr>
            <p:ph type="body" sz="half" idx="3"/>
          </p:nvPr>
        </p:nvSpPr>
        <p:spPr/>
        <p:txBody>
          <a:bodyPr/>
          <a:lstStyle/>
          <a:p>
            <a:r>
              <a:rPr lang="fr-FR" dirty="0" smtClean="0"/>
              <a:t>détracteurs</a:t>
            </a:r>
            <a:endParaRPr lang="fr-FR" dirty="0"/>
          </a:p>
        </p:txBody>
      </p:sp>
      <p:sp>
        <p:nvSpPr>
          <p:cNvPr id="7" name="Espace réservé du contenu 6"/>
          <p:cNvSpPr>
            <a:spLocks noGrp="1"/>
          </p:cNvSpPr>
          <p:nvPr>
            <p:ph sz="quarter" idx="2"/>
          </p:nvPr>
        </p:nvSpPr>
        <p:spPr>
          <a:ln w="9525" cmpd="sng">
            <a:solidFill>
              <a:srgbClr val="676A55"/>
            </a:solidFill>
          </a:ln>
        </p:spPr>
        <p:txBody>
          <a:bodyPr/>
          <a:lstStyle/>
          <a:p>
            <a:r>
              <a:rPr lang="fr-FR" b="1" dirty="0">
                <a:solidFill>
                  <a:srgbClr val="C0BEAF"/>
                </a:solidFill>
              </a:rPr>
              <a:t>L</a:t>
            </a:r>
            <a:r>
              <a:rPr lang="fr-FR" b="1" dirty="0" smtClean="0">
                <a:solidFill>
                  <a:srgbClr val="C0BEAF"/>
                </a:solidFill>
              </a:rPr>
              <a:t>umière </a:t>
            </a:r>
            <a:r>
              <a:rPr lang="fr-FR" b="1" dirty="0">
                <a:solidFill>
                  <a:srgbClr val="C0BEAF"/>
                </a:solidFill>
              </a:rPr>
              <a:t>pure et </a:t>
            </a:r>
            <a:r>
              <a:rPr lang="fr-FR" b="1" dirty="0" smtClean="0">
                <a:solidFill>
                  <a:srgbClr val="C0BEAF"/>
                </a:solidFill>
              </a:rPr>
              <a:t>intense</a:t>
            </a:r>
          </a:p>
          <a:p>
            <a:endParaRPr lang="fr-FR" dirty="0"/>
          </a:p>
          <a:p>
            <a:endParaRPr lang="fr-FR" dirty="0" smtClean="0"/>
          </a:p>
          <a:p>
            <a:endParaRPr lang="fr-FR" dirty="0"/>
          </a:p>
          <a:p>
            <a:endParaRPr lang="fr-FR" dirty="0" smtClean="0"/>
          </a:p>
          <a:p>
            <a:pPr marL="0" indent="0">
              <a:buNone/>
            </a:pPr>
            <a:r>
              <a:rPr lang="fr-FR" dirty="0" smtClean="0"/>
              <a:t> </a:t>
            </a:r>
          </a:p>
          <a:p>
            <a:endParaRPr lang="fr-FR" dirty="0"/>
          </a:p>
          <a:p>
            <a:r>
              <a:rPr lang="fr-FR" dirty="0" smtClean="0"/>
              <a:t>la </a:t>
            </a:r>
            <a:r>
              <a:rPr lang="fr-FR" dirty="0"/>
              <a:t>purification du gaz peut devenir parfaite </a:t>
            </a:r>
          </a:p>
        </p:txBody>
      </p:sp>
      <p:sp>
        <p:nvSpPr>
          <p:cNvPr id="9" name="Espace réservé du contenu 8"/>
          <p:cNvSpPr>
            <a:spLocks noGrp="1"/>
          </p:cNvSpPr>
          <p:nvPr>
            <p:ph sz="quarter" idx="4"/>
          </p:nvPr>
        </p:nvSpPr>
        <p:spPr/>
        <p:txBody>
          <a:bodyPr>
            <a:normAutofit fontScale="92500" lnSpcReduction="20000"/>
          </a:bodyPr>
          <a:lstStyle/>
          <a:p>
            <a:r>
              <a:rPr lang="fr-FR" dirty="0"/>
              <a:t>« un artifice infernal employé par le démon pour enlaidir les femmes </a:t>
            </a:r>
            <a:r>
              <a:rPr lang="fr-FR" dirty="0" smtClean="0"/>
              <a:t>»</a:t>
            </a:r>
          </a:p>
          <a:p>
            <a:pPr marL="0" indent="0">
              <a:buNone/>
            </a:pPr>
            <a:endParaRPr lang="fr-FR" dirty="0" smtClean="0"/>
          </a:p>
          <a:p>
            <a:pPr marL="0" indent="0">
              <a:buNone/>
            </a:pPr>
            <a:r>
              <a:rPr lang="fr-FR" dirty="0"/>
              <a:t> </a:t>
            </a:r>
            <a:r>
              <a:rPr lang="fr-FR" dirty="0" smtClean="0"/>
              <a:t>  Romantisme,</a:t>
            </a:r>
          </a:p>
          <a:p>
            <a:pPr marL="0" indent="0">
              <a:buNone/>
            </a:pPr>
            <a:r>
              <a:rPr lang="fr-FR" dirty="0" smtClean="0"/>
              <a:t> critique modernité </a:t>
            </a:r>
          </a:p>
          <a:p>
            <a:pPr marL="0" indent="0">
              <a:buNone/>
            </a:pPr>
            <a:endParaRPr lang="fr-FR" dirty="0" smtClean="0"/>
          </a:p>
          <a:p>
            <a:r>
              <a:rPr lang="fr-FR" b="1" dirty="0" smtClean="0">
                <a:solidFill>
                  <a:srgbClr val="C0BEAF"/>
                </a:solidFill>
              </a:rPr>
              <a:t>Odeurs, vapeurs nauséabondes, toxicité prouvée</a:t>
            </a:r>
          </a:p>
          <a:p>
            <a:endParaRPr lang="fr-FR" b="1" dirty="0" smtClean="0"/>
          </a:p>
          <a:p>
            <a:r>
              <a:rPr lang="fr-FR" dirty="0"/>
              <a:t>C</a:t>
            </a:r>
            <a:r>
              <a:rPr lang="fr-FR" dirty="0" smtClean="0"/>
              <a:t>omposition </a:t>
            </a:r>
            <a:r>
              <a:rPr lang="fr-FR" dirty="0"/>
              <a:t>du gaz dépend </a:t>
            </a:r>
            <a:r>
              <a:rPr lang="fr-FR" dirty="0" smtClean="0"/>
              <a:t>de facteurs </a:t>
            </a:r>
            <a:r>
              <a:rPr lang="fr-FR" dirty="0"/>
              <a:t>difficiles à maîtriser </a:t>
            </a:r>
            <a:r>
              <a:rPr lang="fr-FR" dirty="0" smtClean="0"/>
              <a:t>(eau, </a:t>
            </a:r>
            <a:r>
              <a:rPr lang="fr-FR" dirty="0" err="1" smtClean="0"/>
              <a:t>t</a:t>
            </a:r>
            <a:r>
              <a:rPr lang="fr-FR" dirty="0" smtClean="0"/>
              <a:t>° </a:t>
            </a:r>
            <a:r>
              <a:rPr lang="fr-FR" dirty="0" err="1" smtClean="0"/>
              <a:t>distilation</a:t>
            </a:r>
            <a:r>
              <a:rPr lang="fr-FR" dirty="0" smtClean="0"/>
              <a:t>, qualité charbon (S))</a:t>
            </a:r>
            <a:endParaRPr lang="fr-FR" dirty="0"/>
          </a:p>
        </p:txBody>
      </p:sp>
      <p:sp>
        <p:nvSpPr>
          <p:cNvPr id="10" name="Espace réservé du numéro de diapositive 9"/>
          <p:cNvSpPr>
            <a:spLocks noGrp="1"/>
          </p:cNvSpPr>
          <p:nvPr>
            <p:ph type="sldNum" sz="quarter" idx="12"/>
          </p:nvPr>
        </p:nvSpPr>
        <p:spPr/>
        <p:txBody>
          <a:bodyPr/>
          <a:lstStyle/>
          <a:p>
            <a:fld id="{2A2446E2-9830-144C-836E-FFB059ECB1C7}" type="slidenum">
              <a:rPr lang="fr-FR" smtClean="0"/>
              <a:t>22</a:t>
            </a:fld>
            <a:endParaRPr lang="fr-FR"/>
          </a:p>
        </p:txBody>
      </p:sp>
    </p:spTree>
    <p:extLst>
      <p:ext uri="{BB962C8B-B14F-4D97-AF65-F5344CB8AC3E}">
        <p14:creationId xmlns:p14="http://schemas.microsoft.com/office/powerpoint/2010/main" val="8766509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Arguments suite</a:t>
            </a:r>
            <a:endParaRPr lang="fr-FR" dirty="0"/>
          </a:p>
        </p:txBody>
      </p:sp>
      <p:sp>
        <p:nvSpPr>
          <p:cNvPr id="3" name="Espace réservé du texte 2"/>
          <p:cNvSpPr>
            <a:spLocks noGrp="1"/>
          </p:cNvSpPr>
          <p:nvPr>
            <p:ph type="body" idx="1"/>
          </p:nvPr>
        </p:nvSpPr>
        <p:spPr/>
        <p:txBody>
          <a:bodyPr/>
          <a:lstStyle/>
          <a:p>
            <a:r>
              <a:rPr lang="fr-FR" dirty="0" smtClean="0"/>
              <a:t>Partisans</a:t>
            </a:r>
            <a:endParaRPr lang="fr-FR" dirty="0"/>
          </a:p>
        </p:txBody>
      </p:sp>
      <p:sp>
        <p:nvSpPr>
          <p:cNvPr id="4" name="Espace réservé du texte 3"/>
          <p:cNvSpPr>
            <a:spLocks noGrp="1"/>
          </p:cNvSpPr>
          <p:nvPr>
            <p:ph type="body" sz="half" idx="3"/>
          </p:nvPr>
        </p:nvSpPr>
        <p:spPr/>
        <p:txBody>
          <a:bodyPr/>
          <a:lstStyle/>
          <a:p>
            <a:r>
              <a:rPr lang="fr-FR" dirty="0" smtClean="0"/>
              <a:t>détracteurs</a:t>
            </a:r>
            <a:endParaRPr lang="fr-FR" dirty="0"/>
          </a:p>
        </p:txBody>
      </p:sp>
      <p:sp>
        <p:nvSpPr>
          <p:cNvPr id="5" name="Espace réservé du contenu 4"/>
          <p:cNvSpPr>
            <a:spLocks noGrp="1"/>
          </p:cNvSpPr>
          <p:nvPr>
            <p:ph sz="quarter" idx="2"/>
          </p:nvPr>
        </p:nvSpPr>
        <p:spPr/>
        <p:txBody>
          <a:bodyPr/>
          <a:lstStyle/>
          <a:p>
            <a:r>
              <a:rPr lang="fr-FR" b="1" dirty="0" smtClean="0">
                <a:solidFill>
                  <a:srgbClr val="C0BEAF"/>
                </a:solidFill>
              </a:rPr>
              <a:t>Sécurité dans la rue et chez soi</a:t>
            </a:r>
          </a:p>
          <a:p>
            <a:endParaRPr lang="fr-FR" dirty="0"/>
          </a:p>
          <a:p>
            <a:endParaRPr lang="fr-FR" dirty="0" smtClean="0"/>
          </a:p>
          <a:p>
            <a:endParaRPr lang="fr-FR" dirty="0" smtClean="0"/>
          </a:p>
          <a:p>
            <a:endParaRPr lang="fr-FR" dirty="0"/>
          </a:p>
        </p:txBody>
      </p:sp>
      <p:sp>
        <p:nvSpPr>
          <p:cNvPr id="6" name="Espace réservé du contenu 5"/>
          <p:cNvSpPr>
            <a:spLocks noGrp="1"/>
          </p:cNvSpPr>
          <p:nvPr>
            <p:ph sz="quarter" idx="4"/>
          </p:nvPr>
        </p:nvSpPr>
        <p:spPr/>
        <p:txBody>
          <a:bodyPr/>
          <a:lstStyle/>
          <a:p>
            <a:r>
              <a:rPr lang="fr-FR" dirty="0" smtClean="0"/>
              <a:t>Interruption difficile à réparer (réseau)</a:t>
            </a:r>
          </a:p>
          <a:p>
            <a:endParaRPr lang="fr-FR" dirty="0" smtClean="0"/>
          </a:p>
          <a:p>
            <a:endParaRPr lang="fr-FR" dirty="0"/>
          </a:p>
          <a:p>
            <a:r>
              <a:rPr lang="fr-FR" dirty="0" smtClean="0"/>
              <a:t>Attentats : </a:t>
            </a:r>
            <a:r>
              <a:rPr lang="fr-FR" dirty="0"/>
              <a:t>« ouvrier ou un rebelle qui prendrait possession d’un gazomètre peut le faire exploser </a:t>
            </a:r>
            <a:r>
              <a:rPr lang="fr-FR" dirty="0" smtClean="0"/>
              <a:t> »</a:t>
            </a:r>
            <a:endParaRPr lang="fr-FR" dirty="0"/>
          </a:p>
        </p:txBody>
      </p:sp>
      <p:sp>
        <p:nvSpPr>
          <p:cNvPr id="7" name="Espace réservé du numéro de diapositive 6"/>
          <p:cNvSpPr>
            <a:spLocks noGrp="1"/>
          </p:cNvSpPr>
          <p:nvPr>
            <p:ph type="sldNum" sz="quarter" idx="12"/>
          </p:nvPr>
        </p:nvSpPr>
        <p:spPr/>
        <p:txBody>
          <a:bodyPr/>
          <a:lstStyle/>
          <a:p>
            <a:fld id="{2A2446E2-9830-144C-836E-FFB059ECB1C7}" type="slidenum">
              <a:rPr lang="fr-FR" smtClean="0"/>
              <a:t>23</a:t>
            </a:fld>
            <a:endParaRPr lang="fr-FR"/>
          </a:p>
        </p:txBody>
      </p:sp>
      <p:pic>
        <p:nvPicPr>
          <p:cNvPr id="8" name="Image 7" descr="assassinat Berry 1820.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3168540"/>
            <a:ext cx="2146300" cy="2908105"/>
          </a:xfrm>
          <a:prstGeom prst="rect">
            <a:avLst/>
          </a:prstGeom>
        </p:spPr>
      </p:pic>
      <p:sp>
        <p:nvSpPr>
          <p:cNvPr id="9" name="ZoneTexte 8"/>
          <p:cNvSpPr txBox="1"/>
          <p:nvPr/>
        </p:nvSpPr>
        <p:spPr>
          <a:xfrm>
            <a:off x="292100" y="6076645"/>
            <a:ext cx="3733800" cy="923330"/>
          </a:xfrm>
          <a:prstGeom prst="rect">
            <a:avLst/>
          </a:prstGeom>
          <a:noFill/>
        </p:spPr>
        <p:txBody>
          <a:bodyPr wrap="square" rtlCol="0">
            <a:spAutoFit/>
          </a:bodyPr>
          <a:lstStyle/>
          <a:p>
            <a:r>
              <a:rPr lang="fr-FR" dirty="0" smtClean="0"/>
              <a:t>Attentats  </a:t>
            </a:r>
            <a:r>
              <a:rPr lang="fr-FR" dirty="0"/>
              <a:t>: février 1820 assassinat Duc de Berry, </a:t>
            </a:r>
            <a:r>
              <a:rPr lang="fr-FR" dirty="0" smtClean="0"/>
              <a:t>sortie </a:t>
            </a:r>
            <a:r>
              <a:rPr lang="fr-FR" dirty="0"/>
              <a:t>de l’Opéra</a:t>
            </a:r>
          </a:p>
          <a:p>
            <a:endParaRPr lang="fr-FR" dirty="0"/>
          </a:p>
        </p:txBody>
      </p:sp>
    </p:spTree>
    <p:extLst>
      <p:ext uri="{BB962C8B-B14F-4D97-AF65-F5344CB8AC3E}">
        <p14:creationId xmlns:p14="http://schemas.microsoft.com/office/powerpoint/2010/main" val="1624641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Une opposition experte</a:t>
            </a:r>
            <a:endParaRPr lang="fr-FR" dirty="0"/>
          </a:p>
        </p:txBody>
      </p:sp>
      <p:sp>
        <p:nvSpPr>
          <p:cNvPr id="7" name="Espace réservé du contenu 6"/>
          <p:cNvSpPr>
            <a:spLocks noGrp="1"/>
          </p:cNvSpPr>
          <p:nvPr>
            <p:ph sz="half" idx="1"/>
          </p:nvPr>
        </p:nvSpPr>
        <p:spPr/>
        <p:txBody>
          <a:bodyPr>
            <a:normAutofit fontScale="85000" lnSpcReduction="10000"/>
          </a:bodyPr>
          <a:lstStyle/>
          <a:p>
            <a:r>
              <a:rPr lang="fr-FR" dirty="0"/>
              <a:t>Athanase de Walckenaer (1771-1852). </a:t>
            </a:r>
            <a:endParaRPr lang="fr-FR" dirty="0" smtClean="0"/>
          </a:p>
          <a:p>
            <a:pPr marL="0" indent="0">
              <a:buNone/>
            </a:pPr>
            <a:r>
              <a:rPr lang="fr-FR" dirty="0" smtClean="0"/>
              <a:t>Polytechnicien, </a:t>
            </a:r>
            <a:r>
              <a:rPr lang="fr-FR" dirty="0"/>
              <a:t>Secrétaire général Préfecture de la Seine,</a:t>
            </a:r>
          </a:p>
          <a:p>
            <a:pPr marL="0" indent="0">
              <a:buNone/>
            </a:pPr>
            <a:r>
              <a:rPr lang="fr-FR" dirty="0"/>
              <a:t> Maître des requêtes Conseil </a:t>
            </a:r>
            <a:r>
              <a:rPr lang="fr-FR" dirty="0" smtClean="0"/>
              <a:t>d’Etat,  </a:t>
            </a:r>
            <a:r>
              <a:rPr lang="fr-FR" dirty="0"/>
              <a:t>Membre de l’Institut</a:t>
            </a:r>
          </a:p>
          <a:p>
            <a:pPr marL="0" indent="0">
              <a:buNone/>
            </a:pPr>
            <a:r>
              <a:rPr lang="fr-FR" dirty="0" smtClean="0"/>
              <a:t> </a:t>
            </a:r>
            <a:endParaRPr lang="fr-FR" dirty="0"/>
          </a:p>
          <a:p>
            <a:pPr marL="0" indent="0">
              <a:buNone/>
            </a:pPr>
            <a:endParaRPr lang="fr-FR" dirty="0"/>
          </a:p>
          <a:p>
            <a:pPr marL="0" indent="0">
              <a:buNone/>
            </a:pPr>
            <a:r>
              <a:rPr lang="fr-FR" dirty="0" smtClean="0"/>
              <a:t> </a:t>
            </a:r>
            <a:r>
              <a:rPr lang="fr-FR" dirty="0"/>
              <a:t>R</a:t>
            </a:r>
            <a:r>
              <a:rPr lang="fr-FR" dirty="0" smtClean="0"/>
              <a:t>édige </a:t>
            </a:r>
            <a:r>
              <a:rPr lang="fr-FR" dirty="0"/>
              <a:t>les pétitions, </a:t>
            </a:r>
            <a:r>
              <a:rPr lang="fr-FR" dirty="0" smtClean="0"/>
              <a:t>visite gazomètres, dépose requêtes </a:t>
            </a:r>
            <a:r>
              <a:rPr lang="fr-FR" dirty="0"/>
              <a:t>au Conseil </a:t>
            </a:r>
            <a:r>
              <a:rPr lang="fr-FR" dirty="0" smtClean="0"/>
              <a:t>d’Etat</a:t>
            </a:r>
            <a:r>
              <a:rPr lang="fr-FR" dirty="0"/>
              <a:t>.</a:t>
            </a:r>
            <a:r>
              <a:rPr lang="fr-FR" dirty="0" smtClean="0"/>
              <a:t> </a:t>
            </a:r>
            <a:endParaRPr lang="fr-FR" dirty="0"/>
          </a:p>
        </p:txBody>
      </p:sp>
      <p:pic>
        <p:nvPicPr>
          <p:cNvPr id="9" name="Espace réservé du contenu 8" descr="Gravure_-_Charles_Athanase_Walckenaer.jpeg"/>
          <p:cNvPicPr>
            <a:picLocks noGrp="1" noChangeAspect="1"/>
          </p:cNvPicPr>
          <p:nvPr>
            <p:ph sz="half" idx="2"/>
          </p:nvPr>
        </p:nvPicPr>
        <p:blipFill>
          <a:blip r:embed="rId2">
            <a:extLst>
              <a:ext uri="{28A0092B-C50C-407E-A947-70E740481C1C}">
                <a14:useLocalDpi xmlns:a14="http://schemas.microsoft.com/office/drawing/2010/main" val="0"/>
              </a:ext>
            </a:extLst>
          </a:blip>
          <a:srcRect t="6511" b="6511"/>
          <a:stretch>
            <a:fillRect/>
          </a:stretch>
        </p:blipFill>
        <p:spPr/>
      </p:pic>
      <p:sp>
        <p:nvSpPr>
          <p:cNvPr id="10" name="Espace réservé du numéro de diapositive 9"/>
          <p:cNvSpPr>
            <a:spLocks noGrp="1"/>
          </p:cNvSpPr>
          <p:nvPr>
            <p:ph type="sldNum" sz="quarter" idx="12"/>
          </p:nvPr>
        </p:nvSpPr>
        <p:spPr/>
        <p:txBody>
          <a:bodyPr/>
          <a:lstStyle/>
          <a:p>
            <a:fld id="{2A2446E2-9830-144C-836E-FFB059ECB1C7}" type="slidenum">
              <a:rPr lang="fr-FR" smtClean="0"/>
              <a:t>24</a:t>
            </a:fld>
            <a:endParaRPr lang="fr-FR"/>
          </a:p>
        </p:txBody>
      </p:sp>
    </p:spTree>
    <p:extLst>
      <p:ext uri="{BB962C8B-B14F-4D97-AF65-F5344CB8AC3E}">
        <p14:creationId xmlns:p14="http://schemas.microsoft.com/office/powerpoint/2010/main" val="38092760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p:txBody>
          <a:bodyPr/>
          <a:lstStyle/>
          <a:p>
            <a:endParaRPr lang="fr-FR"/>
          </a:p>
        </p:txBody>
      </p:sp>
      <p:sp>
        <p:nvSpPr>
          <p:cNvPr id="7" name="Espace réservé du texte 6"/>
          <p:cNvSpPr>
            <a:spLocks noGrp="1"/>
          </p:cNvSpPr>
          <p:nvPr>
            <p:ph type="body" idx="1"/>
          </p:nvPr>
        </p:nvSpPr>
        <p:spPr/>
        <p:txBody>
          <a:bodyPr/>
          <a:lstStyle/>
          <a:p>
            <a:r>
              <a:rPr lang="fr-FR" dirty="0" smtClean="0"/>
              <a:t>Partisans</a:t>
            </a:r>
            <a:endParaRPr lang="fr-FR" dirty="0"/>
          </a:p>
        </p:txBody>
      </p:sp>
      <p:sp>
        <p:nvSpPr>
          <p:cNvPr id="8" name="Espace réservé du texte 7"/>
          <p:cNvSpPr>
            <a:spLocks noGrp="1"/>
          </p:cNvSpPr>
          <p:nvPr>
            <p:ph type="body" sz="half" idx="3"/>
          </p:nvPr>
        </p:nvSpPr>
        <p:spPr/>
        <p:txBody>
          <a:bodyPr/>
          <a:lstStyle/>
          <a:p>
            <a:r>
              <a:rPr lang="fr-FR" dirty="0" smtClean="0"/>
              <a:t>Opposants (AW)</a:t>
            </a:r>
            <a:endParaRPr lang="fr-FR" dirty="0"/>
          </a:p>
        </p:txBody>
      </p:sp>
      <p:sp>
        <p:nvSpPr>
          <p:cNvPr id="3" name="Espace réservé du contenu 2"/>
          <p:cNvSpPr>
            <a:spLocks noGrp="1"/>
          </p:cNvSpPr>
          <p:nvPr>
            <p:ph sz="quarter" idx="2"/>
          </p:nvPr>
        </p:nvSpPr>
        <p:spPr/>
        <p:txBody>
          <a:bodyPr>
            <a:normAutofit/>
          </a:bodyPr>
          <a:lstStyle/>
          <a:p>
            <a:r>
              <a:rPr lang="fr-FR" dirty="0"/>
              <a:t>L</a:t>
            </a:r>
            <a:r>
              <a:rPr lang="fr-FR" dirty="0" smtClean="0"/>
              <a:t>ois de la </a:t>
            </a:r>
            <a:r>
              <a:rPr lang="fr-FR" dirty="0"/>
              <a:t>physique </a:t>
            </a:r>
            <a:r>
              <a:rPr lang="fr-FR" dirty="0" smtClean="0"/>
              <a:t>explosion gazomètre  impossible/ probabilité très </a:t>
            </a:r>
            <a:r>
              <a:rPr lang="fr-FR" dirty="0"/>
              <a:t>faible car </a:t>
            </a:r>
            <a:r>
              <a:rPr lang="fr-FR" dirty="0" smtClean="0"/>
              <a:t>explosion si mélange gaz – air proportions </a:t>
            </a:r>
            <a:r>
              <a:rPr lang="fr-FR" dirty="0"/>
              <a:t>très précises </a:t>
            </a:r>
          </a:p>
        </p:txBody>
      </p:sp>
      <p:sp>
        <p:nvSpPr>
          <p:cNvPr id="9" name="Espace réservé du contenu 8"/>
          <p:cNvSpPr>
            <a:spLocks noGrp="1"/>
          </p:cNvSpPr>
          <p:nvPr>
            <p:ph sz="quarter" idx="4"/>
          </p:nvPr>
        </p:nvSpPr>
        <p:spPr/>
        <p:txBody>
          <a:bodyPr/>
          <a:lstStyle/>
          <a:p>
            <a:r>
              <a:rPr lang="fr-FR" dirty="0"/>
              <a:t>1819 et 1823, </a:t>
            </a:r>
            <a:r>
              <a:rPr lang="fr-FR" dirty="0" smtClean="0"/>
              <a:t>sept </a:t>
            </a:r>
            <a:r>
              <a:rPr lang="fr-FR" dirty="0"/>
              <a:t>explosions à Londres et deux à Paris </a:t>
            </a:r>
          </a:p>
        </p:txBody>
      </p:sp>
      <p:pic>
        <p:nvPicPr>
          <p:cNvPr id="10" name="Image 9" descr="btv1b90348872.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82888" y="3620614"/>
            <a:ext cx="3633386" cy="2799407"/>
          </a:xfrm>
          <a:prstGeom prst="rect">
            <a:avLst/>
          </a:prstGeom>
        </p:spPr>
      </p:pic>
      <p:sp>
        <p:nvSpPr>
          <p:cNvPr id="11" name="Espace réservé du numéro de diapositive 10"/>
          <p:cNvSpPr>
            <a:spLocks noGrp="1"/>
          </p:cNvSpPr>
          <p:nvPr>
            <p:ph type="sldNum" sz="quarter" idx="12"/>
          </p:nvPr>
        </p:nvSpPr>
        <p:spPr/>
        <p:txBody>
          <a:bodyPr/>
          <a:lstStyle/>
          <a:p>
            <a:fld id="{2A2446E2-9830-144C-836E-FFB059ECB1C7}" type="slidenum">
              <a:rPr lang="fr-FR" smtClean="0"/>
              <a:t>25</a:t>
            </a:fld>
            <a:endParaRPr lang="fr-FR"/>
          </a:p>
        </p:txBody>
      </p:sp>
    </p:spTree>
    <p:extLst>
      <p:ext uri="{BB962C8B-B14F-4D97-AF65-F5344CB8AC3E}">
        <p14:creationId xmlns:p14="http://schemas.microsoft.com/office/powerpoint/2010/main" val="37998031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457200" y="1522413"/>
            <a:ext cx="4040188" cy="639762"/>
          </a:xfrm>
        </p:spPr>
        <p:txBody>
          <a:bodyPr/>
          <a:lstStyle/>
          <a:p>
            <a:r>
              <a:rPr lang="fr-FR" dirty="0" smtClean="0"/>
              <a:t>partisans</a:t>
            </a:r>
            <a:endParaRPr lang="fr-FR" dirty="0"/>
          </a:p>
        </p:txBody>
      </p:sp>
      <p:sp>
        <p:nvSpPr>
          <p:cNvPr id="4" name="Espace réservé du texte 3"/>
          <p:cNvSpPr>
            <a:spLocks noGrp="1"/>
          </p:cNvSpPr>
          <p:nvPr>
            <p:ph type="body" sz="half" idx="3"/>
          </p:nvPr>
        </p:nvSpPr>
        <p:spPr/>
        <p:txBody>
          <a:bodyPr/>
          <a:lstStyle/>
          <a:p>
            <a:r>
              <a:rPr lang="fr-FR" dirty="0" smtClean="0"/>
              <a:t>détracteurs</a:t>
            </a:r>
            <a:endParaRPr lang="fr-FR" dirty="0"/>
          </a:p>
        </p:txBody>
      </p:sp>
      <p:sp>
        <p:nvSpPr>
          <p:cNvPr id="5" name="Espace réservé du contenu 4"/>
          <p:cNvSpPr>
            <a:spLocks noGrp="1"/>
          </p:cNvSpPr>
          <p:nvPr>
            <p:ph sz="quarter" idx="2"/>
          </p:nvPr>
        </p:nvSpPr>
        <p:spPr/>
        <p:txBody>
          <a:bodyPr/>
          <a:lstStyle/>
          <a:p>
            <a:r>
              <a:rPr lang="fr-FR" dirty="0" smtClean="0"/>
              <a:t>Probabilité faible</a:t>
            </a:r>
          </a:p>
          <a:p>
            <a:endParaRPr lang="fr-FR" dirty="0"/>
          </a:p>
          <a:p>
            <a:r>
              <a:rPr lang="fr-FR" dirty="0" smtClean="0"/>
              <a:t>Rapport Académie déposé Conseil d’Etat</a:t>
            </a:r>
            <a:endParaRPr lang="fr-FR" dirty="0"/>
          </a:p>
        </p:txBody>
      </p:sp>
      <p:pic>
        <p:nvPicPr>
          <p:cNvPr id="7" name="Espace réservé du contenu 6" descr="explosion poudrerie Grenelle.jpg"/>
          <p:cNvPicPr>
            <a:picLocks noGrp="1" noChangeAspect="1"/>
          </p:cNvPicPr>
          <p:nvPr>
            <p:ph sz="quarter" idx="4"/>
          </p:nvPr>
        </p:nvPicPr>
        <p:blipFill>
          <a:blip r:embed="rId2">
            <a:extLst>
              <a:ext uri="{28A0092B-C50C-407E-A947-70E740481C1C}">
                <a14:useLocalDpi xmlns:a14="http://schemas.microsoft.com/office/drawing/2010/main" val="0"/>
              </a:ext>
            </a:extLst>
          </a:blip>
          <a:srcRect t="-23438" b="-23438"/>
          <a:stretch>
            <a:fillRect/>
          </a:stretch>
        </p:blipFill>
        <p:spPr/>
      </p:pic>
      <p:sp>
        <p:nvSpPr>
          <p:cNvPr id="8" name="ZoneTexte 7"/>
          <p:cNvSpPr txBox="1"/>
          <p:nvPr/>
        </p:nvSpPr>
        <p:spPr>
          <a:xfrm>
            <a:off x="4645025" y="5956496"/>
            <a:ext cx="4041775" cy="1200329"/>
          </a:xfrm>
          <a:prstGeom prst="rect">
            <a:avLst/>
          </a:prstGeom>
          <a:noFill/>
        </p:spPr>
        <p:txBody>
          <a:bodyPr wrap="square" rtlCol="0">
            <a:spAutoFit/>
          </a:bodyPr>
          <a:lstStyle/>
          <a:p>
            <a:r>
              <a:rPr lang="fr-FR" dirty="0" smtClean="0"/>
              <a:t>Explosion poudrerie Grenelle, août 1791, 1000 morts</a:t>
            </a:r>
          </a:p>
          <a:p>
            <a:endParaRPr lang="fr-FR" dirty="0"/>
          </a:p>
          <a:p>
            <a:endParaRPr lang="fr-FR" dirty="0"/>
          </a:p>
        </p:txBody>
      </p:sp>
      <p:sp>
        <p:nvSpPr>
          <p:cNvPr id="9" name="ZoneTexte 8"/>
          <p:cNvSpPr txBox="1"/>
          <p:nvPr/>
        </p:nvSpPr>
        <p:spPr>
          <a:xfrm>
            <a:off x="4645025" y="2467274"/>
            <a:ext cx="3938766" cy="369332"/>
          </a:xfrm>
          <a:prstGeom prst="rect">
            <a:avLst/>
          </a:prstGeom>
          <a:noFill/>
        </p:spPr>
        <p:txBody>
          <a:bodyPr wrap="square" rtlCol="0">
            <a:spAutoFit/>
          </a:bodyPr>
          <a:lstStyle/>
          <a:p>
            <a:r>
              <a:rPr lang="fr-FR" dirty="0" smtClean="0"/>
              <a:t>Conséquences importantes</a:t>
            </a:r>
            <a:endParaRPr lang="fr-FR" dirty="0"/>
          </a:p>
        </p:txBody>
      </p:sp>
      <p:sp>
        <p:nvSpPr>
          <p:cNvPr id="10" name="Espace réservé du numéro de diapositive 9"/>
          <p:cNvSpPr>
            <a:spLocks noGrp="1"/>
          </p:cNvSpPr>
          <p:nvPr>
            <p:ph type="sldNum" sz="quarter" idx="12"/>
          </p:nvPr>
        </p:nvSpPr>
        <p:spPr/>
        <p:txBody>
          <a:bodyPr/>
          <a:lstStyle/>
          <a:p>
            <a:fld id="{2A2446E2-9830-144C-836E-FFB059ECB1C7}" type="slidenum">
              <a:rPr lang="fr-FR" smtClean="0"/>
              <a:t>26</a:t>
            </a:fld>
            <a:endParaRPr lang="fr-FR"/>
          </a:p>
        </p:txBody>
      </p:sp>
    </p:spTree>
    <p:extLst>
      <p:ext uri="{BB962C8B-B14F-4D97-AF65-F5344CB8AC3E}">
        <p14:creationId xmlns:p14="http://schemas.microsoft.com/office/powerpoint/2010/main" val="31343050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De la nuisance industrielle à la sûreté publique</a:t>
            </a:r>
            <a:endParaRPr lang="fr-FR" dirty="0"/>
          </a:p>
        </p:txBody>
      </p:sp>
      <p:sp>
        <p:nvSpPr>
          <p:cNvPr id="3" name="Espace réservé du texte 2"/>
          <p:cNvSpPr>
            <a:spLocks noGrp="1"/>
          </p:cNvSpPr>
          <p:nvPr>
            <p:ph type="body" idx="1"/>
          </p:nvPr>
        </p:nvSpPr>
        <p:spPr/>
        <p:txBody>
          <a:bodyPr/>
          <a:lstStyle/>
          <a:p>
            <a:r>
              <a:rPr lang="fr-FR" dirty="0" smtClean="0"/>
              <a:t>Partisans</a:t>
            </a:r>
            <a:endParaRPr lang="fr-FR" dirty="0"/>
          </a:p>
        </p:txBody>
      </p:sp>
      <p:sp>
        <p:nvSpPr>
          <p:cNvPr id="4" name="Espace réservé du texte 3"/>
          <p:cNvSpPr>
            <a:spLocks noGrp="1"/>
          </p:cNvSpPr>
          <p:nvPr>
            <p:ph type="body" sz="half" idx="3"/>
          </p:nvPr>
        </p:nvSpPr>
        <p:spPr/>
        <p:txBody>
          <a:bodyPr/>
          <a:lstStyle/>
          <a:p>
            <a:r>
              <a:rPr lang="fr-FR" dirty="0" smtClean="0"/>
              <a:t>Détracteurs</a:t>
            </a:r>
            <a:endParaRPr lang="fr-FR" dirty="0"/>
          </a:p>
        </p:txBody>
      </p:sp>
      <p:sp>
        <p:nvSpPr>
          <p:cNvPr id="5" name="Espace réservé du contenu 4"/>
          <p:cNvSpPr>
            <a:spLocks noGrp="1"/>
          </p:cNvSpPr>
          <p:nvPr>
            <p:ph sz="quarter" idx="2"/>
          </p:nvPr>
        </p:nvSpPr>
        <p:spPr>
          <a:xfrm>
            <a:off x="457200" y="2362201"/>
            <a:ext cx="4040188" cy="1783988"/>
          </a:xfrm>
        </p:spPr>
        <p:txBody>
          <a:bodyPr/>
          <a:lstStyle/>
          <a:p>
            <a:r>
              <a:rPr lang="fr-FR" dirty="0" smtClean="0"/>
              <a:t>?</a:t>
            </a:r>
            <a:endParaRPr lang="fr-FR" dirty="0"/>
          </a:p>
        </p:txBody>
      </p:sp>
      <p:sp>
        <p:nvSpPr>
          <p:cNvPr id="6" name="Espace réservé du contenu 5"/>
          <p:cNvSpPr>
            <a:spLocks noGrp="1"/>
          </p:cNvSpPr>
          <p:nvPr>
            <p:ph sz="quarter" idx="4"/>
          </p:nvPr>
        </p:nvSpPr>
        <p:spPr>
          <a:xfrm>
            <a:off x="4645025" y="2362200"/>
            <a:ext cx="4041775" cy="1783989"/>
          </a:xfrm>
        </p:spPr>
        <p:txBody>
          <a:bodyPr/>
          <a:lstStyle/>
          <a:p>
            <a:r>
              <a:rPr lang="fr-FR" dirty="0" smtClean="0"/>
              <a:t>Probabilité non calculée, pas d’assurance (gazomètre et maisons)</a:t>
            </a:r>
          </a:p>
          <a:p>
            <a:pPr>
              <a:buFont typeface="Wingdings" charset="0"/>
              <a:buChar char="è"/>
            </a:pPr>
            <a:r>
              <a:rPr lang="fr-FR" dirty="0" smtClean="0">
                <a:sym typeface="Wingdings"/>
              </a:rPr>
              <a:t>Responsabilité Conseil Etat</a:t>
            </a:r>
          </a:p>
          <a:p>
            <a:pPr marL="0" indent="0">
              <a:buNone/>
            </a:pPr>
            <a:endParaRPr lang="fr-FR" dirty="0">
              <a:sym typeface="Wingdings"/>
            </a:endParaRPr>
          </a:p>
          <a:p>
            <a:pPr marL="0" indent="0">
              <a:buNone/>
            </a:pPr>
            <a:endParaRPr lang="fr-FR" dirty="0"/>
          </a:p>
        </p:txBody>
      </p:sp>
      <p:sp>
        <p:nvSpPr>
          <p:cNvPr id="7" name="ZoneTexte 6"/>
          <p:cNvSpPr txBox="1"/>
          <p:nvPr/>
        </p:nvSpPr>
        <p:spPr>
          <a:xfrm>
            <a:off x="457201" y="4306780"/>
            <a:ext cx="8229600" cy="369332"/>
          </a:xfrm>
          <a:prstGeom prst="rect">
            <a:avLst/>
          </a:prstGeom>
          <a:noFill/>
        </p:spPr>
        <p:txBody>
          <a:bodyPr wrap="square" rtlCol="0">
            <a:spAutoFit/>
          </a:bodyPr>
          <a:lstStyle/>
          <a:p>
            <a:pPr algn="ctr"/>
            <a:r>
              <a:rPr lang="fr-FR" dirty="0"/>
              <a:t>10 </a:t>
            </a:r>
            <a:r>
              <a:rPr lang="fr-FR" dirty="0" smtClean="0"/>
              <a:t>septembre </a:t>
            </a:r>
            <a:r>
              <a:rPr lang="fr-FR" dirty="0"/>
              <a:t>1823 </a:t>
            </a:r>
            <a:r>
              <a:rPr lang="fr-FR" dirty="0" smtClean="0"/>
              <a:t>, autorisation cassée par Conseil d’Etat</a:t>
            </a:r>
            <a:endParaRPr lang="fr-FR" dirty="0"/>
          </a:p>
        </p:txBody>
      </p:sp>
      <p:sp>
        <p:nvSpPr>
          <p:cNvPr id="8" name="ZoneTexte 7"/>
          <p:cNvSpPr txBox="1"/>
          <p:nvPr/>
        </p:nvSpPr>
        <p:spPr>
          <a:xfrm>
            <a:off x="457200" y="5153537"/>
            <a:ext cx="8229601" cy="369332"/>
          </a:xfrm>
          <a:prstGeom prst="rect">
            <a:avLst/>
          </a:prstGeom>
          <a:noFill/>
        </p:spPr>
        <p:txBody>
          <a:bodyPr wrap="square" rtlCol="0">
            <a:spAutoFit/>
          </a:bodyPr>
          <a:lstStyle/>
          <a:p>
            <a:pPr algn="ctr"/>
            <a:r>
              <a:rPr lang="fr-FR" dirty="0" smtClean="0"/>
              <a:t>Déplacer le gazomètre à l’extérieur de Paris?</a:t>
            </a:r>
            <a:endParaRPr lang="fr-FR" dirty="0"/>
          </a:p>
        </p:txBody>
      </p:sp>
      <p:sp>
        <p:nvSpPr>
          <p:cNvPr id="9" name="ZoneTexte 8"/>
          <p:cNvSpPr txBox="1"/>
          <p:nvPr/>
        </p:nvSpPr>
        <p:spPr>
          <a:xfrm>
            <a:off x="457201" y="6263080"/>
            <a:ext cx="8229599" cy="369332"/>
          </a:xfrm>
          <a:prstGeom prst="rect">
            <a:avLst/>
          </a:prstGeom>
          <a:noFill/>
        </p:spPr>
        <p:txBody>
          <a:bodyPr wrap="square" rtlCol="0">
            <a:spAutoFit/>
          </a:bodyPr>
          <a:lstStyle/>
          <a:p>
            <a:pPr algn="ctr"/>
            <a:r>
              <a:rPr lang="fr-FR" dirty="0" smtClean="0"/>
              <a:t>Académie des Sciences doit trancher</a:t>
            </a:r>
            <a:endParaRPr lang="fr-FR" dirty="0"/>
          </a:p>
        </p:txBody>
      </p:sp>
      <p:sp>
        <p:nvSpPr>
          <p:cNvPr id="10" name="Espace réservé du numéro de diapositive 9"/>
          <p:cNvSpPr>
            <a:spLocks noGrp="1"/>
          </p:cNvSpPr>
          <p:nvPr>
            <p:ph type="sldNum" sz="quarter" idx="12"/>
          </p:nvPr>
        </p:nvSpPr>
        <p:spPr/>
        <p:txBody>
          <a:bodyPr/>
          <a:lstStyle/>
          <a:p>
            <a:fld id="{2A2446E2-9830-144C-836E-FFB059ECB1C7}" type="slidenum">
              <a:rPr lang="fr-FR" smtClean="0"/>
              <a:t>27</a:t>
            </a:fld>
            <a:endParaRPr lang="fr-FR"/>
          </a:p>
        </p:txBody>
      </p:sp>
    </p:spTree>
    <p:extLst>
      <p:ext uri="{BB962C8B-B14F-4D97-AF65-F5344CB8AC3E}">
        <p14:creationId xmlns:p14="http://schemas.microsoft.com/office/powerpoint/2010/main" val="32633872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l"/>
            <a:r>
              <a:rPr lang="fr-FR" dirty="0" smtClean="0"/>
              <a:t>4. Le travail de l’Académie : quelle objectivité?</a:t>
            </a:r>
            <a:endParaRPr lang="fr-FR" dirty="0"/>
          </a:p>
        </p:txBody>
      </p:sp>
      <p:sp>
        <p:nvSpPr>
          <p:cNvPr id="3" name="Espace réservé du contenu 2"/>
          <p:cNvSpPr>
            <a:spLocks noGrp="1"/>
          </p:cNvSpPr>
          <p:nvPr>
            <p:ph idx="1"/>
          </p:nvPr>
        </p:nvSpPr>
        <p:spPr/>
        <p:txBody>
          <a:bodyPr/>
          <a:lstStyle/>
          <a:p>
            <a:r>
              <a:rPr lang="fr-FR" dirty="0" smtClean="0"/>
              <a:t> Enjeux </a:t>
            </a:r>
          </a:p>
          <a:p>
            <a:pPr marL="514350" indent="-514350">
              <a:buFont typeface="+mj-lt"/>
              <a:buAutoNum type="arabicPeriod"/>
            </a:pPr>
            <a:r>
              <a:rPr lang="fr-FR" dirty="0"/>
              <a:t>C</a:t>
            </a:r>
            <a:r>
              <a:rPr lang="fr-FR" dirty="0" smtClean="0"/>
              <a:t>lore controverse politiquement gênante</a:t>
            </a:r>
          </a:p>
          <a:p>
            <a:pPr marL="514350" indent="-514350">
              <a:buFont typeface="+mj-lt"/>
              <a:buAutoNum type="arabicPeriod"/>
            </a:pPr>
            <a:r>
              <a:rPr lang="fr-FR" dirty="0" smtClean="0"/>
              <a:t>Sauver le gazomètre</a:t>
            </a:r>
          </a:p>
          <a:p>
            <a:pPr>
              <a:buFont typeface="Wingdings" charset="0"/>
              <a:buChar char="è"/>
            </a:pPr>
            <a:r>
              <a:rPr lang="fr-FR" dirty="0" smtClean="0">
                <a:sym typeface="Wingdings"/>
              </a:rPr>
              <a:t>Présenter le rapport de l’Académie comme la voix de la Science, certitudes sur les dangers</a:t>
            </a:r>
          </a:p>
          <a:p>
            <a:pPr>
              <a:buFont typeface="Wingdings" charset="0"/>
              <a:buChar char="è"/>
            </a:pPr>
            <a:r>
              <a:rPr lang="fr-FR" dirty="0">
                <a:sym typeface="Wingdings"/>
              </a:rPr>
              <a:t>O</a:t>
            </a:r>
            <a:r>
              <a:rPr lang="fr-FR" dirty="0" smtClean="0">
                <a:sym typeface="Wingdings"/>
              </a:rPr>
              <a:t>rganiser raisonnement et arguments de façon spécifique.</a:t>
            </a:r>
            <a:endParaRPr lang="fr-FR" dirty="0"/>
          </a:p>
        </p:txBody>
      </p:sp>
      <p:sp>
        <p:nvSpPr>
          <p:cNvPr id="4" name="Espace réservé du numéro de diapositive 3"/>
          <p:cNvSpPr>
            <a:spLocks noGrp="1"/>
          </p:cNvSpPr>
          <p:nvPr>
            <p:ph type="sldNum" sz="quarter" idx="12"/>
          </p:nvPr>
        </p:nvSpPr>
        <p:spPr/>
        <p:txBody>
          <a:bodyPr/>
          <a:lstStyle/>
          <a:p>
            <a:fld id="{2A2446E2-9830-144C-836E-FFB059ECB1C7}" type="slidenum">
              <a:rPr lang="fr-FR" smtClean="0"/>
              <a:t>28</a:t>
            </a:fld>
            <a:endParaRPr lang="fr-FR"/>
          </a:p>
        </p:txBody>
      </p:sp>
    </p:spTree>
    <p:extLst>
      <p:ext uri="{BB962C8B-B14F-4D97-AF65-F5344CB8AC3E}">
        <p14:creationId xmlns:p14="http://schemas.microsoft.com/office/powerpoint/2010/main" val="29637274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l"/>
            <a:r>
              <a:rPr lang="fr-FR" sz="3200" dirty="0" smtClean="0"/>
              <a:t>Un raisonnement « rationnel »</a:t>
            </a:r>
            <a:endParaRPr lang="fr-FR" sz="3200" dirty="0"/>
          </a:p>
        </p:txBody>
      </p:sp>
      <p:sp>
        <p:nvSpPr>
          <p:cNvPr id="3" name="Espace réservé du contenu 2"/>
          <p:cNvSpPr>
            <a:spLocks noGrp="1"/>
          </p:cNvSpPr>
          <p:nvPr>
            <p:ph idx="1"/>
          </p:nvPr>
        </p:nvSpPr>
        <p:spPr/>
        <p:txBody>
          <a:bodyPr>
            <a:normAutofit lnSpcReduction="10000"/>
          </a:bodyPr>
          <a:lstStyle/>
          <a:p>
            <a:r>
              <a:rPr lang="fr-FR" sz="2400" dirty="0"/>
              <a:t>Modéliser : </a:t>
            </a:r>
            <a:endParaRPr lang="fr-FR" sz="2400" dirty="0" smtClean="0"/>
          </a:p>
          <a:p>
            <a:pPr marL="0" indent="0">
              <a:buNone/>
            </a:pPr>
            <a:r>
              <a:rPr lang="fr-FR" sz="2400" dirty="0" smtClean="0"/>
              <a:t>modèle </a:t>
            </a:r>
            <a:r>
              <a:rPr lang="fr-FR" sz="2400" dirty="0"/>
              <a:t>physique simple </a:t>
            </a:r>
            <a:endParaRPr lang="fr-FR" sz="2400" dirty="0" smtClean="0"/>
          </a:p>
          <a:p>
            <a:pPr marL="0" indent="0">
              <a:buNone/>
            </a:pPr>
            <a:r>
              <a:rPr lang="fr-FR" sz="2400" dirty="0" smtClean="0"/>
              <a:t> </a:t>
            </a:r>
            <a:r>
              <a:rPr lang="fr-FR" sz="2400" dirty="0"/>
              <a:t>lois physiques certaines </a:t>
            </a:r>
            <a:r>
              <a:rPr lang="fr-FR" sz="2400" dirty="0">
                <a:sym typeface="Wingdings"/>
              </a:rPr>
              <a:t></a:t>
            </a:r>
            <a:r>
              <a:rPr lang="fr-FR" sz="2400" dirty="0"/>
              <a:t> sûreté du gazomètre</a:t>
            </a:r>
          </a:p>
          <a:p>
            <a:endParaRPr lang="fr-FR" sz="2400" dirty="0" smtClean="0"/>
          </a:p>
          <a:p>
            <a:r>
              <a:rPr lang="fr-FR" sz="2400" dirty="0" smtClean="0"/>
              <a:t>Prévoir : Démontrer scénarios d’explosion improbables : conjonction de sous-événements improbables </a:t>
            </a:r>
          </a:p>
          <a:p>
            <a:pPr marL="0" indent="0">
              <a:buNone/>
            </a:pPr>
            <a:endParaRPr lang="fr-FR" sz="2800" dirty="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endParaRPr>
          </a:p>
          <a:p>
            <a:pPr marL="0" indent="0">
              <a:buNone/>
            </a:pPr>
            <a:r>
              <a:rPr lang="fr-FR" sz="2400" dirty="0" smtClean="0"/>
              <a:t>Dépressurisation gazomètre</a:t>
            </a:r>
          </a:p>
          <a:p>
            <a:pPr marL="0" indent="0">
              <a:buNone/>
            </a:pPr>
            <a:r>
              <a:rPr lang="fr-FR" sz="2400" dirty="0"/>
              <a:t>+</a:t>
            </a:r>
            <a:r>
              <a:rPr lang="fr-FR" sz="2400" dirty="0" smtClean="0"/>
              <a:t>ouverture cloche</a:t>
            </a:r>
          </a:p>
          <a:p>
            <a:pPr marL="0" indent="0">
              <a:buNone/>
            </a:pPr>
            <a:r>
              <a:rPr lang="fr-FR" sz="2400" dirty="0"/>
              <a:t>+</a:t>
            </a:r>
            <a:r>
              <a:rPr lang="fr-FR" sz="2400" dirty="0" smtClean="0"/>
              <a:t>mélange air-gaz convenable</a:t>
            </a:r>
          </a:p>
          <a:p>
            <a:pPr marL="0" indent="0">
              <a:buNone/>
            </a:pPr>
            <a:r>
              <a:rPr lang="fr-FR" sz="2400" dirty="0"/>
              <a:t>+</a:t>
            </a:r>
            <a:r>
              <a:rPr lang="fr-FR" sz="2400" dirty="0" smtClean="0"/>
              <a:t>flamme</a:t>
            </a:r>
          </a:p>
          <a:p>
            <a:pPr marL="0" indent="0">
              <a:buNone/>
            </a:pPr>
            <a:endParaRPr lang="fr-FR" sz="2400" dirty="0"/>
          </a:p>
        </p:txBody>
      </p:sp>
      <p:sp>
        <p:nvSpPr>
          <p:cNvPr id="4" name="Espace réservé du numéro de diapositive 3"/>
          <p:cNvSpPr>
            <a:spLocks noGrp="1"/>
          </p:cNvSpPr>
          <p:nvPr>
            <p:ph type="sldNum" sz="quarter" idx="12"/>
          </p:nvPr>
        </p:nvSpPr>
        <p:spPr/>
        <p:txBody>
          <a:bodyPr/>
          <a:lstStyle/>
          <a:p>
            <a:fld id="{2A2446E2-9830-144C-836E-FFB059ECB1C7}" type="slidenum">
              <a:rPr lang="fr-FR" smtClean="0"/>
              <a:t>29</a:t>
            </a:fld>
            <a:endParaRPr lang="fr-FR"/>
          </a:p>
        </p:txBody>
      </p:sp>
    </p:spTree>
    <p:extLst>
      <p:ext uri="{BB962C8B-B14F-4D97-AF65-F5344CB8AC3E}">
        <p14:creationId xmlns:p14="http://schemas.microsoft.com/office/powerpoint/2010/main" val="27595364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l"/>
            <a:r>
              <a:rPr lang="fr-FR" dirty="0" smtClean="0"/>
              <a:t>1. Petite histoire du gaz d’éclairage</a:t>
            </a:r>
            <a:endParaRPr lang="fr-FR" dirty="0"/>
          </a:p>
        </p:txBody>
      </p:sp>
      <p:sp>
        <p:nvSpPr>
          <p:cNvPr id="3" name="Espace réservé du contenu 2"/>
          <p:cNvSpPr>
            <a:spLocks noGrp="1"/>
          </p:cNvSpPr>
          <p:nvPr>
            <p:ph idx="1"/>
          </p:nvPr>
        </p:nvSpPr>
        <p:spPr/>
        <p:txBody>
          <a:bodyPr/>
          <a:lstStyle/>
          <a:p>
            <a:pPr marL="0" indent="0">
              <a:buNone/>
            </a:pPr>
            <a:r>
              <a:rPr lang="fr-FR" dirty="0" smtClean="0"/>
              <a:t>Chimie moderne (Lavoisier)</a:t>
            </a:r>
            <a:endParaRPr lang="fr-FR" dirty="0"/>
          </a:p>
        </p:txBody>
      </p:sp>
      <p:pic>
        <p:nvPicPr>
          <p:cNvPr id="4" name="Image 3" descr="300px-Coke_burning.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215" y="2379733"/>
            <a:ext cx="2857500" cy="1343025"/>
          </a:xfrm>
          <a:prstGeom prst="rect">
            <a:avLst/>
          </a:prstGeom>
        </p:spPr>
      </p:pic>
      <p:sp>
        <p:nvSpPr>
          <p:cNvPr id="6" name="ZoneTexte 5"/>
          <p:cNvSpPr txBox="1"/>
          <p:nvPr/>
        </p:nvSpPr>
        <p:spPr>
          <a:xfrm>
            <a:off x="457200" y="3856958"/>
            <a:ext cx="3197023" cy="1200328"/>
          </a:xfrm>
          <a:prstGeom prst="rect">
            <a:avLst/>
          </a:prstGeom>
          <a:noFill/>
        </p:spPr>
        <p:txBody>
          <a:bodyPr wrap="square" rtlCol="0">
            <a:spAutoFit/>
          </a:bodyPr>
          <a:lstStyle/>
          <a:p>
            <a:r>
              <a:rPr lang="fr-FR" sz="2400" dirty="0" smtClean="0"/>
              <a:t>Distillation du coke (charbon de terre ou houille)</a:t>
            </a:r>
          </a:p>
        </p:txBody>
      </p:sp>
      <p:pic>
        <p:nvPicPr>
          <p:cNvPr id="9" name="Image 8" descr="usine à gaz.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11100" y="2788457"/>
            <a:ext cx="3860800" cy="2966720"/>
          </a:xfrm>
          <a:prstGeom prst="rect">
            <a:avLst/>
          </a:prstGeom>
        </p:spPr>
      </p:pic>
      <p:sp>
        <p:nvSpPr>
          <p:cNvPr id="10" name="Espace réservé du numéro de diapositive 9"/>
          <p:cNvSpPr>
            <a:spLocks noGrp="1"/>
          </p:cNvSpPr>
          <p:nvPr>
            <p:ph type="sldNum" sz="quarter" idx="12"/>
          </p:nvPr>
        </p:nvSpPr>
        <p:spPr/>
        <p:txBody>
          <a:bodyPr/>
          <a:lstStyle/>
          <a:p>
            <a:fld id="{2A2446E2-9830-144C-836E-FFB059ECB1C7}" type="slidenum">
              <a:rPr lang="fr-FR" smtClean="0"/>
              <a:t>3</a:t>
            </a:fld>
            <a:endParaRPr lang="fr-FR"/>
          </a:p>
        </p:txBody>
      </p:sp>
      <p:sp>
        <p:nvSpPr>
          <p:cNvPr id="11" name="ZoneTexte 10"/>
          <p:cNvSpPr txBox="1"/>
          <p:nvPr/>
        </p:nvSpPr>
        <p:spPr>
          <a:xfrm>
            <a:off x="571215" y="5241952"/>
            <a:ext cx="2972085" cy="369332"/>
          </a:xfrm>
          <a:prstGeom prst="rect">
            <a:avLst/>
          </a:prstGeom>
          <a:noFill/>
        </p:spPr>
        <p:txBody>
          <a:bodyPr wrap="square" rtlCol="0">
            <a:spAutoFit/>
          </a:bodyPr>
          <a:lstStyle/>
          <a:p>
            <a:r>
              <a:rPr lang="fr-FR" dirty="0" smtClean="0"/>
              <a:t>H + CO+ H</a:t>
            </a:r>
            <a:r>
              <a:rPr lang="fr-FR" baseline="-25000" dirty="0" smtClean="0"/>
              <a:t>2</a:t>
            </a:r>
            <a:r>
              <a:rPr lang="fr-FR" dirty="0" smtClean="0"/>
              <a:t>S</a:t>
            </a:r>
            <a:endParaRPr lang="fr-FR" dirty="0"/>
          </a:p>
        </p:txBody>
      </p:sp>
    </p:spTree>
    <p:extLst>
      <p:ext uri="{BB962C8B-B14F-4D97-AF65-F5344CB8AC3E}">
        <p14:creationId xmlns:p14="http://schemas.microsoft.com/office/powerpoint/2010/main" val="41727813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2A2446E2-9830-144C-836E-FFB059ECB1C7}" type="slidenum">
              <a:rPr lang="fr-FR" smtClean="0"/>
              <a:t>30</a:t>
            </a:fld>
            <a:endParaRPr lang="fr-FR"/>
          </a:p>
        </p:txBody>
      </p:sp>
      <p:sp>
        <p:nvSpPr>
          <p:cNvPr id="3" name="Espace réservé du contenu 2"/>
          <p:cNvSpPr>
            <a:spLocks noGrp="1"/>
          </p:cNvSpPr>
          <p:nvPr>
            <p:ph idx="4294967295"/>
          </p:nvPr>
        </p:nvSpPr>
        <p:spPr>
          <a:xfrm>
            <a:off x="533400" y="706438"/>
            <a:ext cx="8229600" cy="4525962"/>
          </a:xfrm>
        </p:spPr>
        <p:txBody>
          <a:bodyPr>
            <a:normAutofit lnSpcReduction="10000"/>
          </a:bodyPr>
          <a:lstStyle/>
          <a:p>
            <a:r>
              <a:rPr lang="fr-FR" dirty="0" smtClean="0"/>
              <a:t>Expériences de pensée</a:t>
            </a:r>
          </a:p>
          <a:p>
            <a:endParaRPr lang="fr-FR" dirty="0" smtClean="0"/>
          </a:p>
          <a:p>
            <a:r>
              <a:rPr lang="fr-FR" dirty="0" smtClean="0"/>
              <a:t>Ampère : étudier puissance explosive du gaz pour résoudre question physique : déterminer chaleur combustion gaz inflammables </a:t>
            </a:r>
            <a:r>
              <a:rPr lang="fr-FR" dirty="0" smtClean="0">
                <a:sym typeface="Wingdings"/>
              </a:rPr>
              <a:t> danger dépend température gaz</a:t>
            </a:r>
          </a:p>
          <a:p>
            <a:endParaRPr lang="fr-FR" dirty="0">
              <a:sym typeface="Wingdings"/>
            </a:endParaRPr>
          </a:p>
          <a:p>
            <a:r>
              <a:rPr lang="fr-FR" dirty="0" smtClean="0">
                <a:sym typeface="Wingdings"/>
              </a:rPr>
              <a:t>La démarche d’expertise devient expérience de physique</a:t>
            </a:r>
            <a:endParaRPr lang="fr-FR" dirty="0"/>
          </a:p>
        </p:txBody>
      </p:sp>
    </p:spTree>
    <p:extLst>
      <p:ext uri="{BB962C8B-B14F-4D97-AF65-F5344CB8AC3E}">
        <p14:creationId xmlns:p14="http://schemas.microsoft.com/office/powerpoint/2010/main" val="16200075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pragmatisme britannique</a:t>
            </a:r>
            <a:endParaRPr lang="fr-FR" dirty="0"/>
          </a:p>
        </p:txBody>
      </p:sp>
      <p:sp>
        <p:nvSpPr>
          <p:cNvPr id="3" name="Espace réservé du contenu 2"/>
          <p:cNvSpPr>
            <a:spLocks noGrp="1"/>
          </p:cNvSpPr>
          <p:nvPr>
            <p:ph idx="1"/>
          </p:nvPr>
        </p:nvSpPr>
        <p:spPr/>
        <p:txBody>
          <a:bodyPr>
            <a:normAutofit lnSpcReduction="10000"/>
          </a:bodyPr>
          <a:lstStyle/>
          <a:p>
            <a:r>
              <a:rPr lang="fr-FR" dirty="0" smtClean="0"/>
              <a:t>Étude des accidents gaz et industries similaires</a:t>
            </a:r>
          </a:p>
          <a:p>
            <a:pPr marL="0" indent="0">
              <a:buNone/>
            </a:pPr>
            <a:r>
              <a:rPr lang="fr-FR" dirty="0" smtClean="0"/>
              <a:t>«</a:t>
            </a:r>
            <a:r>
              <a:rPr lang="fr-FR" i="1" dirty="0" smtClean="0"/>
              <a:t> il est très difficile de répondre sans réaliser une expérience</a:t>
            </a:r>
            <a:r>
              <a:rPr lang="fr-FR" dirty="0" smtClean="0"/>
              <a:t>  »</a:t>
            </a:r>
          </a:p>
          <a:p>
            <a:pPr marL="0" indent="0">
              <a:buNone/>
            </a:pPr>
            <a:r>
              <a:rPr lang="fr-FR" dirty="0" smtClean="0"/>
              <a:t>Attention à la différence d’échelle (labo/réalité)</a:t>
            </a:r>
          </a:p>
          <a:p>
            <a:r>
              <a:rPr lang="fr-FR" dirty="0" smtClean="0"/>
              <a:t>Explosion Westminster: cornue de distillation trop près gazomètre</a:t>
            </a:r>
          </a:p>
          <a:p>
            <a:r>
              <a:rPr lang="fr-FR" dirty="0" smtClean="0"/>
              <a:t>Simulation maquette usine gaz</a:t>
            </a:r>
          </a:p>
          <a:p>
            <a:r>
              <a:rPr lang="fr-FR" dirty="0" smtClean="0"/>
              <a:t>Études des pratiques des ouvriers</a:t>
            </a:r>
          </a:p>
          <a:p>
            <a:endParaRPr lang="fr-FR" dirty="0"/>
          </a:p>
        </p:txBody>
      </p:sp>
      <p:sp>
        <p:nvSpPr>
          <p:cNvPr id="4" name="Espace réservé du numéro de diapositive 3"/>
          <p:cNvSpPr>
            <a:spLocks noGrp="1"/>
          </p:cNvSpPr>
          <p:nvPr>
            <p:ph type="sldNum" sz="quarter" idx="12"/>
          </p:nvPr>
        </p:nvSpPr>
        <p:spPr/>
        <p:txBody>
          <a:bodyPr/>
          <a:lstStyle/>
          <a:p>
            <a:fld id="{2A2446E2-9830-144C-836E-FFB059ECB1C7}" type="slidenum">
              <a:rPr lang="fr-FR" smtClean="0"/>
              <a:t>31</a:t>
            </a:fld>
            <a:endParaRPr lang="fr-FR"/>
          </a:p>
        </p:txBody>
      </p:sp>
    </p:spTree>
    <p:extLst>
      <p:ext uri="{BB962C8B-B14F-4D97-AF65-F5344CB8AC3E}">
        <p14:creationId xmlns:p14="http://schemas.microsoft.com/office/powerpoint/2010/main" val="5443286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Traditions juridiques</a:t>
            </a:r>
            <a:endParaRPr lang="fr-FR" dirty="0"/>
          </a:p>
        </p:txBody>
      </p:sp>
      <p:sp>
        <p:nvSpPr>
          <p:cNvPr id="4" name="Espace réservé du texte 3"/>
          <p:cNvSpPr>
            <a:spLocks noGrp="1"/>
          </p:cNvSpPr>
          <p:nvPr>
            <p:ph type="body" idx="1"/>
          </p:nvPr>
        </p:nvSpPr>
        <p:spPr/>
        <p:txBody>
          <a:bodyPr/>
          <a:lstStyle/>
          <a:p>
            <a:r>
              <a:rPr lang="fr-FR" dirty="0" smtClean="0"/>
              <a:t>France</a:t>
            </a:r>
            <a:endParaRPr lang="fr-FR" dirty="0"/>
          </a:p>
        </p:txBody>
      </p:sp>
      <p:sp>
        <p:nvSpPr>
          <p:cNvPr id="6" name="Espace réservé du texte 5"/>
          <p:cNvSpPr>
            <a:spLocks noGrp="1"/>
          </p:cNvSpPr>
          <p:nvPr>
            <p:ph type="body" sz="half" idx="3"/>
          </p:nvPr>
        </p:nvSpPr>
        <p:spPr/>
        <p:txBody>
          <a:bodyPr/>
          <a:lstStyle/>
          <a:p>
            <a:r>
              <a:rPr lang="fr-FR" dirty="0" smtClean="0"/>
              <a:t>Angleterre</a:t>
            </a:r>
            <a:endParaRPr lang="fr-FR" dirty="0"/>
          </a:p>
        </p:txBody>
      </p:sp>
      <p:sp>
        <p:nvSpPr>
          <p:cNvPr id="5" name="Espace réservé du contenu 4"/>
          <p:cNvSpPr>
            <a:spLocks noGrp="1"/>
          </p:cNvSpPr>
          <p:nvPr>
            <p:ph sz="quarter" idx="2"/>
          </p:nvPr>
        </p:nvSpPr>
        <p:spPr/>
        <p:txBody>
          <a:bodyPr>
            <a:normAutofit fontScale="92500"/>
          </a:bodyPr>
          <a:lstStyle/>
          <a:p>
            <a:r>
              <a:rPr lang="fr-FR" dirty="0" smtClean="0"/>
              <a:t>Procédure inquisitoire : juge demande rapport écrit confidentiel</a:t>
            </a:r>
          </a:p>
          <a:p>
            <a:r>
              <a:rPr lang="fr-FR" dirty="0" smtClean="0"/>
              <a:t>Opposants très peu représentés, contexte défavorable</a:t>
            </a:r>
          </a:p>
          <a:p>
            <a:r>
              <a:rPr lang="fr-FR" dirty="0" smtClean="0"/>
              <a:t>Rapport écrit lisse les oppositions, préserver l’unanimité</a:t>
            </a:r>
          </a:p>
          <a:p>
            <a:r>
              <a:rPr lang="fr-FR" dirty="0" smtClean="0"/>
              <a:t>Une voix de la Science non contradictoire et certaine qui légitime la décision politique</a:t>
            </a:r>
          </a:p>
          <a:p>
            <a:pPr marL="0" indent="0">
              <a:buNone/>
            </a:pPr>
            <a:endParaRPr lang="fr-FR" dirty="0"/>
          </a:p>
        </p:txBody>
      </p:sp>
      <p:sp>
        <p:nvSpPr>
          <p:cNvPr id="7" name="Espace réservé du contenu 6"/>
          <p:cNvSpPr>
            <a:spLocks noGrp="1"/>
          </p:cNvSpPr>
          <p:nvPr>
            <p:ph sz="quarter" idx="4"/>
          </p:nvPr>
        </p:nvSpPr>
        <p:spPr/>
        <p:txBody>
          <a:bodyPr/>
          <a:lstStyle/>
          <a:p>
            <a:r>
              <a:rPr lang="fr-FR" dirty="0" smtClean="0"/>
              <a:t>Procédure orale et contradictoire</a:t>
            </a:r>
          </a:p>
          <a:p>
            <a:r>
              <a:rPr lang="fr-FR" dirty="0" smtClean="0"/>
              <a:t>Expert = témoin cité à comparaître</a:t>
            </a:r>
          </a:p>
          <a:p>
            <a:r>
              <a:rPr lang="fr-FR" dirty="0" smtClean="0"/>
              <a:t>Audition scientifiques, ingénieurs, directeurs compagnies gaz, opposants qui peuvent interroger les experts</a:t>
            </a:r>
          </a:p>
          <a:p>
            <a:r>
              <a:rPr lang="fr-FR" i="1" dirty="0" smtClean="0"/>
              <a:t>Minutes of Evidence</a:t>
            </a:r>
            <a:endParaRPr lang="fr-FR" i="1" dirty="0"/>
          </a:p>
        </p:txBody>
      </p:sp>
      <p:sp>
        <p:nvSpPr>
          <p:cNvPr id="8" name="Espace réservé du numéro de diapositive 7"/>
          <p:cNvSpPr>
            <a:spLocks noGrp="1"/>
          </p:cNvSpPr>
          <p:nvPr>
            <p:ph type="sldNum" sz="quarter" idx="12"/>
          </p:nvPr>
        </p:nvSpPr>
        <p:spPr/>
        <p:txBody>
          <a:bodyPr/>
          <a:lstStyle/>
          <a:p>
            <a:fld id="{2A2446E2-9830-144C-836E-FFB059ECB1C7}" type="slidenum">
              <a:rPr lang="fr-FR" smtClean="0"/>
              <a:t>32</a:t>
            </a:fld>
            <a:endParaRPr lang="fr-FR"/>
          </a:p>
        </p:txBody>
      </p:sp>
    </p:spTree>
    <p:extLst>
      <p:ext uri="{BB962C8B-B14F-4D97-AF65-F5344CB8AC3E}">
        <p14:creationId xmlns:p14="http://schemas.microsoft.com/office/powerpoint/2010/main" val="294662797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p:cNvSpPr>
            <a:spLocks noGrp="1"/>
          </p:cNvSpPr>
          <p:nvPr>
            <p:ph type="title"/>
          </p:nvPr>
        </p:nvSpPr>
        <p:spPr/>
        <p:txBody>
          <a:bodyPr/>
          <a:lstStyle/>
          <a:p>
            <a:r>
              <a:rPr lang="fr-FR" dirty="0" smtClean="0"/>
              <a:t>Des Académiciens intéressés</a:t>
            </a:r>
            <a:endParaRPr lang="fr-FR" dirty="0"/>
          </a:p>
        </p:txBody>
      </p:sp>
      <p:sp>
        <p:nvSpPr>
          <p:cNvPr id="8" name="Espace réservé du contenu 7"/>
          <p:cNvSpPr>
            <a:spLocks noGrp="1"/>
          </p:cNvSpPr>
          <p:nvPr>
            <p:ph idx="1"/>
          </p:nvPr>
        </p:nvSpPr>
        <p:spPr/>
        <p:txBody>
          <a:bodyPr>
            <a:normAutofit/>
          </a:bodyPr>
          <a:lstStyle/>
          <a:p>
            <a:r>
              <a:rPr lang="fr-FR" dirty="0" smtClean="0"/>
              <a:t>Intérêt financier et professionnel</a:t>
            </a:r>
          </a:p>
          <a:p>
            <a:pPr marL="0" indent="0">
              <a:buNone/>
            </a:pPr>
            <a:r>
              <a:rPr lang="fr-FR" dirty="0" smtClean="0"/>
              <a:t>Gay-Lussac, académicien, consultant pour </a:t>
            </a:r>
            <a:r>
              <a:rPr lang="fr-FR" dirty="0" err="1"/>
              <a:t>M</a:t>
            </a:r>
            <a:r>
              <a:rPr lang="fr-FR" dirty="0" err="1" smtClean="0"/>
              <a:t>anby</a:t>
            </a:r>
            <a:r>
              <a:rPr lang="fr-FR" dirty="0" smtClean="0"/>
              <a:t> et Wilson (compagnie anglaise d’éclairage) </a:t>
            </a:r>
          </a:p>
          <a:p>
            <a:r>
              <a:rPr lang="fr-FR" dirty="0" smtClean="0"/>
              <a:t>Intérêt scientifique </a:t>
            </a:r>
          </a:p>
          <a:p>
            <a:pPr marL="0" indent="0">
              <a:buNone/>
            </a:pPr>
            <a:r>
              <a:rPr lang="fr-FR" dirty="0" smtClean="0"/>
              <a:t> problème inédit mécanique : mouvement fluide élastique dans de longs tuyaux Girard 1819, Navier 1829, </a:t>
            </a:r>
          </a:p>
          <a:p>
            <a:pPr marL="0" indent="0">
              <a:buNone/>
            </a:pPr>
            <a:r>
              <a:rPr lang="fr-FR" dirty="0" smtClean="0"/>
              <a:t>équations différentielles décrivant flux gaz</a:t>
            </a:r>
            <a:endParaRPr lang="fr-FR" dirty="0"/>
          </a:p>
        </p:txBody>
      </p:sp>
      <p:sp>
        <p:nvSpPr>
          <p:cNvPr id="9" name="Espace réservé du numéro de diapositive 8"/>
          <p:cNvSpPr>
            <a:spLocks noGrp="1"/>
          </p:cNvSpPr>
          <p:nvPr>
            <p:ph type="sldNum" sz="quarter" idx="12"/>
          </p:nvPr>
        </p:nvSpPr>
        <p:spPr/>
        <p:txBody>
          <a:bodyPr/>
          <a:lstStyle/>
          <a:p>
            <a:fld id="{2A2446E2-9830-144C-836E-FFB059ECB1C7}" type="slidenum">
              <a:rPr lang="fr-FR" smtClean="0"/>
              <a:t>33</a:t>
            </a:fld>
            <a:endParaRPr lang="fr-FR"/>
          </a:p>
        </p:txBody>
      </p:sp>
    </p:spTree>
    <p:extLst>
      <p:ext uri="{BB962C8B-B14F-4D97-AF65-F5344CB8AC3E}">
        <p14:creationId xmlns:p14="http://schemas.microsoft.com/office/powerpoint/2010/main" val="338965584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dirty="0"/>
              <a:t>Les raisons des </a:t>
            </a:r>
            <a:r>
              <a:rPr lang="fr-FR" dirty="0" smtClean="0"/>
              <a:t>académiciens</a:t>
            </a:r>
            <a:endParaRPr lang="fr-FR" dirty="0"/>
          </a:p>
        </p:txBody>
      </p:sp>
      <p:sp>
        <p:nvSpPr>
          <p:cNvPr id="3" name="Espace réservé du contenu 2"/>
          <p:cNvSpPr>
            <a:spLocks noGrp="1"/>
          </p:cNvSpPr>
          <p:nvPr>
            <p:ph idx="1"/>
          </p:nvPr>
        </p:nvSpPr>
        <p:spPr/>
        <p:txBody>
          <a:bodyPr/>
          <a:lstStyle/>
          <a:p>
            <a:r>
              <a:rPr lang="fr-FR" dirty="0"/>
              <a:t>Pour la science </a:t>
            </a:r>
            <a:r>
              <a:rPr lang="fr-FR" dirty="0" smtClean="0"/>
              <a:t>française</a:t>
            </a:r>
          </a:p>
          <a:p>
            <a:pPr lvl="1"/>
            <a:r>
              <a:rPr lang="fr-FR" dirty="0" smtClean="0"/>
              <a:t>Recherche scientifique finalisée : connaissances mécanique des fluides pour optimiser la distribution de gaz dans grands réseaux</a:t>
            </a:r>
          </a:p>
          <a:p>
            <a:endParaRPr lang="fr-FR" dirty="0" smtClean="0"/>
          </a:p>
          <a:p>
            <a:pPr lvl="1"/>
            <a:r>
              <a:rPr lang="fr-FR" dirty="0" smtClean="0"/>
              <a:t>Connaissances ne peuvent être produites qu’en utilisant objets techniques industriels </a:t>
            </a:r>
            <a:endParaRPr lang="fr-FR" dirty="0"/>
          </a:p>
        </p:txBody>
      </p:sp>
      <p:sp>
        <p:nvSpPr>
          <p:cNvPr id="4" name="Espace réservé du numéro de diapositive 3"/>
          <p:cNvSpPr>
            <a:spLocks noGrp="1"/>
          </p:cNvSpPr>
          <p:nvPr>
            <p:ph type="sldNum" sz="quarter" idx="12"/>
          </p:nvPr>
        </p:nvSpPr>
        <p:spPr/>
        <p:txBody>
          <a:bodyPr/>
          <a:lstStyle/>
          <a:p>
            <a:fld id="{2A2446E2-9830-144C-836E-FFB059ECB1C7}" type="slidenum">
              <a:rPr lang="fr-FR" smtClean="0"/>
              <a:t>34</a:t>
            </a:fld>
            <a:endParaRPr lang="fr-FR"/>
          </a:p>
        </p:txBody>
      </p:sp>
    </p:spTree>
    <p:extLst>
      <p:ext uri="{BB962C8B-B14F-4D97-AF65-F5344CB8AC3E}">
        <p14:creationId xmlns:p14="http://schemas.microsoft.com/office/powerpoint/2010/main" val="138066604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2A2446E2-9830-144C-836E-FFB059ECB1C7}" type="slidenum">
              <a:rPr lang="fr-FR" smtClean="0"/>
              <a:t>35</a:t>
            </a:fld>
            <a:endParaRPr lang="fr-FR"/>
          </a:p>
        </p:txBody>
      </p:sp>
      <p:sp>
        <p:nvSpPr>
          <p:cNvPr id="3" name="Espace réservé du contenu 2"/>
          <p:cNvSpPr>
            <a:spLocks noGrp="1"/>
          </p:cNvSpPr>
          <p:nvPr>
            <p:ph idx="4294967295"/>
          </p:nvPr>
        </p:nvSpPr>
        <p:spPr>
          <a:xfrm>
            <a:off x="508000" y="744538"/>
            <a:ext cx="8229600" cy="4525962"/>
          </a:xfrm>
        </p:spPr>
        <p:txBody>
          <a:bodyPr>
            <a:normAutofit fontScale="85000" lnSpcReduction="20000"/>
          </a:bodyPr>
          <a:lstStyle/>
          <a:p>
            <a:r>
              <a:rPr lang="fr-FR" dirty="0" smtClean="0"/>
              <a:t>Aider la France à rattraper son retard technologique/ Angleterre, perfectionner innovations britanniques avec mathématiques appliquées enseignées à l’X</a:t>
            </a:r>
          </a:p>
          <a:p>
            <a:pPr marL="0" indent="0">
              <a:buNone/>
            </a:pPr>
            <a:endParaRPr lang="fr-FR" dirty="0" smtClean="0"/>
          </a:p>
          <a:p>
            <a:pPr lvl="1"/>
            <a:r>
              <a:rPr lang="fr-FR" dirty="0" smtClean="0"/>
              <a:t>Navier, séries de Fourier ponts suspendus</a:t>
            </a:r>
          </a:p>
          <a:p>
            <a:pPr marL="347980" lvl="1" indent="0">
              <a:buNone/>
            </a:pPr>
            <a:r>
              <a:rPr lang="fr-FR" dirty="0" smtClean="0"/>
              <a:t>  Girard, Flux gaz</a:t>
            </a:r>
          </a:p>
          <a:p>
            <a:endParaRPr lang="fr-FR" dirty="0" smtClean="0"/>
          </a:p>
          <a:p>
            <a:r>
              <a:rPr lang="fr-FR" dirty="0" smtClean="0"/>
              <a:t>Mathématisation</a:t>
            </a:r>
          </a:p>
          <a:p>
            <a:endParaRPr lang="fr-FR" dirty="0" smtClean="0"/>
          </a:p>
          <a:p>
            <a:pPr marL="0" indent="0">
              <a:buNone/>
            </a:pPr>
            <a:r>
              <a:rPr lang="fr-FR" i="1" dirty="0" smtClean="0"/>
              <a:t>perfection, perfectibilité, principes, certitude, meilleure solution </a:t>
            </a:r>
          </a:p>
          <a:p>
            <a:pPr marL="0" indent="0">
              <a:buNone/>
            </a:pPr>
            <a:r>
              <a:rPr lang="fr-FR" dirty="0" smtClean="0"/>
              <a:t>Versus technologie concrète, défaillances, dangers</a:t>
            </a:r>
            <a:endParaRPr lang="fr-FR" dirty="0"/>
          </a:p>
        </p:txBody>
      </p:sp>
    </p:spTree>
    <p:extLst>
      <p:ext uri="{BB962C8B-B14F-4D97-AF65-F5344CB8AC3E}">
        <p14:creationId xmlns:p14="http://schemas.microsoft.com/office/powerpoint/2010/main" val="291422819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l"/>
            <a:r>
              <a:rPr lang="fr-FR" dirty="0" smtClean="0"/>
              <a:t>5.Construire la sécurité</a:t>
            </a:r>
            <a:endParaRPr lang="fr-FR" dirty="0"/>
          </a:p>
        </p:txBody>
      </p:sp>
      <p:sp>
        <p:nvSpPr>
          <p:cNvPr id="3" name="Espace réservé du contenu 2"/>
          <p:cNvSpPr>
            <a:spLocks noGrp="1"/>
          </p:cNvSpPr>
          <p:nvPr>
            <p:ph idx="1"/>
          </p:nvPr>
        </p:nvSpPr>
        <p:spPr/>
        <p:txBody>
          <a:bodyPr/>
          <a:lstStyle/>
          <a:p>
            <a:pPr marL="54864" indent="0">
              <a:spcBef>
                <a:spcPct val="0"/>
              </a:spcBef>
              <a:buNone/>
            </a:pPr>
            <a:r>
              <a:rPr lang="fr-FR" sz="2800" dirty="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rPr>
              <a:t>5.1. Reprendre les mesures préconisées par le comité de la Chambre des Lords </a:t>
            </a:r>
          </a:p>
          <a:p>
            <a:pPr lvl="1"/>
            <a:r>
              <a:rPr lang="fr-FR" dirty="0" smtClean="0"/>
              <a:t>Tuyau de sûreté en cas d’incendie pour de trop plein du gazomètre</a:t>
            </a:r>
          </a:p>
          <a:p>
            <a:pPr lvl="1"/>
            <a:r>
              <a:rPr lang="fr-FR" dirty="0" smtClean="0"/>
              <a:t>Cuves de gazomètres doivent être creusées dans le sol</a:t>
            </a:r>
          </a:p>
          <a:p>
            <a:pPr lvl="1"/>
            <a:r>
              <a:rPr lang="fr-FR" dirty="0" smtClean="0"/>
              <a:t>Tringle de guidage pour éviter balancement cloche du gazomètre</a:t>
            </a:r>
            <a:endParaRPr lang="fr-FR" dirty="0"/>
          </a:p>
        </p:txBody>
      </p:sp>
      <p:sp>
        <p:nvSpPr>
          <p:cNvPr id="4" name="Espace réservé du numéro de diapositive 3"/>
          <p:cNvSpPr>
            <a:spLocks noGrp="1"/>
          </p:cNvSpPr>
          <p:nvPr>
            <p:ph type="sldNum" sz="quarter" idx="12"/>
          </p:nvPr>
        </p:nvSpPr>
        <p:spPr/>
        <p:txBody>
          <a:bodyPr/>
          <a:lstStyle/>
          <a:p>
            <a:fld id="{2A2446E2-9830-144C-836E-FFB059ECB1C7}" type="slidenum">
              <a:rPr lang="fr-FR" smtClean="0"/>
              <a:t>36</a:t>
            </a:fld>
            <a:endParaRPr lang="fr-FR"/>
          </a:p>
        </p:txBody>
      </p:sp>
    </p:spTree>
    <p:extLst>
      <p:ext uri="{BB962C8B-B14F-4D97-AF65-F5344CB8AC3E}">
        <p14:creationId xmlns:p14="http://schemas.microsoft.com/office/powerpoint/2010/main" val="310649482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l"/>
            <a:r>
              <a:rPr lang="fr-FR" sz="2800" dirty="0" smtClean="0"/>
              <a:t>5.2. Des accidents graves, non conformes aux scénarios anticipés</a:t>
            </a:r>
            <a:endParaRPr lang="fr-FR" sz="2800" dirty="0"/>
          </a:p>
        </p:txBody>
      </p:sp>
      <p:sp>
        <p:nvSpPr>
          <p:cNvPr id="3" name="Espace réservé du contenu 2"/>
          <p:cNvSpPr>
            <a:spLocks noGrp="1"/>
          </p:cNvSpPr>
          <p:nvPr>
            <p:ph idx="1"/>
          </p:nvPr>
        </p:nvSpPr>
        <p:spPr/>
        <p:txBody>
          <a:bodyPr>
            <a:normAutofit/>
          </a:bodyPr>
          <a:lstStyle/>
          <a:p>
            <a:r>
              <a:rPr lang="fr-FR" sz="2800" dirty="0" smtClean="0"/>
              <a:t>1865 </a:t>
            </a:r>
            <a:r>
              <a:rPr lang="fr-FR" sz="2800" dirty="0"/>
              <a:t>L</a:t>
            </a:r>
            <a:r>
              <a:rPr lang="fr-FR" sz="2800" dirty="0" smtClean="0"/>
              <a:t>ondres, usine </a:t>
            </a:r>
            <a:r>
              <a:rPr lang="fr-FR" sz="2800" dirty="0" err="1" smtClean="0"/>
              <a:t>Three</a:t>
            </a:r>
            <a:r>
              <a:rPr lang="fr-FR" sz="2800" dirty="0" smtClean="0"/>
              <a:t> </a:t>
            </a:r>
            <a:r>
              <a:rPr lang="fr-FR" sz="2800" dirty="0" err="1" smtClean="0"/>
              <a:t>Elms</a:t>
            </a:r>
            <a:r>
              <a:rPr lang="fr-FR" sz="2800" dirty="0" smtClean="0"/>
              <a:t> (12 morts, blessés, 100 maison dévastées)</a:t>
            </a:r>
          </a:p>
          <a:p>
            <a:endParaRPr lang="fr-FR" sz="2800" dirty="0" smtClean="0"/>
          </a:p>
          <a:p>
            <a:r>
              <a:rPr lang="fr-FR" sz="2800" dirty="0" smtClean="0"/>
              <a:t>Toxicité gaz : empoisonnement involontaires et volontaires (5 à 13 </a:t>
            </a:r>
            <a:r>
              <a:rPr lang="fr-FR" sz="2800" dirty="0"/>
              <a:t>%</a:t>
            </a:r>
            <a:r>
              <a:rPr lang="fr-FR" sz="2800" dirty="0" smtClean="0"/>
              <a:t> de monoxyde de carbone)</a:t>
            </a:r>
          </a:p>
          <a:p>
            <a:endParaRPr lang="fr-FR" sz="2800" dirty="0" smtClean="0"/>
          </a:p>
          <a:p>
            <a:r>
              <a:rPr lang="fr-FR" sz="2800" dirty="0" smtClean="0"/>
              <a:t>Interruptions éclairage, mouvements de foule, morts (Opéra de Nice, feu, 200 morts, Vienne, 600 morts)</a:t>
            </a:r>
            <a:endParaRPr lang="fr-FR" sz="2800" dirty="0"/>
          </a:p>
        </p:txBody>
      </p:sp>
      <p:sp>
        <p:nvSpPr>
          <p:cNvPr id="4" name="Espace réservé du numéro de diapositive 3"/>
          <p:cNvSpPr>
            <a:spLocks noGrp="1"/>
          </p:cNvSpPr>
          <p:nvPr>
            <p:ph type="sldNum" sz="quarter" idx="12"/>
          </p:nvPr>
        </p:nvSpPr>
        <p:spPr/>
        <p:txBody>
          <a:bodyPr/>
          <a:lstStyle/>
          <a:p>
            <a:fld id="{2A2446E2-9830-144C-836E-FFB059ECB1C7}" type="slidenum">
              <a:rPr lang="fr-FR" smtClean="0"/>
              <a:t>37</a:t>
            </a:fld>
            <a:endParaRPr lang="fr-FR"/>
          </a:p>
        </p:txBody>
      </p:sp>
    </p:spTree>
    <p:extLst>
      <p:ext uri="{BB962C8B-B14F-4D97-AF65-F5344CB8AC3E}">
        <p14:creationId xmlns:p14="http://schemas.microsoft.com/office/powerpoint/2010/main" val="318239131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2A2446E2-9830-144C-836E-FFB059ECB1C7}" type="slidenum">
              <a:rPr lang="fr-FR" smtClean="0"/>
              <a:t>38</a:t>
            </a:fld>
            <a:endParaRPr lang="fr-FR"/>
          </a:p>
        </p:txBody>
      </p:sp>
      <p:sp>
        <p:nvSpPr>
          <p:cNvPr id="3" name="Espace réservé du contenu 2"/>
          <p:cNvSpPr>
            <a:spLocks noGrp="1"/>
          </p:cNvSpPr>
          <p:nvPr>
            <p:ph idx="4294967295"/>
          </p:nvPr>
        </p:nvSpPr>
        <p:spPr>
          <a:xfrm>
            <a:off x="409352" y="693738"/>
            <a:ext cx="8229600" cy="4525962"/>
          </a:xfrm>
        </p:spPr>
        <p:txBody>
          <a:bodyPr/>
          <a:lstStyle/>
          <a:p>
            <a:pPr algn="just"/>
            <a:r>
              <a:rPr lang="fr-FR" dirty="0" smtClean="0"/>
              <a:t>Explosions réaction acétylène avec cuivre des conduites </a:t>
            </a:r>
          </a:p>
          <a:p>
            <a:pPr algn="just"/>
            <a:endParaRPr lang="fr-FR" dirty="0" smtClean="0"/>
          </a:p>
          <a:p>
            <a:r>
              <a:rPr lang="fr-FR" dirty="0" smtClean="0"/>
              <a:t>12 juillet 1882, série d’explosions à Paris, ruptures canalisations eau,  et fuites gaz</a:t>
            </a:r>
            <a:endParaRPr lang="fr-FR" dirty="0"/>
          </a:p>
        </p:txBody>
      </p:sp>
    </p:spTree>
    <p:extLst>
      <p:ext uri="{BB962C8B-B14F-4D97-AF65-F5344CB8AC3E}">
        <p14:creationId xmlns:p14="http://schemas.microsoft.com/office/powerpoint/2010/main" val="380049944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dirty="0" smtClean="0"/>
              <a:t>5.3. Une controverse fondamentale pour la sécurisation</a:t>
            </a:r>
            <a:endParaRPr lang="fr-FR" sz="3200" dirty="0"/>
          </a:p>
        </p:txBody>
      </p:sp>
      <p:sp>
        <p:nvSpPr>
          <p:cNvPr id="3" name="Espace réservé du contenu 2"/>
          <p:cNvSpPr>
            <a:spLocks noGrp="1"/>
          </p:cNvSpPr>
          <p:nvPr>
            <p:ph idx="1"/>
          </p:nvPr>
        </p:nvSpPr>
        <p:spPr/>
        <p:txBody>
          <a:bodyPr/>
          <a:lstStyle/>
          <a:p>
            <a:pPr marL="0" indent="0">
              <a:buNone/>
            </a:pPr>
            <a:r>
              <a:rPr lang="fr-FR" dirty="0" smtClean="0"/>
              <a:t>Pauwels invente des dispositifs de sécurité</a:t>
            </a:r>
          </a:p>
          <a:p>
            <a:pPr lvl="1"/>
            <a:r>
              <a:rPr lang="fr-FR" dirty="0" smtClean="0"/>
              <a:t>Conception de son usine</a:t>
            </a:r>
          </a:p>
          <a:p>
            <a:pPr lvl="1"/>
            <a:r>
              <a:rPr lang="fr-FR" dirty="0" err="1" smtClean="0"/>
              <a:t>Gazo</a:t>
            </a:r>
            <a:r>
              <a:rPr lang="fr-FR" dirty="0" smtClean="0"/>
              <a:t>-compensateur(Brevet 1846)</a:t>
            </a:r>
          </a:p>
          <a:p>
            <a:pPr lvl="1"/>
            <a:r>
              <a:rPr lang="fr-FR" dirty="0" smtClean="0"/>
              <a:t>Cornues en métal et plus en briques</a:t>
            </a:r>
            <a:endParaRPr lang="fr-FR" dirty="0"/>
          </a:p>
        </p:txBody>
      </p:sp>
      <p:sp>
        <p:nvSpPr>
          <p:cNvPr id="4" name="Espace réservé du numéro de diapositive 3"/>
          <p:cNvSpPr>
            <a:spLocks noGrp="1"/>
          </p:cNvSpPr>
          <p:nvPr>
            <p:ph type="sldNum" sz="quarter" idx="12"/>
          </p:nvPr>
        </p:nvSpPr>
        <p:spPr/>
        <p:txBody>
          <a:bodyPr/>
          <a:lstStyle/>
          <a:p>
            <a:fld id="{2A2446E2-9830-144C-836E-FFB059ECB1C7}" type="slidenum">
              <a:rPr lang="fr-FR" smtClean="0"/>
              <a:t>39</a:t>
            </a:fld>
            <a:endParaRPr lang="fr-FR"/>
          </a:p>
        </p:txBody>
      </p:sp>
    </p:spTree>
    <p:extLst>
      <p:ext uri="{BB962C8B-B14F-4D97-AF65-F5344CB8AC3E}">
        <p14:creationId xmlns:p14="http://schemas.microsoft.com/office/powerpoint/2010/main" val="10453904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l"/>
            <a:r>
              <a:rPr lang="fr-FR" dirty="0" smtClean="0"/>
              <a:t>Une invention (presque) française</a:t>
            </a:r>
            <a:endParaRPr lang="fr-FR" dirty="0"/>
          </a:p>
        </p:txBody>
      </p:sp>
      <p:pic>
        <p:nvPicPr>
          <p:cNvPr id="4" name="Espace réservé du contenu 3" descr="220px-Ecyclopedie_Roret_Lebon_oven.png"/>
          <p:cNvPicPr>
            <a:picLocks noGrp="1" noChangeAspect="1"/>
          </p:cNvPicPr>
          <p:nvPr>
            <p:ph sz="half" idx="1"/>
          </p:nvPr>
        </p:nvPicPr>
        <p:blipFill>
          <a:blip r:embed="rId2">
            <a:extLst>
              <a:ext uri="{28A0092B-C50C-407E-A947-70E740481C1C}">
                <a14:useLocalDpi xmlns:a14="http://schemas.microsoft.com/office/drawing/2010/main" val="0"/>
              </a:ext>
            </a:extLst>
          </a:blip>
          <a:srcRect l="11468" r="11468"/>
          <a:stretch>
            <a:fillRect/>
          </a:stretch>
        </p:blipFill>
        <p:spPr>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Espace réservé du contenu 5" descr="220px-Philippe_Lebon.png"/>
          <p:cNvPicPr>
            <a:picLocks noGrp="1" noChangeAspect="1"/>
          </p:cNvPicPr>
          <p:nvPr>
            <p:ph sz="half" idx="2"/>
          </p:nvPr>
        </p:nvPicPr>
        <p:blipFill>
          <a:blip r:embed="rId3">
            <a:extLst>
              <a:ext uri="{28A0092B-C50C-407E-A947-70E740481C1C}">
                <a14:useLocalDpi xmlns:a14="http://schemas.microsoft.com/office/drawing/2010/main" val="0"/>
              </a:ext>
            </a:extLst>
          </a:blip>
          <a:srcRect l="-5563" r="-5563"/>
          <a:stretch>
            <a:fillRect/>
          </a:stretch>
        </p:blipFill>
        <p:spPr>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ZoneTexte 6"/>
          <p:cNvSpPr txBox="1"/>
          <p:nvPr/>
        </p:nvSpPr>
        <p:spPr>
          <a:xfrm>
            <a:off x="457200" y="6268205"/>
            <a:ext cx="3455140" cy="369332"/>
          </a:xfrm>
          <a:prstGeom prst="rect">
            <a:avLst/>
          </a:prstGeom>
          <a:noFill/>
        </p:spPr>
        <p:txBody>
          <a:bodyPr wrap="square" rtlCol="0">
            <a:spAutoFit/>
          </a:bodyPr>
          <a:lstStyle/>
          <a:p>
            <a:r>
              <a:rPr lang="fr-FR" dirty="0" err="1" smtClean="0"/>
              <a:t>Thermolampe</a:t>
            </a:r>
            <a:r>
              <a:rPr lang="fr-FR" dirty="0" smtClean="0"/>
              <a:t>, brevet 1799</a:t>
            </a:r>
            <a:endParaRPr lang="fr-FR" dirty="0"/>
          </a:p>
        </p:txBody>
      </p:sp>
      <p:sp>
        <p:nvSpPr>
          <p:cNvPr id="8" name="ZoneTexte 7"/>
          <p:cNvSpPr txBox="1"/>
          <p:nvPr/>
        </p:nvSpPr>
        <p:spPr>
          <a:xfrm>
            <a:off x="4648200" y="6294103"/>
            <a:ext cx="4038600" cy="375931"/>
          </a:xfrm>
          <a:prstGeom prst="rect">
            <a:avLst/>
          </a:prstGeom>
          <a:noFill/>
        </p:spPr>
        <p:txBody>
          <a:bodyPr wrap="square" rtlCol="0">
            <a:spAutoFit/>
          </a:bodyPr>
          <a:lstStyle/>
          <a:p>
            <a:pPr algn="ctr"/>
            <a:r>
              <a:rPr lang="fr-FR" dirty="0" smtClean="0"/>
              <a:t>Philippe Lebon (1767-1804)</a:t>
            </a:r>
            <a:endParaRPr lang="fr-FR" dirty="0"/>
          </a:p>
        </p:txBody>
      </p:sp>
      <p:sp>
        <p:nvSpPr>
          <p:cNvPr id="9" name="Espace réservé du numéro de diapositive 8"/>
          <p:cNvSpPr>
            <a:spLocks noGrp="1"/>
          </p:cNvSpPr>
          <p:nvPr>
            <p:ph type="sldNum" sz="quarter" idx="12"/>
          </p:nvPr>
        </p:nvSpPr>
        <p:spPr/>
        <p:txBody>
          <a:bodyPr/>
          <a:lstStyle/>
          <a:p>
            <a:fld id="{2A2446E2-9830-144C-836E-FFB059ECB1C7}" type="slidenum">
              <a:rPr lang="fr-FR" smtClean="0"/>
              <a:t>4</a:t>
            </a:fld>
            <a:endParaRPr lang="fr-FR"/>
          </a:p>
        </p:txBody>
      </p:sp>
    </p:spTree>
    <p:extLst>
      <p:ext uri="{BB962C8B-B14F-4D97-AF65-F5344CB8AC3E}">
        <p14:creationId xmlns:p14="http://schemas.microsoft.com/office/powerpoint/2010/main" val="142484487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l"/>
            <a:r>
              <a:rPr lang="fr-FR" sz="3200" dirty="0" smtClean="0"/>
              <a:t>5.4.Gestion du risque technologique</a:t>
            </a:r>
            <a:endParaRPr lang="fr-FR" sz="3200" dirty="0"/>
          </a:p>
        </p:txBody>
      </p:sp>
      <p:sp>
        <p:nvSpPr>
          <p:cNvPr id="3" name="Espace réservé du texte 2"/>
          <p:cNvSpPr>
            <a:spLocks noGrp="1"/>
          </p:cNvSpPr>
          <p:nvPr>
            <p:ph type="body" idx="1"/>
          </p:nvPr>
        </p:nvSpPr>
        <p:spPr/>
        <p:txBody>
          <a:bodyPr/>
          <a:lstStyle/>
          <a:p>
            <a:r>
              <a:rPr lang="fr-FR" dirty="0" smtClean="0"/>
              <a:t>France</a:t>
            </a:r>
            <a:endParaRPr lang="fr-FR" dirty="0"/>
          </a:p>
        </p:txBody>
      </p:sp>
      <p:sp>
        <p:nvSpPr>
          <p:cNvPr id="4" name="Espace réservé du texte 3"/>
          <p:cNvSpPr>
            <a:spLocks noGrp="1"/>
          </p:cNvSpPr>
          <p:nvPr>
            <p:ph type="body" sz="half" idx="3"/>
          </p:nvPr>
        </p:nvSpPr>
        <p:spPr/>
        <p:txBody>
          <a:bodyPr/>
          <a:lstStyle/>
          <a:p>
            <a:r>
              <a:rPr lang="fr-FR" dirty="0" smtClean="0"/>
              <a:t>Angleterre</a:t>
            </a:r>
            <a:endParaRPr lang="fr-FR" dirty="0"/>
          </a:p>
        </p:txBody>
      </p:sp>
      <p:sp>
        <p:nvSpPr>
          <p:cNvPr id="5" name="Espace réservé du contenu 4"/>
          <p:cNvSpPr>
            <a:spLocks noGrp="1"/>
          </p:cNvSpPr>
          <p:nvPr>
            <p:ph sz="quarter" idx="2"/>
          </p:nvPr>
        </p:nvSpPr>
        <p:spPr/>
        <p:txBody>
          <a:bodyPr/>
          <a:lstStyle/>
          <a:p>
            <a:r>
              <a:rPr lang="fr-FR" dirty="0" smtClean="0"/>
              <a:t>Réglementer, légiférer</a:t>
            </a:r>
          </a:p>
          <a:p>
            <a:r>
              <a:rPr lang="fr-FR" dirty="0" smtClean="0"/>
              <a:t>Technologie = affaire d’</a:t>
            </a:r>
            <a:r>
              <a:rPr lang="fr-FR" dirty="0"/>
              <a:t>E</a:t>
            </a:r>
            <a:r>
              <a:rPr lang="fr-FR" dirty="0" smtClean="0"/>
              <a:t>tat</a:t>
            </a:r>
          </a:p>
          <a:p>
            <a:r>
              <a:rPr lang="fr-FR" dirty="0" smtClean="0"/>
              <a:t>Exemple: interdiction croisement des conduites, zones dédiées par compagnie</a:t>
            </a:r>
          </a:p>
          <a:p>
            <a:r>
              <a:rPr lang="fr-FR" dirty="0" smtClean="0"/>
              <a:t>Règles pour les industriels</a:t>
            </a:r>
          </a:p>
          <a:p>
            <a:r>
              <a:rPr lang="fr-FR" dirty="0" smtClean="0"/>
              <a:t>Règles pour le contrôle des installations</a:t>
            </a:r>
            <a:endParaRPr lang="fr-FR" dirty="0"/>
          </a:p>
        </p:txBody>
      </p:sp>
      <p:sp>
        <p:nvSpPr>
          <p:cNvPr id="6" name="Espace réservé du contenu 5"/>
          <p:cNvSpPr>
            <a:spLocks noGrp="1"/>
          </p:cNvSpPr>
          <p:nvPr>
            <p:ph sz="quarter" idx="4"/>
          </p:nvPr>
        </p:nvSpPr>
        <p:spPr/>
        <p:txBody>
          <a:bodyPr/>
          <a:lstStyle/>
          <a:p>
            <a:r>
              <a:rPr lang="fr-FR" dirty="0" smtClean="0"/>
              <a:t>Concurrence + progrès + sécurité</a:t>
            </a:r>
          </a:p>
          <a:p>
            <a:r>
              <a:rPr lang="fr-FR" dirty="0" smtClean="0"/>
              <a:t> Libre concurrence</a:t>
            </a:r>
          </a:p>
          <a:p>
            <a:r>
              <a:rPr lang="fr-FR" dirty="0" smtClean="0"/>
              <a:t>Absence de règles</a:t>
            </a:r>
          </a:p>
          <a:p>
            <a:r>
              <a:rPr lang="fr-FR" dirty="0" smtClean="0"/>
              <a:t> Souci économique dommageable pour la sécurité </a:t>
            </a:r>
            <a:endParaRPr lang="fr-FR" dirty="0"/>
          </a:p>
        </p:txBody>
      </p:sp>
      <p:sp>
        <p:nvSpPr>
          <p:cNvPr id="7" name="Espace réservé du numéro de diapositive 6"/>
          <p:cNvSpPr>
            <a:spLocks noGrp="1"/>
          </p:cNvSpPr>
          <p:nvPr>
            <p:ph type="sldNum" sz="quarter" idx="12"/>
          </p:nvPr>
        </p:nvSpPr>
        <p:spPr/>
        <p:txBody>
          <a:bodyPr/>
          <a:lstStyle/>
          <a:p>
            <a:fld id="{2A2446E2-9830-144C-836E-FFB059ECB1C7}" type="slidenum">
              <a:rPr lang="fr-FR" smtClean="0"/>
              <a:t>40</a:t>
            </a:fld>
            <a:endParaRPr lang="fr-FR"/>
          </a:p>
        </p:txBody>
      </p:sp>
    </p:spTree>
    <p:extLst>
      <p:ext uri="{BB962C8B-B14F-4D97-AF65-F5344CB8AC3E}">
        <p14:creationId xmlns:p14="http://schemas.microsoft.com/office/powerpoint/2010/main" val="185958357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pPr algn="l"/>
            <a:r>
              <a:rPr lang="fr-FR" dirty="0" smtClean="0"/>
              <a:t>Conclusions</a:t>
            </a:r>
            <a:endParaRPr lang="fr-FR" dirty="0"/>
          </a:p>
        </p:txBody>
      </p:sp>
      <p:sp>
        <p:nvSpPr>
          <p:cNvPr id="9" name="Espace réservé du contenu 8"/>
          <p:cNvSpPr>
            <a:spLocks noGrp="1"/>
          </p:cNvSpPr>
          <p:nvPr>
            <p:ph idx="1"/>
          </p:nvPr>
        </p:nvSpPr>
        <p:spPr/>
        <p:txBody>
          <a:bodyPr>
            <a:normAutofit lnSpcReduction="10000"/>
          </a:bodyPr>
          <a:lstStyle/>
          <a:p>
            <a:r>
              <a:rPr lang="fr-FR" dirty="0" smtClean="0"/>
              <a:t>Trajectoire vers une technologie sûre résultat processus complexe</a:t>
            </a:r>
          </a:p>
          <a:p>
            <a:r>
              <a:rPr lang="fr-FR" dirty="0" smtClean="0"/>
              <a:t>Mobilisations sociales, ouverture controverse publique, expertises, procès, règlements, accidents, invention dispositifs techniques.</a:t>
            </a:r>
          </a:p>
          <a:p>
            <a:r>
              <a:rPr lang="fr-FR" dirty="0" smtClean="0"/>
              <a:t>Comparaison pratiques expertise anglaises et françaises</a:t>
            </a:r>
          </a:p>
          <a:p>
            <a:pPr marL="0" indent="0">
              <a:buNone/>
            </a:pPr>
            <a:r>
              <a:rPr lang="fr-FR" dirty="0" smtClean="0"/>
              <a:t> reconnaissance oppositions, technologies concrètes</a:t>
            </a:r>
            <a:endParaRPr lang="fr-FR" dirty="0"/>
          </a:p>
        </p:txBody>
      </p:sp>
      <p:sp>
        <p:nvSpPr>
          <p:cNvPr id="7" name="Espace réservé du numéro de diapositive 6"/>
          <p:cNvSpPr>
            <a:spLocks noGrp="1"/>
          </p:cNvSpPr>
          <p:nvPr>
            <p:ph type="sldNum" sz="quarter" idx="12"/>
          </p:nvPr>
        </p:nvSpPr>
        <p:spPr/>
        <p:txBody>
          <a:bodyPr/>
          <a:lstStyle/>
          <a:p>
            <a:fld id="{2A2446E2-9830-144C-836E-FFB059ECB1C7}" type="slidenum">
              <a:rPr lang="fr-FR" smtClean="0"/>
              <a:t>41</a:t>
            </a:fld>
            <a:endParaRPr lang="fr-FR"/>
          </a:p>
        </p:txBody>
      </p:sp>
    </p:spTree>
    <p:extLst>
      <p:ext uri="{BB962C8B-B14F-4D97-AF65-F5344CB8AC3E}">
        <p14:creationId xmlns:p14="http://schemas.microsoft.com/office/powerpoint/2010/main" val="224122840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2A2446E2-9830-144C-836E-FFB059ECB1C7}" type="slidenum">
              <a:rPr lang="fr-FR" smtClean="0"/>
              <a:t>42</a:t>
            </a:fld>
            <a:endParaRPr lang="fr-FR"/>
          </a:p>
        </p:txBody>
      </p:sp>
      <p:sp>
        <p:nvSpPr>
          <p:cNvPr id="3" name="Espace réservé du contenu 2"/>
          <p:cNvSpPr>
            <a:spLocks noGrp="1"/>
          </p:cNvSpPr>
          <p:nvPr>
            <p:ph idx="4294967295"/>
          </p:nvPr>
        </p:nvSpPr>
        <p:spPr>
          <a:xfrm>
            <a:off x="520700" y="1049338"/>
            <a:ext cx="8229600" cy="4525962"/>
          </a:xfrm>
        </p:spPr>
        <p:txBody>
          <a:bodyPr/>
          <a:lstStyle/>
          <a:p>
            <a:r>
              <a:rPr lang="fr-FR" dirty="0" smtClean="0"/>
              <a:t>Revisiter </a:t>
            </a:r>
            <a:r>
              <a:rPr lang="fr-FR" smtClean="0"/>
              <a:t>opposition  classique</a:t>
            </a:r>
            <a:endParaRPr lang="fr-FR" dirty="0" smtClean="0"/>
          </a:p>
          <a:p>
            <a:pPr marL="0" indent="0">
              <a:buNone/>
            </a:pPr>
            <a:endParaRPr lang="fr-FR" dirty="0"/>
          </a:p>
          <a:p>
            <a:pPr marL="0" indent="0">
              <a:buNone/>
            </a:pPr>
            <a:r>
              <a:rPr lang="fr-FR" dirty="0" smtClean="0"/>
              <a:t>Société du progrès (19</a:t>
            </a:r>
            <a:r>
              <a:rPr lang="fr-FR" baseline="30000" dirty="0" smtClean="0"/>
              <a:t>ème</a:t>
            </a:r>
            <a:r>
              <a:rPr lang="fr-FR" dirty="0" smtClean="0"/>
              <a:t> siècle)</a:t>
            </a:r>
          </a:p>
          <a:p>
            <a:pPr marL="0" indent="0" algn="ctr">
              <a:buNone/>
            </a:pPr>
            <a:r>
              <a:rPr lang="fr-FR" dirty="0" smtClean="0"/>
              <a:t>/</a:t>
            </a:r>
          </a:p>
          <a:p>
            <a:pPr marL="0" indent="0">
              <a:buNone/>
            </a:pPr>
            <a:r>
              <a:rPr lang="fr-FR" dirty="0" smtClean="0"/>
              <a:t>Société du risque (20</a:t>
            </a:r>
            <a:r>
              <a:rPr lang="fr-FR" baseline="30000" dirty="0" smtClean="0"/>
              <a:t>ème</a:t>
            </a:r>
            <a:r>
              <a:rPr lang="fr-FR" dirty="0" smtClean="0"/>
              <a:t> siècle)</a:t>
            </a:r>
            <a:endParaRPr lang="fr-FR" dirty="0"/>
          </a:p>
        </p:txBody>
      </p:sp>
    </p:spTree>
    <p:extLst>
      <p:ext uri="{BB962C8B-B14F-4D97-AF65-F5344CB8AC3E}">
        <p14:creationId xmlns:p14="http://schemas.microsoft.com/office/powerpoint/2010/main" val="37207908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descr="usine_La villette Ballon.png"/>
          <p:cNvPicPr>
            <a:picLocks noGrp="1" noChangeAspect="1"/>
          </p:cNvPicPr>
          <p:nvPr>
            <p:ph idx="4294967295"/>
          </p:nvPr>
        </p:nvPicPr>
        <p:blipFill>
          <a:blip r:embed="rId3">
            <a:extLst>
              <a:ext uri="{28A0092B-C50C-407E-A947-70E740481C1C}">
                <a14:useLocalDpi xmlns:a14="http://schemas.microsoft.com/office/drawing/2010/main" val="0"/>
              </a:ext>
            </a:extLst>
          </a:blip>
          <a:srcRect l="-3733" r="-3733"/>
          <a:stretch>
            <a:fillRect/>
          </a:stretch>
        </p:blipFill>
        <p:spPr>
          <a:xfrm>
            <a:off x="481744" y="230110"/>
            <a:ext cx="8229600" cy="4525962"/>
          </a:xfrm>
          <a:prstGeom prst="rect">
            <a:avLst/>
          </a:prstGeom>
        </p:spPr>
      </p:pic>
      <p:sp>
        <p:nvSpPr>
          <p:cNvPr id="5" name="ZoneTexte 4"/>
          <p:cNvSpPr txBox="1"/>
          <p:nvPr/>
        </p:nvSpPr>
        <p:spPr>
          <a:xfrm>
            <a:off x="481744" y="5109739"/>
            <a:ext cx="8229600" cy="646331"/>
          </a:xfrm>
          <a:prstGeom prst="rect">
            <a:avLst/>
          </a:prstGeom>
          <a:noFill/>
        </p:spPr>
        <p:txBody>
          <a:bodyPr wrap="square" rtlCol="0">
            <a:spAutoFit/>
          </a:bodyPr>
          <a:lstStyle/>
          <a:p>
            <a:pPr algn="ctr"/>
            <a:r>
              <a:rPr lang="fr-FR" dirty="0" smtClean="0"/>
              <a:t>William Murdoch (Angl.), Frédéric-Albert </a:t>
            </a:r>
            <a:r>
              <a:rPr lang="fr-FR" dirty="0" err="1" smtClean="0"/>
              <a:t>Winsor</a:t>
            </a:r>
            <a:r>
              <a:rPr lang="fr-FR" dirty="0" smtClean="0"/>
              <a:t> (All.)</a:t>
            </a:r>
          </a:p>
          <a:p>
            <a:pPr algn="ctr"/>
            <a:r>
              <a:rPr lang="fr-FR" dirty="0" smtClean="0">
                <a:solidFill>
                  <a:srgbClr val="FFFFFF"/>
                </a:solidFill>
              </a:rPr>
              <a:t> </a:t>
            </a:r>
            <a:r>
              <a:rPr lang="fr-FR" dirty="0" smtClean="0"/>
              <a:t>Eclairer, chauffer, se déplacer</a:t>
            </a:r>
            <a:r>
              <a:rPr lang="is-IS" dirty="0" smtClean="0"/>
              <a:t>…. moteur à hydrogène</a:t>
            </a:r>
            <a:endParaRPr lang="fr-FR" dirty="0"/>
          </a:p>
        </p:txBody>
      </p:sp>
      <p:sp>
        <p:nvSpPr>
          <p:cNvPr id="6" name="Espace réservé du numéro de diapositive 5"/>
          <p:cNvSpPr>
            <a:spLocks noGrp="1"/>
          </p:cNvSpPr>
          <p:nvPr>
            <p:ph type="sldNum" sz="quarter" idx="12"/>
          </p:nvPr>
        </p:nvSpPr>
        <p:spPr/>
        <p:txBody>
          <a:bodyPr/>
          <a:lstStyle/>
          <a:p>
            <a:fld id="{2A2446E2-9830-144C-836E-FFB059ECB1C7}" type="slidenum">
              <a:rPr lang="fr-FR" smtClean="0"/>
              <a:t>5</a:t>
            </a:fld>
            <a:endParaRPr lang="fr-FR"/>
          </a:p>
        </p:txBody>
      </p:sp>
    </p:spTree>
    <p:extLst>
      <p:ext uri="{BB962C8B-B14F-4D97-AF65-F5344CB8AC3E}">
        <p14:creationId xmlns:p14="http://schemas.microsoft.com/office/powerpoint/2010/main" val="38113202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l"/>
            <a:r>
              <a:rPr lang="fr-FR" dirty="0" smtClean="0"/>
              <a:t>Pourquoi étudier cette controverse ?</a:t>
            </a:r>
            <a:endParaRPr lang="fr-FR" dirty="0"/>
          </a:p>
        </p:txBody>
      </p:sp>
      <p:sp>
        <p:nvSpPr>
          <p:cNvPr id="3" name="Espace réservé du contenu 2"/>
          <p:cNvSpPr>
            <a:spLocks noGrp="1"/>
          </p:cNvSpPr>
          <p:nvPr>
            <p:ph idx="1"/>
          </p:nvPr>
        </p:nvSpPr>
        <p:spPr/>
        <p:txBody>
          <a:bodyPr>
            <a:normAutofit/>
          </a:bodyPr>
          <a:lstStyle/>
          <a:p>
            <a:r>
              <a:rPr lang="fr-FR" dirty="0" smtClean="0"/>
              <a:t>La plus importante de ce début de 1ère révolution industrielle</a:t>
            </a:r>
          </a:p>
          <a:p>
            <a:r>
              <a:rPr lang="fr-FR" dirty="0" smtClean="0"/>
              <a:t>1816 (première compagnie d’éclairage Londres), à 1824  </a:t>
            </a:r>
            <a:r>
              <a:rPr lang="fr-FR" dirty="0"/>
              <a:t>(ordonnance royale </a:t>
            </a:r>
            <a:r>
              <a:rPr lang="fr-FR" dirty="0" smtClean="0"/>
              <a:t>utilisation et </a:t>
            </a:r>
            <a:r>
              <a:rPr lang="fr-FR" dirty="0"/>
              <a:t>contrôle du gaz d’éclairage) </a:t>
            </a:r>
            <a:endParaRPr lang="fr-FR" dirty="0" smtClean="0"/>
          </a:p>
          <a:p>
            <a:r>
              <a:rPr lang="fr-FR" dirty="0" smtClean="0"/>
              <a:t>Arguments scientifiques</a:t>
            </a:r>
            <a:r>
              <a:rPr lang="fr-FR" dirty="0"/>
              <a:t>, économiques, politiques, sociaux, techniques, esthétiques </a:t>
            </a:r>
            <a:r>
              <a:rPr lang="fr-FR" dirty="0" smtClean="0"/>
              <a:t>et moraux </a:t>
            </a:r>
          </a:p>
          <a:p>
            <a:endParaRPr lang="fr-FR" dirty="0"/>
          </a:p>
        </p:txBody>
      </p:sp>
      <p:sp>
        <p:nvSpPr>
          <p:cNvPr id="4" name="Espace réservé du numéro de diapositive 3"/>
          <p:cNvSpPr>
            <a:spLocks noGrp="1"/>
          </p:cNvSpPr>
          <p:nvPr>
            <p:ph type="sldNum" sz="quarter" idx="12"/>
          </p:nvPr>
        </p:nvSpPr>
        <p:spPr/>
        <p:txBody>
          <a:bodyPr/>
          <a:lstStyle/>
          <a:p>
            <a:fld id="{2A2446E2-9830-144C-836E-FFB059ECB1C7}" type="slidenum">
              <a:rPr lang="fr-FR" smtClean="0"/>
              <a:t>6</a:t>
            </a:fld>
            <a:endParaRPr lang="fr-FR"/>
          </a:p>
        </p:txBody>
      </p:sp>
    </p:spTree>
    <p:extLst>
      <p:ext uri="{BB962C8B-B14F-4D97-AF65-F5344CB8AC3E}">
        <p14:creationId xmlns:p14="http://schemas.microsoft.com/office/powerpoint/2010/main" val="24917602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normAutofit fontScale="90000"/>
          </a:bodyPr>
          <a:lstStyle/>
          <a:p>
            <a:r>
              <a:rPr lang="fr-FR" dirty="0" smtClean="0"/>
              <a:t>Innovation aussi importante que l’électricité</a:t>
            </a:r>
            <a:endParaRPr lang="fr-FR" dirty="0"/>
          </a:p>
        </p:txBody>
      </p:sp>
      <p:pic>
        <p:nvPicPr>
          <p:cNvPr id="7" name="Espace réservé du contenu 6" descr="allumeur réverbère huile Paris.jpg"/>
          <p:cNvPicPr>
            <a:picLocks noGrp="1" noChangeAspect="1"/>
          </p:cNvPicPr>
          <p:nvPr>
            <p:ph sz="half" idx="1"/>
          </p:nvPr>
        </p:nvPicPr>
        <p:blipFill>
          <a:blip r:embed="rId2">
            <a:extLst>
              <a:ext uri="{28A0092B-C50C-407E-A947-70E740481C1C}">
                <a14:useLocalDpi xmlns:a14="http://schemas.microsoft.com/office/drawing/2010/main" val="0"/>
              </a:ext>
            </a:extLst>
          </a:blip>
          <a:srcRect t="11088" b="11088"/>
          <a:stretch>
            <a:fillRect/>
          </a:stretch>
        </p:blipFill>
        <p:spPr>
          <a:xfrm>
            <a:off x="457200" y="1645920"/>
            <a:ext cx="2126669" cy="2383474"/>
          </a:xfrm>
        </p:spPr>
      </p:pic>
      <p:pic>
        <p:nvPicPr>
          <p:cNvPr id="9" name="Espace réservé du contenu 8" descr="allumeur réverbère gaz.jpg"/>
          <p:cNvPicPr>
            <a:picLocks noGrp="1" noChangeAspect="1"/>
          </p:cNvPicPr>
          <p:nvPr>
            <p:ph sz="half" idx="2"/>
          </p:nvPr>
        </p:nvPicPr>
        <p:blipFill>
          <a:blip r:embed="rId3">
            <a:extLst>
              <a:ext uri="{28A0092B-C50C-407E-A947-70E740481C1C}">
                <a14:useLocalDpi xmlns:a14="http://schemas.microsoft.com/office/drawing/2010/main" val="0"/>
              </a:ext>
            </a:extLst>
          </a:blip>
          <a:srcRect t="10189" b="10189"/>
          <a:stretch>
            <a:fillRect/>
          </a:stretch>
        </p:blipFill>
        <p:spPr>
          <a:xfrm>
            <a:off x="5919072" y="1529126"/>
            <a:ext cx="2767728" cy="3101944"/>
          </a:xfrm>
        </p:spPr>
      </p:pic>
      <p:pic>
        <p:nvPicPr>
          <p:cNvPr id="8" name="Image 7" descr="allumeur réverbère lampe huile.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82426" y="3327434"/>
            <a:ext cx="1889327" cy="2607271"/>
          </a:xfrm>
          <a:prstGeom prst="rect">
            <a:avLst/>
          </a:prstGeom>
        </p:spPr>
      </p:pic>
      <p:sp>
        <p:nvSpPr>
          <p:cNvPr id="10" name="ZoneTexte 9"/>
          <p:cNvSpPr txBox="1"/>
          <p:nvPr/>
        </p:nvSpPr>
        <p:spPr>
          <a:xfrm>
            <a:off x="457200" y="4452773"/>
            <a:ext cx="2126669" cy="369332"/>
          </a:xfrm>
          <a:prstGeom prst="rect">
            <a:avLst/>
          </a:prstGeom>
          <a:noFill/>
        </p:spPr>
        <p:txBody>
          <a:bodyPr wrap="square" rtlCol="0">
            <a:spAutoFit/>
          </a:bodyPr>
          <a:lstStyle/>
          <a:p>
            <a:r>
              <a:rPr lang="fr-FR" dirty="0" smtClean="0"/>
              <a:t>Huile (chandelle)</a:t>
            </a:r>
            <a:endParaRPr lang="fr-FR" dirty="0"/>
          </a:p>
        </p:txBody>
      </p:sp>
      <p:sp>
        <p:nvSpPr>
          <p:cNvPr id="11" name="ZoneTexte 10"/>
          <p:cNvSpPr txBox="1"/>
          <p:nvPr/>
        </p:nvSpPr>
        <p:spPr>
          <a:xfrm>
            <a:off x="3182426" y="6087345"/>
            <a:ext cx="2175144" cy="369332"/>
          </a:xfrm>
          <a:prstGeom prst="rect">
            <a:avLst/>
          </a:prstGeom>
          <a:noFill/>
        </p:spPr>
        <p:txBody>
          <a:bodyPr wrap="square" rtlCol="0">
            <a:spAutoFit/>
          </a:bodyPr>
          <a:lstStyle/>
          <a:p>
            <a:r>
              <a:rPr lang="fr-FR" dirty="0" smtClean="0"/>
              <a:t>Huile (lampe)</a:t>
            </a:r>
            <a:endParaRPr lang="fr-FR" dirty="0"/>
          </a:p>
        </p:txBody>
      </p:sp>
      <p:sp>
        <p:nvSpPr>
          <p:cNvPr id="12" name="ZoneTexte 11"/>
          <p:cNvSpPr txBox="1"/>
          <p:nvPr/>
        </p:nvSpPr>
        <p:spPr>
          <a:xfrm>
            <a:off x="5919072" y="5080541"/>
            <a:ext cx="2767728" cy="369332"/>
          </a:xfrm>
          <a:prstGeom prst="rect">
            <a:avLst/>
          </a:prstGeom>
          <a:noFill/>
        </p:spPr>
        <p:txBody>
          <a:bodyPr wrap="square" rtlCol="0">
            <a:spAutoFit/>
          </a:bodyPr>
          <a:lstStyle/>
          <a:p>
            <a:pPr algn="ctr"/>
            <a:r>
              <a:rPr lang="fr-FR" dirty="0" smtClean="0"/>
              <a:t>Gaz (becs)</a:t>
            </a:r>
            <a:endParaRPr lang="fr-FR" dirty="0"/>
          </a:p>
        </p:txBody>
      </p:sp>
      <p:sp>
        <p:nvSpPr>
          <p:cNvPr id="13" name="Espace réservé du numéro de diapositive 12"/>
          <p:cNvSpPr>
            <a:spLocks noGrp="1"/>
          </p:cNvSpPr>
          <p:nvPr>
            <p:ph type="sldNum" sz="quarter" idx="12"/>
          </p:nvPr>
        </p:nvSpPr>
        <p:spPr/>
        <p:txBody>
          <a:bodyPr/>
          <a:lstStyle/>
          <a:p>
            <a:fld id="{2A2446E2-9830-144C-836E-FFB059ECB1C7}" type="slidenum">
              <a:rPr lang="fr-FR" smtClean="0"/>
              <a:t>7</a:t>
            </a:fld>
            <a:endParaRPr lang="fr-FR"/>
          </a:p>
        </p:txBody>
      </p:sp>
    </p:spTree>
    <p:extLst>
      <p:ext uri="{BB962C8B-B14F-4D97-AF65-F5344CB8AC3E}">
        <p14:creationId xmlns:p14="http://schemas.microsoft.com/office/powerpoint/2010/main" val="35031346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normAutofit fontScale="90000"/>
          </a:bodyPr>
          <a:lstStyle/>
          <a:p>
            <a:pPr algn="l"/>
            <a:r>
              <a:rPr lang="fr-FR" dirty="0" smtClean="0"/>
              <a:t>Le développement d’un réseau</a:t>
            </a:r>
            <a:endParaRPr lang="fr-FR" dirty="0"/>
          </a:p>
        </p:txBody>
      </p:sp>
      <p:sp>
        <p:nvSpPr>
          <p:cNvPr id="3" name="Espace réservé du contenu 2"/>
          <p:cNvSpPr>
            <a:spLocks noGrp="1"/>
          </p:cNvSpPr>
          <p:nvPr>
            <p:ph sz="half" idx="1"/>
          </p:nvPr>
        </p:nvSpPr>
        <p:spPr/>
        <p:txBody>
          <a:bodyPr/>
          <a:lstStyle/>
          <a:p>
            <a:pPr marL="0" indent="0">
              <a:buNone/>
            </a:pPr>
            <a:r>
              <a:rPr lang="fr-FR" dirty="0" smtClean="0"/>
              <a:t>Éclairage individuel lampe à huile</a:t>
            </a:r>
            <a:endParaRPr lang="fr-FR" dirty="0"/>
          </a:p>
        </p:txBody>
      </p:sp>
      <p:pic>
        <p:nvPicPr>
          <p:cNvPr id="6" name="Espace réservé du contenu 5" descr="gazomètre_conduite.jpg"/>
          <p:cNvPicPr>
            <a:picLocks noGrp="1" noChangeAspect="1"/>
          </p:cNvPicPr>
          <p:nvPr>
            <p:ph sz="half" idx="2"/>
          </p:nvPr>
        </p:nvPicPr>
        <p:blipFill>
          <a:blip r:embed="rId2">
            <a:extLst>
              <a:ext uri="{28A0092B-C50C-407E-A947-70E740481C1C}">
                <a14:useLocalDpi xmlns:a14="http://schemas.microsoft.com/office/drawing/2010/main" val="0"/>
              </a:ext>
            </a:extLst>
          </a:blip>
          <a:srcRect t="-28192" b="-28192"/>
          <a:stretch>
            <a:fillRect/>
          </a:stretch>
        </p:blipFill>
        <p:spPr>
          <a:xfrm>
            <a:off x="4648200" y="2800838"/>
            <a:ext cx="4038600" cy="4526280"/>
          </a:xfrm>
        </p:spPr>
      </p:pic>
      <p:pic>
        <p:nvPicPr>
          <p:cNvPr id="5" name="Image 4" descr="lampe huil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716190" y="2800838"/>
            <a:ext cx="3371362" cy="3371362"/>
          </a:xfrm>
          <a:prstGeom prst="rect">
            <a:avLst/>
          </a:prstGeom>
        </p:spPr>
      </p:pic>
      <p:sp>
        <p:nvSpPr>
          <p:cNvPr id="9" name="ZoneTexte 8"/>
          <p:cNvSpPr txBox="1"/>
          <p:nvPr/>
        </p:nvSpPr>
        <p:spPr>
          <a:xfrm>
            <a:off x="4883856" y="1645920"/>
            <a:ext cx="3674232" cy="523220"/>
          </a:xfrm>
          <a:prstGeom prst="rect">
            <a:avLst/>
          </a:prstGeom>
          <a:noFill/>
        </p:spPr>
        <p:txBody>
          <a:bodyPr wrap="square" rtlCol="0">
            <a:spAutoFit/>
          </a:bodyPr>
          <a:lstStyle/>
          <a:p>
            <a:r>
              <a:rPr lang="fr-FR" sz="2800" dirty="0" smtClean="0"/>
              <a:t>Réseau de gaz</a:t>
            </a:r>
            <a:endParaRPr lang="fr-FR" sz="2800" dirty="0"/>
          </a:p>
        </p:txBody>
      </p:sp>
      <p:pic>
        <p:nvPicPr>
          <p:cNvPr id="10" name="Image 9" descr="gaz à tous les étage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00677" y="2169139"/>
            <a:ext cx="2186123" cy="1459237"/>
          </a:xfrm>
          <a:prstGeom prst="rect">
            <a:avLst/>
          </a:prstGeom>
        </p:spPr>
      </p:pic>
      <p:sp>
        <p:nvSpPr>
          <p:cNvPr id="11" name="Espace réservé du numéro de diapositive 10"/>
          <p:cNvSpPr>
            <a:spLocks noGrp="1"/>
          </p:cNvSpPr>
          <p:nvPr>
            <p:ph type="sldNum" sz="quarter" idx="12"/>
          </p:nvPr>
        </p:nvSpPr>
        <p:spPr/>
        <p:txBody>
          <a:bodyPr/>
          <a:lstStyle/>
          <a:p>
            <a:fld id="{2A2446E2-9830-144C-836E-FFB059ECB1C7}" type="slidenum">
              <a:rPr lang="fr-FR" smtClean="0"/>
              <a:t>8</a:t>
            </a:fld>
            <a:endParaRPr lang="fr-FR"/>
          </a:p>
        </p:txBody>
      </p:sp>
    </p:spTree>
    <p:extLst>
      <p:ext uri="{BB962C8B-B14F-4D97-AF65-F5344CB8AC3E}">
        <p14:creationId xmlns:p14="http://schemas.microsoft.com/office/powerpoint/2010/main" val="11156577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De nouveaux risques, explosion </a:t>
            </a:r>
            <a:endParaRPr lang="fr-FR" dirty="0"/>
          </a:p>
        </p:txBody>
      </p:sp>
      <p:pic>
        <p:nvPicPr>
          <p:cNvPr id="5" name="Espace réservé du contenu 4" descr="800px-Accum_-_Erste_Londoner_Gasanstalt_1814.jpg"/>
          <p:cNvPicPr>
            <a:picLocks noGrp="1" noChangeAspect="1"/>
          </p:cNvPicPr>
          <p:nvPr>
            <p:ph sz="half" idx="2"/>
          </p:nvPr>
        </p:nvPicPr>
        <p:blipFill>
          <a:blip r:embed="rId2">
            <a:extLst>
              <a:ext uri="{28A0092B-C50C-407E-A947-70E740481C1C}">
                <a14:useLocalDpi xmlns:a14="http://schemas.microsoft.com/office/drawing/2010/main" val="0"/>
              </a:ext>
            </a:extLst>
          </a:blip>
          <a:srcRect l="12578" r="12578"/>
          <a:stretch>
            <a:fillRect/>
          </a:stretch>
        </p:blipFill>
        <p:spPr/>
      </p:pic>
      <p:sp>
        <p:nvSpPr>
          <p:cNvPr id="7" name="Espace réservé du contenu 6"/>
          <p:cNvSpPr>
            <a:spLocks noGrp="1"/>
          </p:cNvSpPr>
          <p:nvPr>
            <p:ph sz="half" idx="1"/>
          </p:nvPr>
        </p:nvSpPr>
        <p:spPr/>
        <p:txBody>
          <a:bodyPr/>
          <a:lstStyle/>
          <a:p>
            <a:r>
              <a:rPr lang="fr-FR" dirty="0" smtClean="0"/>
              <a:t>Explosion</a:t>
            </a:r>
            <a:endParaRPr lang="fr-FR" dirty="0"/>
          </a:p>
        </p:txBody>
      </p:sp>
      <p:pic>
        <p:nvPicPr>
          <p:cNvPr id="8" name="Image 7" descr="220px-Blessed_effects_of_gas_lights_(181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1940" y="2353528"/>
            <a:ext cx="2794000" cy="3949700"/>
          </a:xfrm>
          <a:prstGeom prst="rect">
            <a:avLst/>
          </a:prstGeom>
        </p:spPr>
      </p:pic>
      <p:sp>
        <p:nvSpPr>
          <p:cNvPr id="9" name="ZoneTexte 8"/>
          <p:cNvSpPr txBox="1"/>
          <p:nvPr/>
        </p:nvSpPr>
        <p:spPr>
          <a:xfrm>
            <a:off x="4648200" y="6303228"/>
            <a:ext cx="3891796" cy="369332"/>
          </a:xfrm>
          <a:prstGeom prst="rect">
            <a:avLst/>
          </a:prstGeom>
          <a:noFill/>
        </p:spPr>
        <p:txBody>
          <a:bodyPr wrap="square" rtlCol="0">
            <a:spAutoFit/>
          </a:bodyPr>
          <a:lstStyle/>
          <a:p>
            <a:pPr algn="ctr"/>
            <a:r>
              <a:rPr lang="fr-FR" dirty="0"/>
              <a:t>G</a:t>
            </a:r>
            <a:r>
              <a:rPr lang="fr-FR" dirty="0" smtClean="0"/>
              <a:t>azomètre</a:t>
            </a:r>
            <a:endParaRPr lang="fr-FR" dirty="0"/>
          </a:p>
        </p:txBody>
      </p:sp>
      <p:sp>
        <p:nvSpPr>
          <p:cNvPr id="10" name="Espace réservé du numéro de diapositive 9"/>
          <p:cNvSpPr>
            <a:spLocks noGrp="1"/>
          </p:cNvSpPr>
          <p:nvPr>
            <p:ph type="sldNum" sz="quarter" idx="12"/>
          </p:nvPr>
        </p:nvSpPr>
        <p:spPr/>
        <p:txBody>
          <a:bodyPr/>
          <a:lstStyle/>
          <a:p>
            <a:fld id="{2A2446E2-9830-144C-836E-FFB059ECB1C7}" type="slidenum">
              <a:rPr lang="fr-FR" smtClean="0"/>
              <a:t>9</a:t>
            </a:fld>
            <a:endParaRPr lang="fr-FR"/>
          </a:p>
        </p:txBody>
      </p:sp>
    </p:spTree>
    <p:extLst>
      <p:ext uri="{BB962C8B-B14F-4D97-AF65-F5344CB8AC3E}">
        <p14:creationId xmlns:p14="http://schemas.microsoft.com/office/powerpoint/2010/main" val="30020852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nderie">
  <a:themeElements>
    <a:clrScheme name="Fonderie">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nderie">
      <a:majorFont>
        <a:latin typeface="Rockwell"/>
        <a:ea typeface=""/>
        <a:cs typeface=""/>
        <a:font script="Grek" typeface="Cambria"/>
        <a:font script="Cyrl" typeface="Cambria"/>
        <a:font script="Jpan" typeface="ＭＳ 明朝"/>
        <a:font script="Hang" typeface="바탕"/>
        <a:font script="Hans" typeface="华文新魏"/>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ＭＳ 明朝"/>
        <a:font script="Hang" typeface="바탕"/>
        <a:font script="Hans" typeface="华文新魏"/>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nderie">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Fonderie.thmx</Template>
  <TotalTime>1181</TotalTime>
  <Words>1549</Words>
  <Application>Microsoft Macintosh PowerPoint</Application>
  <PresentationFormat>Présentation à l'écran (4:3)</PresentationFormat>
  <Paragraphs>318</Paragraphs>
  <Slides>42</Slides>
  <Notes>14</Notes>
  <HiddenSlides>0</HiddenSlides>
  <MMClips>0</MMClips>
  <ScaleCrop>false</ScaleCrop>
  <HeadingPairs>
    <vt:vector size="4" baseType="variant">
      <vt:variant>
        <vt:lpstr>Thème</vt:lpstr>
      </vt:variant>
      <vt:variant>
        <vt:i4>1</vt:i4>
      </vt:variant>
      <vt:variant>
        <vt:lpstr>Titres des diapositives</vt:lpstr>
      </vt:variant>
      <vt:variant>
        <vt:i4>42</vt:i4>
      </vt:variant>
    </vt:vector>
  </HeadingPairs>
  <TitlesOfParts>
    <vt:vector size="43" baseType="lpstr">
      <vt:lpstr>Fonderie</vt:lpstr>
      <vt:lpstr>La controverse sur le gaz d’éclairage 1816-1824</vt:lpstr>
      <vt:lpstr>Sommaire</vt:lpstr>
      <vt:lpstr>1. Petite histoire du gaz d’éclairage</vt:lpstr>
      <vt:lpstr>Une invention (presque) française</vt:lpstr>
      <vt:lpstr>Présentation PowerPoint</vt:lpstr>
      <vt:lpstr>Pourquoi étudier cette controverse ?</vt:lpstr>
      <vt:lpstr>Innovation aussi importante que l’électricité</vt:lpstr>
      <vt:lpstr>Le développement d’un réseau</vt:lpstr>
      <vt:lpstr>De nouveaux risques, explosion </vt:lpstr>
      <vt:lpstr>Raconter l’histoire des innovations….</vt:lpstr>
      <vt:lpstr>…Concevoir le progrès</vt:lpstr>
      <vt:lpstr>Présentation PowerPoint</vt:lpstr>
      <vt:lpstr>Controverse publique</vt:lpstr>
      <vt:lpstr>2. Chronologie de la controverse</vt:lpstr>
      <vt:lpstr>Présentation PowerPoint</vt:lpstr>
      <vt:lpstr>Présentation PowerPoint</vt:lpstr>
      <vt:lpstr>Présentation PowerPoint</vt:lpstr>
      <vt:lpstr>Présentation PowerPoint</vt:lpstr>
      <vt:lpstr>2.2. Controverse publique 1823</vt:lpstr>
      <vt:lpstr>Un objet techniquement et politiquement explosif</vt:lpstr>
      <vt:lpstr>Présentation PowerPoint</vt:lpstr>
      <vt:lpstr>Arguments </vt:lpstr>
      <vt:lpstr>Arguments suite</vt:lpstr>
      <vt:lpstr>Une opposition experte</vt:lpstr>
      <vt:lpstr>Présentation PowerPoint</vt:lpstr>
      <vt:lpstr>Présentation PowerPoint</vt:lpstr>
      <vt:lpstr>De la nuisance industrielle à la sûreté publique</vt:lpstr>
      <vt:lpstr>4. Le travail de l’Académie : quelle objectivité?</vt:lpstr>
      <vt:lpstr>Un raisonnement « rationnel »</vt:lpstr>
      <vt:lpstr>Présentation PowerPoint</vt:lpstr>
      <vt:lpstr>Le pragmatisme britannique</vt:lpstr>
      <vt:lpstr>Traditions juridiques</vt:lpstr>
      <vt:lpstr>Des Académiciens intéressés</vt:lpstr>
      <vt:lpstr>Les raisons des académiciens</vt:lpstr>
      <vt:lpstr>Présentation PowerPoint</vt:lpstr>
      <vt:lpstr>5.Construire la sécurité</vt:lpstr>
      <vt:lpstr>5.2. Des accidents graves, non conformes aux scénarios anticipés</vt:lpstr>
      <vt:lpstr>Présentation PowerPoint</vt:lpstr>
      <vt:lpstr>5.3. Une controverse fondamentale pour la sécurisation</vt:lpstr>
      <vt:lpstr>5.4.Gestion du risque technologique</vt:lpstr>
      <vt:lpstr>Conclusions</vt:lpstr>
      <vt:lpstr>Présentation PowerPoint</vt:lpstr>
    </vt:vector>
  </TitlesOfParts>
  <Company>Ecole Centrale Paris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controverse sur le gaz d’éclairage</dc:title>
  <dc:creator>Cynthia Colmellere</dc:creator>
  <cp:lastModifiedBy>Cynthia Colmellere</cp:lastModifiedBy>
  <cp:revision>42</cp:revision>
  <dcterms:created xsi:type="dcterms:W3CDTF">2016-04-07T13:32:57Z</dcterms:created>
  <dcterms:modified xsi:type="dcterms:W3CDTF">2016-04-21T14:02:04Z</dcterms:modified>
</cp:coreProperties>
</file>