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 id="2147483672" r:id="rId2"/>
  </p:sldMasterIdLst>
  <p:notesMasterIdLst>
    <p:notesMasterId r:id="rId46"/>
  </p:notesMasterIdLst>
  <p:handoutMasterIdLst>
    <p:handoutMasterId r:id="rId47"/>
  </p:handout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3" r:id="rId28"/>
    <p:sldId id="297" r:id="rId29"/>
    <p:sldId id="285" r:id="rId30"/>
    <p:sldId id="286" r:id="rId31"/>
    <p:sldId id="287" r:id="rId32"/>
    <p:sldId id="288" r:id="rId33"/>
    <p:sldId id="298" r:id="rId34"/>
    <p:sldId id="289" r:id="rId35"/>
    <p:sldId id="290" r:id="rId36"/>
    <p:sldId id="284" r:id="rId37"/>
    <p:sldId id="291" r:id="rId38"/>
    <p:sldId id="293" r:id="rId39"/>
    <p:sldId id="292" r:id="rId40"/>
    <p:sldId id="299" r:id="rId41"/>
    <p:sldId id="294" r:id="rId42"/>
    <p:sldId id="295" r:id="rId43"/>
    <p:sldId id="296" r:id="rId44"/>
    <p:sldId id="300" r:id="rId45"/>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4"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52" d="100"/>
          <a:sy n="52" d="100"/>
        </p:scale>
        <p:origin x="-1088"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notesMaster" Target="notesMasters/notesMaster1.xml"/><Relationship Id="rId47" Type="http://schemas.openxmlformats.org/officeDocument/2006/relationships/handoutMaster" Target="handoutMasters/handoutMaster1.xml"/><Relationship Id="rId48" Type="http://schemas.openxmlformats.org/officeDocument/2006/relationships/printerSettings" Target="printerSettings/printerSettings1.bin"/><Relationship Id="rId49" Type="http://schemas.openxmlformats.org/officeDocument/2006/relationships/presProps" Target="presProps.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50" Type="http://schemas.openxmlformats.org/officeDocument/2006/relationships/viewProps" Target="viewProps.xml"/><Relationship Id="rId51" Type="http://schemas.openxmlformats.org/officeDocument/2006/relationships/theme" Target="theme/theme1.xml"/><Relationship Id="rId5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slide" Target="slides/slide42.xml"/><Relationship Id="rId45" Type="http://schemas.openxmlformats.org/officeDocument/2006/relationships/slide" Target="slides/slide4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401029B-582A-3C4B-B4A1-0EA82CC2F968}" type="datetimeFigureOut">
              <a:rPr lang="fr-FR" smtClean="0"/>
              <a:t>15/05/16</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6AD867E-02E3-B548-8449-C5DFF7C51030}" type="slidenum">
              <a:rPr lang="fr-FR" smtClean="0"/>
              <a:t>‹#›</a:t>
            </a:fld>
            <a:endParaRPr lang="fr-FR"/>
          </a:p>
        </p:txBody>
      </p:sp>
    </p:spTree>
    <p:extLst>
      <p:ext uri="{BB962C8B-B14F-4D97-AF65-F5344CB8AC3E}">
        <p14:creationId xmlns:p14="http://schemas.microsoft.com/office/powerpoint/2010/main" val="12506424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466E51-5F94-D54B-A1DB-81C219108749}" type="datetimeFigureOut">
              <a:rPr lang="fr-FR" smtClean="0"/>
              <a:t>15/05/16</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07193BB-95A2-FD4E-80D3-B7B46DF508A7}" type="slidenum">
              <a:rPr lang="fr-FR" smtClean="0"/>
              <a:t>‹#›</a:t>
            </a:fld>
            <a:endParaRPr lang="fr-FR"/>
          </a:p>
        </p:txBody>
      </p:sp>
    </p:spTree>
    <p:extLst>
      <p:ext uri="{BB962C8B-B14F-4D97-AF65-F5344CB8AC3E}">
        <p14:creationId xmlns:p14="http://schemas.microsoft.com/office/powerpoint/2010/main" val="65938051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Kuhn traite de grands exemples historiques de la</a:t>
            </a:r>
            <a:r>
              <a:rPr lang="fr-FR" baseline="0" dirty="0" smtClean="0"/>
              <a:t> </a:t>
            </a:r>
            <a:r>
              <a:rPr lang="fr-FR" baseline="0" dirty="0" smtClean="0"/>
              <a:t>physique</a:t>
            </a:r>
            <a:endParaRPr lang="fr-FR" dirty="0"/>
          </a:p>
        </p:txBody>
      </p:sp>
      <p:sp>
        <p:nvSpPr>
          <p:cNvPr id="4" name="Espace réservé du numéro de diapositive 3"/>
          <p:cNvSpPr>
            <a:spLocks noGrp="1"/>
          </p:cNvSpPr>
          <p:nvPr>
            <p:ph type="sldNum" sz="quarter" idx="10"/>
          </p:nvPr>
        </p:nvSpPr>
        <p:spPr/>
        <p:txBody>
          <a:bodyPr/>
          <a:lstStyle/>
          <a:p>
            <a:fld id="{0460274A-7504-A14B-8508-87C53E656686}" type="slidenum">
              <a:rPr lang="fr-FR" smtClean="0"/>
              <a:t>6</a:t>
            </a:fld>
            <a:endParaRPr lang="fr-FR"/>
          </a:p>
        </p:txBody>
      </p:sp>
    </p:spTree>
    <p:extLst>
      <p:ext uri="{BB962C8B-B14F-4D97-AF65-F5344CB8AC3E}">
        <p14:creationId xmlns:p14="http://schemas.microsoft.com/office/powerpoint/2010/main" val="34785098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Toutes les publications de </a:t>
            </a:r>
            <a:r>
              <a:rPr lang="fr-FR" dirty="0" err="1" smtClean="0"/>
              <a:t>Lynton</a:t>
            </a:r>
            <a:r>
              <a:rPr lang="fr-FR" dirty="0" smtClean="0"/>
              <a:t> K. Caldwell, université de l’Indiana, termes</a:t>
            </a:r>
            <a:r>
              <a:rPr lang="fr-FR" baseline="0" dirty="0" smtClean="0"/>
              <a:t> revient dans l’ensemble de ses écrits à partir de 1968</a:t>
            </a:r>
            <a:endParaRPr lang="fr-FR" dirty="0"/>
          </a:p>
        </p:txBody>
      </p:sp>
      <p:sp>
        <p:nvSpPr>
          <p:cNvPr id="4" name="Espace réservé du numéro de diapositive 3"/>
          <p:cNvSpPr>
            <a:spLocks noGrp="1"/>
          </p:cNvSpPr>
          <p:nvPr>
            <p:ph type="sldNum" sz="quarter" idx="10"/>
          </p:nvPr>
        </p:nvSpPr>
        <p:spPr/>
        <p:txBody>
          <a:bodyPr/>
          <a:lstStyle/>
          <a:p>
            <a:fld id="{007193BB-95A2-FD4E-80D3-B7B46DF508A7}" type="slidenum">
              <a:rPr lang="fr-FR" smtClean="0"/>
              <a:t>26</a:t>
            </a:fld>
            <a:endParaRPr lang="fr-FR"/>
          </a:p>
        </p:txBody>
      </p:sp>
    </p:spTree>
    <p:extLst>
      <p:ext uri="{BB962C8B-B14F-4D97-AF65-F5344CB8AC3E}">
        <p14:creationId xmlns:p14="http://schemas.microsoft.com/office/powerpoint/2010/main" val="21056170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Théologien également (protestant et libertaire)</a:t>
            </a:r>
            <a:endParaRPr lang="fr-FR" dirty="0"/>
          </a:p>
        </p:txBody>
      </p:sp>
      <p:sp>
        <p:nvSpPr>
          <p:cNvPr id="4" name="Espace réservé du numéro de diapositive 3"/>
          <p:cNvSpPr>
            <a:spLocks noGrp="1"/>
          </p:cNvSpPr>
          <p:nvPr>
            <p:ph type="sldNum" sz="quarter" idx="10"/>
          </p:nvPr>
        </p:nvSpPr>
        <p:spPr/>
        <p:txBody>
          <a:bodyPr/>
          <a:lstStyle/>
          <a:p>
            <a:fld id="{007193BB-95A2-FD4E-80D3-B7B46DF508A7}" type="slidenum">
              <a:rPr lang="fr-FR" smtClean="0"/>
              <a:t>27</a:t>
            </a:fld>
            <a:endParaRPr lang="fr-FR"/>
          </a:p>
        </p:txBody>
      </p:sp>
    </p:spTree>
    <p:extLst>
      <p:ext uri="{BB962C8B-B14F-4D97-AF65-F5344CB8AC3E}">
        <p14:creationId xmlns:p14="http://schemas.microsoft.com/office/powerpoint/2010/main" val="11242445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Hypertrophie de la réalité</a:t>
            </a:r>
            <a:r>
              <a:rPr lang="fr-FR" baseline="0" dirty="0" smtClean="0"/>
              <a:t> observée, analysée par Max Weber</a:t>
            </a:r>
          </a:p>
          <a:p>
            <a:pPr marL="0" marR="0" indent="0" algn="l" defTabSz="457200" rtl="0" eaLnBrk="1" fontAlgn="auto" latinLnBrk="0" hangingPunct="1">
              <a:lnSpc>
                <a:spcPct val="100000"/>
              </a:lnSpc>
              <a:spcBef>
                <a:spcPts val="0"/>
              </a:spcBef>
              <a:spcAft>
                <a:spcPts val="0"/>
              </a:spcAft>
              <a:buClrTx/>
              <a:buSzTx/>
              <a:buFontTx/>
              <a:buNone/>
              <a:tabLst/>
              <a:defRPr/>
            </a:pPr>
            <a:r>
              <a:rPr lang="fr-FR" dirty="0" smtClean="0"/>
              <a:t>Technique = nouvel environnement et qu'il n'a jamais cessé de </a:t>
            </a:r>
            <a:r>
              <a:rPr lang="fr-FR" i="1" dirty="0" smtClean="0"/>
              <a:t>sacraliser </a:t>
            </a:r>
            <a:r>
              <a:rPr lang="fr-FR" dirty="0" smtClean="0"/>
              <a:t>son environnement, l'homme sacralise désormais la Technique : celle-ci est d'autant plus sacralisée qu'elle est ce par quoi le précédent environnement - la nature - a été désacralisé (profané, pollué...) et que la valeur qu'elle charrie, "la recherche de l'efficacité maximale en toutes choses", se substitue désormais à toutes les anciennes valeurs.</a:t>
            </a:r>
          </a:p>
          <a:p>
            <a:endParaRPr lang="fr-FR" dirty="0"/>
          </a:p>
        </p:txBody>
      </p:sp>
      <p:sp>
        <p:nvSpPr>
          <p:cNvPr id="4" name="Espace réservé du numéro de diapositive 3"/>
          <p:cNvSpPr>
            <a:spLocks noGrp="1"/>
          </p:cNvSpPr>
          <p:nvPr>
            <p:ph type="sldNum" sz="quarter" idx="10"/>
          </p:nvPr>
        </p:nvSpPr>
        <p:spPr/>
        <p:txBody>
          <a:bodyPr/>
          <a:lstStyle/>
          <a:p>
            <a:fld id="{007193BB-95A2-FD4E-80D3-B7B46DF508A7}" type="slidenum">
              <a:rPr lang="fr-FR" smtClean="0"/>
              <a:t>29</a:t>
            </a:fld>
            <a:endParaRPr lang="fr-FR"/>
          </a:p>
        </p:txBody>
      </p:sp>
    </p:spTree>
    <p:extLst>
      <p:ext uri="{BB962C8B-B14F-4D97-AF65-F5344CB8AC3E}">
        <p14:creationId xmlns:p14="http://schemas.microsoft.com/office/powerpoint/2010/main" val="28116333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Science</a:t>
            </a:r>
            <a:r>
              <a:rPr lang="fr-FR" baseline="0" dirty="0" smtClean="0"/>
              <a:t> : </a:t>
            </a:r>
            <a:r>
              <a:rPr lang="fr-FR" dirty="0" smtClean="0"/>
              <a:t>démonstrations différentes du théorème de Pythagore, nature de la lumière</a:t>
            </a:r>
          </a:p>
          <a:p>
            <a:r>
              <a:rPr lang="fr-FR" dirty="0" smtClean="0"/>
              <a:t>Technique : gaz d’éclairage, développements de travaux de Pasteur</a:t>
            </a:r>
            <a:endParaRPr lang="fr-FR" dirty="0"/>
          </a:p>
        </p:txBody>
      </p:sp>
      <p:sp>
        <p:nvSpPr>
          <p:cNvPr id="4" name="Espace réservé du numéro de diapositive 3"/>
          <p:cNvSpPr>
            <a:spLocks noGrp="1"/>
          </p:cNvSpPr>
          <p:nvPr>
            <p:ph type="sldNum" sz="quarter" idx="10"/>
          </p:nvPr>
        </p:nvSpPr>
        <p:spPr/>
        <p:txBody>
          <a:bodyPr/>
          <a:lstStyle/>
          <a:p>
            <a:fld id="{007193BB-95A2-FD4E-80D3-B7B46DF508A7}" type="slidenum">
              <a:rPr lang="fr-FR" smtClean="0"/>
              <a:t>33</a:t>
            </a:fld>
            <a:endParaRPr lang="fr-FR"/>
          </a:p>
        </p:txBody>
      </p:sp>
    </p:spTree>
    <p:extLst>
      <p:ext uri="{BB962C8B-B14F-4D97-AF65-F5344CB8AC3E}">
        <p14:creationId xmlns:p14="http://schemas.microsoft.com/office/powerpoint/2010/main" val="35815085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Argentin, physique théorique, logique, philosophie</a:t>
            </a:r>
            <a:endParaRPr lang="fr-FR" dirty="0"/>
          </a:p>
        </p:txBody>
      </p:sp>
      <p:sp>
        <p:nvSpPr>
          <p:cNvPr id="4" name="Espace réservé du numéro de diapositive 3"/>
          <p:cNvSpPr>
            <a:spLocks noGrp="1"/>
          </p:cNvSpPr>
          <p:nvPr>
            <p:ph type="sldNum" sz="quarter" idx="10"/>
          </p:nvPr>
        </p:nvSpPr>
        <p:spPr/>
        <p:txBody>
          <a:bodyPr/>
          <a:lstStyle/>
          <a:p>
            <a:fld id="{007193BB-95A2-FD4E-80D3-B7B46DF508A7}" type="slidenum">
              <a:rPr lang="fr-FR" smtClean="0"/>
              <a:t>39</a:t>
            </a:fld>
            <a:endParaRPr lang="fr-FR"/>
          </a:p>
        </p:txBody>
      </p:sp>
    </p:spTree>
    <p:extLst>
      <p:ext uri="{BB962C8B-B14F-4D97-AF65-F5344CB8AC3E}">
        <p14:creationId xmlns:p14="http://schemas.microsoft.com/office/powerpoint/2010/main" val="2720512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Axiologique qui concerne l’ordre des valeurs</a:t>
            </a:r>
          </a:p>
          <a:p>
            <a:r>
              <a:rPr lang="fr-FR" dirty="0" smtClean="0"/>
              <a:t>Praxéologique relatif aux finalités</a:t>
            </a:r>
            <a:endParaRPr lang="fr-FR" dirty="0"/>
          </a:p>
        </p:txBody>
      </p:sp>
      <p:sp>
        <p:nvSpPr>
          <p:cNvPr id="4" name="Espace réservé du numéro de diapositive 3"/>
          <p:cNvSpPr>
            <a:spLocks noGrp="1"/>
          </p:cNvSpPr>
          <p:nvPr>
            <p:ph type="sldNum" sz="quarter" idx="10"/>
          </p:nvPr>
        </p:nvSpPr>
        <p:spPr/>
        <p:txBody>
          <a:bodyPr/>
          <a:lstStyle/>
          <a:p>
            <a:fld id="{007193BB-95A2-FD4E-80D3-B7B46DF508A7}" type="slidenum">
              <a:rPr lang="fr-FR" smtClean="0"/>
              <a:t>41</a:t>
            </a:fld>
            <a:endParaRPr lang="fr-FR"/>
          </a:p>
        </p:txBody>
      </p:sp>
    </p:spTree>
    <p:extLst>
      <p:ext uri="{BB962C8B-B14F-4D97-AF65-F5344CB8AC3E}">
        <p14:creationId xmlns:p14="http://schemas.microsoft.com/office/powerpoint/2010/main" val="20899019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Épistémologie /histoire</a:t>
            </a:r>
            <a:r>
              <a:rPr lang="fr-FR" baseline="0" dirty="0" smtClean="0"/>
              <a:t> et sociologie des sciences</a:t>
            </a:r>
          </a:p>
          <a:p>
            <a:r>
              <a:rPr lang="fr-FR" baseline="0" dirty="0" smtClean="0"/>
              <a:t>Ce n’est pas parce qu’on fait de la science qu’elle sot fondamentale ou appliquée que l’on sait ce que c’est surtout la façon dont d’autres peuvent s’en saisir et en parler.</a:t>
            </a:r>
            <a:endParaRPr lang="fr-FR" dirty="0"/>
          </a:p>
        </p:txBody>
      </p:sp>
      <p:sp>
        <p:nvSpPr>
          <p:cNvPr id="4" name="Espace réservé du numéro de diapositive 3"/>
          <p:cNvSpPr>
            <a:spLocks noGrp="1"/>
          </p:cNvSpPr>
          <p:nvPr>
            <p:ph type="sldNum" sz="quarter" idx="10"/>
          </p:nvPr>
        </p:nvSpPr>
        <p:spPr/>
        <p:txBody>
          <a:bodyPr/>
          <a:lstStyle/>
          <a:p>
            <a:fld id="{007193BB-95A2-FD4E-80D3-B7B46DF508A7}" type="slidenum">
              <a:rPr lang="fr-FR" smtClean="0"/>
              <a:t>42</a:t>
            </a:fld>
            <a:endParaRPr lang="fr-FR"/>
          </a:p>
        </p:txBody>
      </p:sp>
    </p:spTree>
    <p:extLst>
      <p:ext uri="{BB962C8B-B14F-4D97-AF65-F5344CB8AC3E}">
        <p14:creationId xmlns:p14="http://schemas.microsoft.com/office/powerpoint/2010/main" val="16660453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mtClean="0"/>
              <a:t>Lien </a:t>
            </a:r>
            <a:r>
              <a:rPr lang="fr-FR" smtClean="0"/>
              <a:t>organique</a:t>
            </a:r>
            <a:r>
              <a:rPr lang="fr-FR" baseline="0" smtClean="0"/>
              <a:t> =</a:t>
            </a:r>
            <a:r>
              <a:rPr lang="fr-FR" smtClean="0"/>
              <a:t> </a:t>
            </a:r>
            <a:r>
              <a:rPr lang="fr-FR" dirty="0" smtClean="0"/>
              <a:t>la technique est inhérente à la science, constitutive de la science.</a:t>
            </a:r>
            <a:endParaRPr lang="fr-FR" dirty="0"/>
          </a:p>
        </p:txBody>
      </p:sp>
      <p:sp>
        <p:nvSpPr>
          <p:cNvPr id="4" name="Espace réservé du numéro de diapositive 3"/>
          <p:cNvSpPr>
            <a:spLocks noGrp="1"/>
          </p:cNvSpPr>
          <p:nvPr>
            <p:ph type="sldNum" sz="quarter" idx="10"/>
          </p:nvPr>
        </p:nvSpPr>
        <p:spPr/>
        <p:txBody>
          <a:bodyPr/>
          <a:lstStyle/>
          <a:p>
            <a:fld id="{007193BB-95A2-FD4E-80D3-B7B46DF508A7}" type="slidenum">
              <a:rPr lang="fr-FR" smtClean="0"/>
              <a:t>43</a:t>
            </a:fld>
            <a:endParaRPr lang="fr-FR"/>
          </a:p>
        </p:txBody>
      </p:sp>
    </p:spTree>
    <p:extLst>
      <p:ext uri="{BB962C8B-B14F-4D97-AF65-F5344CB8AC3E}">
        <p14:creationId xmlns:p14="http://schemas.microsoft.com/office/powerpoint/2010/main" val="33385524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Nature corpusculaire et ondulatoire de la lumière,</a:t>
            </a:r>
          </a:p>
          <a:p>
            <a:r>
              <a:rPr lang="fr-FR" dirty="0" smtClean="0"/>
              <a:t>Emprunts d’Einstein à Poincaré</a:t>
            </a:r>
            <a:endParaRPr lang="fr-FR" dirty="0"/>
          </a:p>
        </p:txBody>
      </p:sp>
      <p:sp>
        <p:nvSpPr>
          <p:cNvPr id="4" name="Espace réservé du numéro de diapositive 3"/>
          <p:cNvSpPr>
            <a:spLocks noGrp="1"/>
          </p:cNvSpPr>
          <p:nvPr>
            <p:ph type="sldNum" sz="quarter" idx="10"/>
          </p:nvPr>
        </p:nvSpPr>
        <p:spPr/>
        <p:txBody>
          <a:bodyPr/>
          <a:lstStyle/>
          <a:p>
            <a:fld id="{007193BB-95A2-FD4E-80D3-B7B46DF508A7}" type="slidenum">
              <a:rPr lang="fr-FR" smtClean="0"/>
              <a:t>12</a:t>
            </a:fld>
            <a:endParaRPr lang="fr-FR"/>
          </a:p>
        </p:txBody>
      </p:sp>
    </p:spTree>
    <p:extLst>
      <p:ext uri="{BB962C8B-B14F-4D97-AF65-F5344CB8AC3E}">
        <p14:creationId xmlns:p14="http://schemas.microsoft.com/office/powerpoint/2010/main" val="31490686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Terme repris par de</a:t>
            </a:r>
            <a:r>
              <a:rPr lang="fr-FR" baseline="0" dirty="0" smtClean="0"/>
              <a:t> nombreux collaborateurs, dont John Law, </a:t>
            </a:r>
            <a:r>
              <a:rPr lang="fr-FR" baseline="0" dirty="0" smtClean="0"/>
              <a:t>Andrew </a:t>
            </a:r>
            <a:r>
              <a:rPr lang="fr-FR" baseline="0" dirty="0" smtClean="0"/>
              <a:t>Pickering, E. </a:t>
            </a:r>
            <a:r>
              <a:rPr lang="fr-FR" baseline="0" dirty="0" err="1" smtClean="0"/>
              <a:t>Nowtony</a:t>
            </a:r>
            <a:endParaRPr lang="fr-FR" dirty="0"/>
          </a:p>
        </p:txBody>
      </p:sp>
      <p:sp>
        <p:nvSpPr>
          <p:cNvPr id="4" name="Espace réservé du numéro de diapositive 3"/>
          <p:cNvSpPr>
            <a:spLocks noGrp="1"/>
          </p:cNvSpPr>
          <p:nvPr>
            <p:ph type="sldNum" sz="quarter" idx="10"/>
          </p:nvPr>
        </p:nvSpPr>
        <p:spPr/>
        <p:txBody>
          <a:bodyPr/>
          <a:lstStyle/>
          <a:p>
            <a:fld id="{007193BB-95A2-FD4E-80D3-B7B46DF508A7}" type="slidenum">
              <a:rPr lang="fr-FR" smtClean="0"/>
              <a:t>16</a:t>
            </a:fld>
            <a:endParaRPr lang="fr-FR"/>
          </a:p>
        </p:txBody>
      </p:sp>
    </p:spTree>
    <p:extLst>
      <p:ext uri="{BB962C8B-B14F-4D97-AF65-F5344CB8AC3E}">
        <p14:creationId xmlns:p14="http://schemas.microsoft.com/office/powerpoint/2010/main" val="38811751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Ce </a:t>
            </a:r>
            <a:r>
              <a:rPr lang="fr-FR" dirty="0" smtClean="0"/>
              <a:t>philosophe belge </a:t>
            </a:r>
            <a:r>
              <a:rPr lang="fr-FR" dirty="0" smtClean="0"/>
              <a:t>en revendique la </a:t>
            </a:r>
            <a:r>
              <a:rPr lang="fr-FR" dirty="0" smtClean="0"/>
              <a:t>paternité</a:t>
            </a:r>
            <a:r>
              <a:rPr lang="fr-FR" baseline="0" dirty="0" smtClean="0"/>
              <a:t> </a:t>
            </a:r>
            <a:r>
              <a:rPr lang="fr-FR" baseline="0" dirty="0" smtClean="0"/>
              <a:t>à </a:t>
            </a:r>
            <a:r>
              <a:rPr lang="fr-FR" baseline="0" dirty="0" smtClean="0"/>
              <a:t>plusieurs </a:t>
            </a:r>
            <a:r>
              <a:rPr lang="fr-FR" baseline="0" dirty="0" smtClean="0"/>
              <a:t>reprises dans ses écrits. Il est suivi par des </a:t>
            </a:r>
            <a:r>
              <a:rPr lang="fr-FR" baseline="0" dirty="0" smtClean="0"/>
              <a:t>philosophes </a:t>
            </a:r>
            <a:r>
              <a:rPr lang="fr-FR" baseline="0" dirty="0" smtClean="0"/>
              <a:t>des sciences et </a:t>
            </a:r>
            <a:r>
              <a:rPr lang="fr-FR" baseline="0" dirty="0" smtClean="0"/>
              <a:t>des </a:t>
            </a:r>
            <a:r>
              <a:rPr lang="fr-FR" baseline="0" dirty="0" smtClean="0"/>
              <a:t>techniques : </a:t>
            </a:r>
            <a:r>
              <a:rPr lang="fr-FR" baseline="0" dirty="0" smtClean="0"/>
              <a:t>JP </a:t>
            </a:r>
            <a:r>
              <a:rPr lang="fr-FR" baseline="0" dirty="0" err="1" smtClean="0"/>
              <a:t>Séris</a:t>
            </a:r>
            <a:r>
              <a:rPr lang="fr-FR" baseline="0" dirty="0" smtClean="0"/>
              <a:t>, </a:t>
            </a:r>
            <a:r>
              <a:rPr lang="fr-FR" baseline="0" dirty="0" smtClean="0"/>
              <a:t>X </a:t>
            </a:r>
            <a:r>
              <a:rPr lang="fr-FR" baseline="0" dirty="0" err="1" smtClean="0"/>
              <a:t>Guchet</a:t>
            </a:r>
            <a:r>
              <a:rPr lang="fr-FR" baseline="0" dirty="0" smtClean="0"/>
              <a:t>, </a:t>
            </a:r>
            <a:r>
              <a:rPr lang="fr-FR" baseline="0" dirty="0" smtClean="0"/>
              <a:t>M. Puech, B  </a:t>
            </a:r>
            <a:r>
              <a:rPr lang="fr-FR" baseline="0" dirty="0" err="1" smtClean="0"/>
              <a:t>Bensaude</a:t>
            </a:r>
            <a:r>
              <a:rPr lang="fr-FR" baseline="0" dirty="0" smtClean="0"/>
              <a:t>-Vincent.</a:t>
            </a:r>
            <a:endParaRPr lang="fr-FR" dirty="0"/>
          </a:p>
        </p:txBody>
      </p:sp>
      <p:sp>
        <p:nvSpPr>
          <p:cNvPr id="4" name="Espace réservé du numéro de diapositive 3"/>
          <p:cNvSpPr>
            <a:spLocks noGrp="1"/>
          </p:cNvSpPr>
          <p:nvPr>
            <p:ph type="sldNum" sz="quarter" idx="10"/>
          </p:nvPr>
        </p:nvSpPr>
        <p:spPr/>
        <p:txBody>
          <a:bodyPr/>
          <a:lstStyle/>
          <a:p>
            <a:fld id="{007193BB-95A2-FD4E-80D3-B7B46DF508A7}" type="slidenum">
              <a:rPr lang="fr-FR" smtClean="0"/>
              <a:t>17</a:t>
            </a:fld>
            <a:endParaRPr lang="fr-FR"/>
          </a:p>
        </p:txBody>
      </p:sp>
    </p:spTree>
    <p:extLst>
      <p:ext uri="{BB962C8B-B14F-4D97-AF65-F5344CB8AC3E}">
        <p14:creationId xmlns:p14="http://schemas.microsoft.com/office/powerpoint/2010/main" val="11380636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Dualité</a:t>
            </a:r>
            <a:r>
              <a:rPr lang="fr-FR" baseline="0" dirty="0" smtClean="0"/>
              <a:t> sociétés industrielles/traditionnelles</a:t>
            </a:r>
          </a:p>
          <a:p>
            <a:r>
              <a:rPr lang="fr-FR" baseline="0" dirty="0" smtClean="0"/>
              <a:t>Cf. E. </a:t>
            </a:r>
            <a:r>
              <a:rPr lang="fr-FR" baseline="0" dirty="0" err="1" smtClean="0"/>
              <a:t>Bernays</a:t>
            </a:r>
            <a:r>
              <a:rPr lang="fr-FR" baseline="0" dirty="0" smtClean="0"/>
              <a:t> </a:t>
            </a:r>
            <a:r>
              <a:rPr lang="fr-FR" i="1" baseline="0" dirty="0" err="1" smtClean="0"/>
              <a:t>Propaganda</a:t>
            </a:r>
            <a:endParaRPr lang="fr-FR" i="1" dirty="0"/>
          </a:p>
        </p:txBody>
      </p:sp>
      <p:sp>
        <p:nvSpPr>
          <p:cNvPr id="4" name="Espace réservé du numéro de diapositive 3"/>
          <p:cNvSpPr>
            <a:spLocks noGrp="1"/>
          </p:cNvSpPr>
          <p:nvPr>
            <p:ph type="sldNum" sz="quarter" idx="10"/>
          </p:nvPr>
        </p:nvSpPr>
        <p:spPr/>
        <p:txBody>
          <a:bodyPr/>
          <a:lstStyle/>
          <a:p>
            <a:fld id="{007193BB-95A2-FD4E-80D3-B7B46DF508A7}" type="slidenum">
              <a:rPr lang="fr-FR" smtClean="0"/>
              <a:t>19</a:t>
            </a:fld>
            <a:endParaRPr lang="fr-FR"/>
          </a:p>
        </p:txBody>
      </p:sp>
    </p:spTree>
    <p:extLst>
      <p:ext uri="{BB962C8B-B14F-4D97-AF65-F5344CB8AC3E}">
        <p14:creationId xmlns:p14="http://schemas.microsoft.com/office/powerpoint/2010/main" val="37251200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Dimension éthique du discours</a:t>
            </a:r>
            <a:endParaRPr lang="fr-FR" dirty="0"/>
          </a:p>
        </p:txBody>
      </p:sp>
      <p:sp>
        <p:nvSpPr>
          <p:cNvPr id="4" name="Espace réservé du numéro de diapositive 3"/>
          <p:cNvSpPr>
            <a:spLocks noGrp="1"/>
          </p:cNvSpPr>
          <p:nvPr>
            <p:ph type="sldNum" sz="quarter" idx="10"/>
          </p:nvPr>
        </p:nvSpPr>
        <p:spPr/>
        <p:txBody>
          <a:bodyPr/>
          <a:lstStyle/>
          <a:p>
            <a:fld id="{007193BB-95A2-FD4E-80D3-B7B46DF508A7}" type="slidenum">
              <a:rPr lang="fr-FR" smtClean="0"/>
              <a:t>21</a:t>
            </a:fld>
            <a:endParaRPr lang="fr-FR"/>
          </a:p>
        </p:txBody>
      </p:sp>
    </p:spTree>
    <p:extLst>
      <p:ext uri="{BB962C8B-B14F-4D97-AF65-F5344CB8AC3E}">
        <p14:creationId xmlns:p14="http://schemas.microsoft.com/office/powerpoint/2010/main" val="26510904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Génie chimique est un secteur</a:t>
            </a:r>
            <a:r>
              <a:rPr lang="fr-FR" baseline="0" dirty="0" smtClean="0"/>
              <a:t> industriel très inspiré en France du modèle américain (développement à Toulouse et à Nancy)</a:t>
            </a:r>
            <a:endParaRPr lang="fr-FR" dirty="0"/>
          </a:p>
        </p:txBody>
      </p:sp>
      <p:sp>
        <p:nvSpPr>
          <p:cNvPr id="4" name="Espace réservé du numéro de diapositive 3"/>
          <p:cNvSpPr>
            <a:spLocks noGrp="1"/>
          </p:cNvSpPr>
          <p:nvPr>
            <p:ph type="sldNum" sz="quarter" idx="10"/>
          </p:nvPr>
        </p:nvSpPr>
        <p:spPr/>
        <p:txBody>
          <a:bodyPr/>
          <a:lstStyle/>
          <a:p>
            <a:fld id="{007193BB-95A2-FD4E-80D3-B7B46DF508A7}" type="slidenum">
              <a:rPr lang="fr-FR" smtClean="0"/>
              <a:t>23</a:t>
            </a:fld>
            <a:endParaRPr lang="fr-FR"/>
          </a:p>
        </p:txBody>
      </p:sp>
    </p:spTree>
    <p:extLst>
      <p:ext uri="{BB962C8B-B14F-4D97-AF65-F5344CB8AC3E}">
        <p14:creationId xmlns:p14="http://schemas.microsoft.com/office/powerpoint/2010/main" val="34202482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Intéressant ici, c’est que cet usage politique ne sera pas uniquement à vocation de propagande mais à partir</a:t>
            </a:r>
            <a:r>
              <a:rPr lang="fr-FR" baseline="0" dirty="0" smtClean="0"/>
              <a:t> d’un argumentaire très critique du développement de la technique</a:t>
            </a:r>
            <a:endParaRPr lang="fr-FR" dirty="0"/>
          </a:p>
        </p:txBody>
      </p:sp>
      <p:sp>
        <p:nvSpPr>
          <p:cNvPr id="4" name="Espace réservé du numéro de diapositive 3"/>
          <p:cNvSpPr>
            <a:spLocks noGrp="1"/>
          </p:cNvSpPr>
          <p:nvPr>
            <p:ph type="sldNum" sz="quarter" idx="10"/>
          </p:nvPr>
        </p:nvSpPr>
        <p:spPr/>
        <p:txBody>
          <a:bodyPr/>
          <a:lstStyle/>
          <a:p>
            <a:fld id="{007193BB-95A2-FD4E-80D3-B7B46DF508A7}" type="slidenum">
              <a:rPr lang="fr-FR" smtClean="0"/>
              <a:t>24</a:t>
            </a:fld>
            <a:endParaRPr lang="fr-FR"/>
          </a:p>
        </p:txBody>
      </p:sp>
    </p:spTree>
    <p:extLst>
      <p:ext uri="{BB962C8B-B14F-4D97-AF65-F5344CB8AC3E}">
        <p14:creationId xmlns:p14="http://schemas.microsoft.com/office/powerpoint/2010/main" val="23026267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Gareth Harding, (1915-2003)</a:t>
            </a:r>
            <a:r>
              <a:rPr lang="fr-FR" baseline="0" dirty="0" smtClean="0"/>
              <a:t> la tragédie des biens communs, publié en 1968 </a:t>
            </a:r>
            <a:endParaRPr lang="fr-FR" dirty="0"/>
          </a:p>
        </p:txBody>
      </p:sp>
      <p:sp>
        <p:nvSpPr>
          <p:cNvPr id="4" name="Espace réservé du numéro de diapositive 3"/>
          <p:cNvSpPr>
            <a:spLocks noGrp="1"/>
          </p:cNvSpPr>
          <p:nvPr>
            <p:ph type="sldNum" sz="quarter" idx="10"/>
          </p:nvPr>
        </p:nvSpPr>
        <p:spPr/>
        <p:txBody>
          <a:bodyPr/>
          <a:lstStyle/>
          <a:p>
            <a:fld id="{007193BB-95A2-FD4E-80D3-B7B46DF508A7}" type="slidenum">
              <a:rPr lang="fr-FR" smtClean="0"/>
              <a:t>25</a:t>
            </a:fld>
            <a:endParaRPr lang="fr-FR"/>
          </a:p>
        </p:txBody>
      </p:sp>
    </p:spTree>
    <p:extLst>
      <p:ext uri="{BB962C8B-B14F-4D97-AF65-F5344CB8AC3E}">
        <p14:creationId xmlns:p14="http://schemas.microsoft.com/office/powerpoint/2010/main" val="19580269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7" name="Arrondir un rectangle avec un coin diagonal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r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fr-FR" smtClean="0"/>
              <a:t>Cliquez et modifiez le titre</a:t>
            </a:r>
            <a:endParaRPr kumimoji="0" lang="en-US"/>
          </a:p>
        </p:txBody>
      </p:sp>
      <p:sp>
        <p:nvSpPr>
          <p:cNvPr id="9" name="Sous-titr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fr-FR" smtClean="0"/>
              <a:t>Cliquez pour modifier le style des sous-titres du masque</a:t>
            </a:r>
            <a:endParaRPr kumimoji="0" lang="en-US"/>
          </a:p>
        </p:txBody>
      </p:sp>
      <p:sp>
        <p:nvSpPr>
          <p:cNvPr id="10" name="Espace réservé de la date 9"/>
          <p:cNvSpPr>
            <a:spLocks noGrp="1"/>
          </p:cNvSpPr>
          <p:nvPr>
            <p:ph type="dt" sz="half" idx="10"/>
          </p:nvPr>
        </p:nvSpPr>
        <p:spPr>
          <a:xfrm>
            <a:off x="5562600" y="6509004"/>
            <a:ext cx="3002280" cy="274320"/>
          </a:xfrm>
        </p:spPr>
        <p:txBody>
          <a:bodyPr vert="horz" rtlCol="0"/>
          <a:lstStyle>
            <a:extLst/>
          </a:lstStyle>
          <a:p>
            <a:fld id="{0CE59BF6-428D-B34F-BEE1-C5F26B15AF54}" type="datetimeFigureOut">
              <a:rPr lang="fr-FR" smtClean="0"/>
              <a:t>15/05/16</a:t>
            </a:fld>
            <a:endParaRPr lang="fr-FR"/>
          </a:p>
        </p:txBody>
      </p:sp>
      <p:sp>
        <p:nvSpPr>
          <p:cNvPr id="11" name="Espace réservé du numéro de diapositive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59C2AB90-7D52-FA4D-805F-942CB2EDC464}" type="slidenum">
              <a:rPr lang="fr-FR" smtClean="0"/>
              <a:t>‹#›</a:t>
            </a:fld>
            <a:endParaRPr lang="fr-FR"/>
          </a:p>
        </p:txBody>
      </p:sp>
      <p:sp>
        <p:nvSpPr>
          <p:cNvPr id="12" name="Espace réservé du pied de page 11"/>
          <p:cNvSpPr>
            <a:spLocks noGrp="1"/>
          </p:cNvSpPr>
          <p:nvPr>
            <p:ph type="ftr" sz="quarter" idx="12"/>
          </p:nvPr>
        </p:nvSpPr>
        <p:spPr>
          <a:xfrm>
            <a:off x="1600200" y="6509004"/>
            <a:ext cx="3907464" cy="274320"/>
          </a:xfrm>
        </p:spPr>
        <p:txBody>
          <a:bodyPr vert="horz" rtlCol="0"/>
          <a:lstStyle>
            <a:extLst/>
          </a:lstStyle>
          <a:p>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et modifiez le titre</a:t>
            </a:r>
            <a:endParaRPr kumimoji="0" lang="en-US"/>
          </a:p>
        </p:txBody>
      </p:sp>
      <p:sp>
        <p:nvSpPr>
          <p:cNvPr id="3" name="Espace réservé du texte vertical 2"/>
          <p:cNvSpPr>
            <a:spLocks noGrp="1"/>
          </p:cNvSpPr>
          <p:nvPr>
            <p:ph type="body" orient="vert" idx="1"/>
          </p:nvPr>
        </p:nvSpPr>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0CE59BF6-428D-B34F-BEE1-C5F26B15AF54}" type="datetimeFigureOut">
              <a:rPr lang="fr-FR" smtClean="0"/>
              <a:t>15/05/16</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59C2AB90-7D52-FA4D-805F-942CB2EDC464}" type="slidenum">
              <a:rPr lang="fr-FR" smtClean="0"/>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lvl1pPr algn="l">
              <a:defRPr/>
            </a:lvl1pPr>
            <a:extLst/>
          </a:lstStyle>
          <a:p>
            <a:r>
              <a:rPr kumimoji="0" lang="fr-FR" smtClean="0"/>
              <a:t>Cliquez et modifiez le titre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0CE59BF6-428D-B34F-BEE1-C5F26B15AF54}" type="datetimeFigureOut">
              <a:rPr lang="fr-FR" smtClean="0"/>
              <a:t>15/05/16</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59C2AB90-7D52-FA4D-805F-942CB2EDC464}" type="slidenum">
              <a:rPr lang="fr-FR" smtClean="0"/>
              <a:t>‹#›</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7" name="Arrondir un rectangle avec un coin diagonal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r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fr-FR" smtClean="0"/>
              <a:t>Cliquez et modifiez le titre</a:t>
            </a:r>
            <a:endParaRPr kumimoji="0" lang="en-US"/>
          </a:p>
        </p:txBody>
      </p:sp>
      <p:sp>
        <p:nvSpPr>
          <p:cNvPr id="9" name="Sous-titr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fr-FR" smtClean="0"/>
              <a:t>Cliquez pour modifier le style des sous-titres du masque</a:t>
            </a:r>
            <a:endParaRPr kumimoji="0" lang="en-US"/>
          </a:p>
        </p:txBody>
      </p:sp>
      <p:sp>
        <p:nvSpPr>
          <p:cNvPr id="10" name="Espace réservé de la date 9"/>
          <p:cNvSpPr>
            <a:spLocks noGrp="1"/>
          </p:cNvSpPr>
          <p:nvPr>
            <p:ph type="dt" sz="half" idx="10"/>
          </p:nvPr>
        </p:nvSpPr>
        <p:spPr>
          <a:xfrm>
            <a:off x="5562600" y="6509004"/>
            <a:ext cx="3002280" cy="274320"/>
          </a:xfrm>
        </p:spPr>
        <p:txBody>
          <a:bodyPr vert="horz" rtlCol="0"/>
          <a:lstStyle>
            <a:extLst/>
          </a:lstStyle>
          <a:p>
            <a:fld id="{0CE59BF6-428D-B34F-BEE1-C5F26B15AF54}" type="datetimeFigureOut">
              <a:rPr lang="fr-FR" smtClean="0"/>
              <a:t>15/05/16</a:t>
            </a:fld>
            <a:endParaRPr lang="fr-FR"/>
          </a:p>
        </p:txBody>
      </p:sp>
      <p:sp>
        <p:nvSpPr>
          <p:cNvPr id="11" name="Espace réservé du numéro de diapositive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59C2AB90-7D52-FA4D-805F-942CB2EDC464}" type="slidenum">
              <a:rPr lang="fr-FR" smtClean="0"/>
              <a:t>‹#›</a:t>
            </a:fld>
            <a:endParaRPr lang="fr-FR"/>
          </a:p>
        </p:txBody>
      </p:sp>
      <p:sp>
        <p:nvSpPr>
          <p:cNvPr id="12" name="Espace réservé du pied de page 11"/>
          <p:cNvSpPr>
            <a:spLocks noGrp="1"/>
          </p:cNvSpPr>
          <p:nvPr>
            <p:ph type="ftr" sz="quarter" idx="12"/>
          </p:nvPr>
        </p:nvSpPr>
        <p:spPr>
          <a:xfrm>
            <a:off x="1600200" y="6509004"/>
            <a:ext cx="3907464" cy="274320"/>
          </a:xfrm>
        </p:spPr>
        <p:txBody>
          <a:bodyPr vert="horz" rtlCol="0"/>
          <a:lstStyle>
            <a:extLst/>
          </a:lstStyle>
          <a:p>
            <a:endParaRPr lang="fr-F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re 1"/>
          <p:cNvSpPr>
            <a:spLocks noGrp="1"/>
          </p:cNvSpPr>
          <p:nvPr>
            <p:ph type="title"/>
          </p:nvPr>
        </p:nvSpPr>
        <p:spPr/>
        <p:txBody>
          <a:bodyPr/>
          <a:lstStyle>
            <a:extLst/>
          </a:lstStyle>
          <a:p>
            <a:r>
              <a:rPr kumimoji="0" lang="fr-FR" smtClean="0"/>
              <a:t>Cliquez et modifiez le titre</a:t>
            </a:r>
            <a:endParaRPr kumimoji="0" lang="en-US"/>
          </a:p>
        </p:txBody>
      </p:sp>
      <p:sp>
        <p:nvSpPr>
          <p:cNvPr id="3" name="Espace réservé du contenu 2"/>
          <p:cNvSpPr>
            <a:spLocks noGrp="1"/>
          </p:cNvSpPr>
          <p:nvPr>
            <p:ph idx="1"/>
          </p:nvPr>
        </p:nvSpPr>
        <p:spPr/>
        <p:txBody>
          <a:bodyPr/>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0CE59BF6-428D-B34F-BEE1-C5F26B15AF54}" type="datetimeFigureOut">
              <a:rPr lang="fr-FR" smtClean="0"/>
              <a:t>15/05/16</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59C2AB90-7D52-FA4D-805F-942CB2EDC464}" type="slidenum">
              <a:rPr lang="fr-FR" smtClean="0"/>
              <a:t>‹#›</a:t>
            </a:fld>
            <a:endParaRPr lang="fr-F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En-tête de section">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r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fr-FR" smtClean="0"/>
              <a:t>Cliquez et modifiez le titre</a:t>
            </a:r>
            <a:endParaRPr kumimoji="0" lang="en-US"/>
          </a:p>
        </p:txBody>
      </p:sp>
      <p:sp>
        <p:nvSpPr>
          <p:cNvPr id="3" name="Espace réservé du texte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fr-FR" smtClean="0"/>
              <a:t>Cliquez pour modifier les styles du texte du masque</a:t>
            </a:r>
          </a:p>
        </p:txBody>
      </p:sp>
      <p:sp>
        <p:nvSpPr>
          <p:cNvPr id="8" name="Espace réservé de la date 7"/>
          <p:cNvSpPr>
            <a:spLocks noGrp="1"/>
          </p:cNvSpPr>
          <p:nvPr>
            <p:ph type="dt" sz="half" idx="10"/>
          </p:nvPr>
        </p:nvSpPr>
        <p:spPr>
          <a:xfrm>
            <a:off x="5562600" y="6513670"/>
            <a:ext cx="3002280" cy="274320"/>
          </a:xfrm>
        </p:spPr>
        <p:txBody>
          <a:bodyPr vert="horz" rtlCol="0"/>
          <a:lstStyle>
            <a:extLst/>
          </a:lstStyle>
          <a:p>
            <a:fld id="{0CE59BF6-428D-B34F-BEE1-C5F26B15AF54}" type="datetimeFigureOut">
              <a:rPr lang="fr-FR" smtClean="0"/>
              <a:t>15/05/16</a:t>
            </a:fld>
            <a:endParaRPr lang="fr-FR"/>
          </a:p>
        </p:txBody>
      </p:sp>
      <p:sp>
        <p:nvSpPr>
          <p:cNvPr id="9" name="Espace réservé du numéro de diapositive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59C2AB90-7D52-FA4D-805F-942CB2EDC464}" type="slidenum">
              <a:rPr lang="fr-FR" smtClean="0"/>
              <a:t>‹#›</a:t>
            </a:fld>
            <a:endParaRPr lang="fr-FR"/>
          </a:p>
        </p:txBody>
      </p:sp>
      <p:sp>
        <p:nvSpPr>
          <p:cNvPr id="10" name="Espace réservé du pied de page 9"/>
          <p:cNvSpPr>
            <a:spLocks noGrp="1"/>
          </p:cNvSpPr>
          <p:nvPr>
            <p:ph type="ftr" sz="quarter" idx="12"/>
          </p:nvPr>
        </p:nvSpPr>
        <p:spPr>
          <a:xfrm>
            <a:off x="1600200" y="6513670"/>
            <a:ext cx="3907464" cy="274320"/>
          </a:xfrm>
        </p:spPr>
        <p:txBody>
          <a:bodyPr vert="horz" rtlCol="0"/>
          <a:lstStyle>
            <a:extLst/>
          </a:lstStyle>
          <a:p>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et modifiez le titre</a:t>
            </a:r>
            <a:endParaRPr kumimoji="0" lang="en-US"/>
          </a:p>
        </p:txBody>
      </p:sp>
      <p:sp>
        <p:nvSpPr>
          <p:cNvPr id="3" name="Espace réservé du contenu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0CE59BF6-428D-B34F-BEE1-C5F26B15AF54}" type="datetimeFigureOut">
              <a:rPr lang="fr-FR" smtClean="0"/>
              <a:t>15/05/16</a:t>
            </a:fld>
            <a:endParaRPr lang="fr-FR"/>
          </a:p>
        </p:txBody>
      </p:sp>
      <p:sp>
        <p:nvSpPr>
          <p:cNvPr id="6" name="Espace réservé du pied de page 5"/>
          <p:cNvSpPr>
            <a:spLocks noGrp="1"/>
          </p:cNvSpPr>
          <p:nvPr>
            <p:ph type="ftr" sz="quarter" idx="11"/>
          </p:nvPr>
        </p:nvSpPr>
        <p:spPr/>
        <p:txBody>
          <a:bodyPr/>
          <a:lstStyle>
            <a:extLst/>
          </a:lstStyle>
          <a:p>
            <a:endParaRPr lang="fr-FR"/>
          </a:p>
        </p:txBody>
      </p:sp>
      <p:sp>
        <p:nvSpPr>
          <p:cNvPr id="7" name="Espace réservé du numéro de diapositive 6"/>
          <p:cNvSpPr>
            <a:spLocks noGrp="1"/>
          </p:cNvSpPr>
          <p:nvPr>
            <p:ph type="sldNum" sz="quarter" idx="12"/>
          </p:nvPr>
        </p:nvSpPr>
        <p:spPr>
          <a:xfrm>
            <a:off x="8641080" y="6514568"/>
            <a:ext cx="464288" cy="274320"/>
          </a:xfrm>
        </p:spPr>
        <p:txBody>
          <a:bodyPr/>
          <a:lstStyle>
            <a:extLst/>
          </a:lstStyle>
          <a:p>
            <a:fld id="{59C2AB90-7D52-FA4D-805F-942CB2EDC464}" type="slidenum">
              <a:rPr lang="fr-FR" smtClean="0"/>
              <a:t>‹#›</a:t>
            </a:fld>
            <a:endParaRPr lang="fr-FR"/>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re 1"/>
          <p:cNvSpPr>
            <a:spLocks noGrp="1"/>
          </p:cNvSpPr>
          <p:nvPr>
            <p:ph type="title"/>
          </p:nvPr>
        </p:nvSpPr>
        <p:spPr>
          <a:xfrm>
            <a:off x="457200" y="251948"/>
            <a:ext cx="8229600" cy="1143000"/>
          </a:xfrm>
        </p:spPr>
        <p:txBody>
          <a:bodyPr anchor="b"/>
          <a:lstStyle>
            <a:lvl1pPr>
              <a:defRPr/>
            </a:lvl1pPr>
            <a:extLst/>
          </a:lstStyle>
          <a:p>
            <a:r>
              <a:rPr kumimoji="0" lang="fr-FR" smtClean="0"/>
              <a:t>Cliquez et modifiez le titre</a:t>
            </a:r>
            <a:endParaRPr kumimoji="0" lang="en-US"/>
          </a:p>
        </p:txBody>
      </p:sp>
      <p:sp>
        <p:nvSpPr>
          <p:cNvPr id="3" name="Espace réservé du texte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extLst/>
          </a:lstStyle>
          <a:p>
            <a:fld id="{0CE59BF6-428D-B34F-BEE1-C5F26B15AF54}" type="datetimeFigureOut">
              <a:rPr lang="fr-FR" smtClean="0"/>
              <a:t>15/05/16</a:t>
            </a:fld>
            <a:endParaRPr lang="fr-FR"/>
          </a:p>
        </p:txBody>
      </p:sp>
      <p:sp>
        <p:nvSpPr>
          <p:cNvPr id="8" name="Espace réservé du pied de page 7"/>
          <p:cNvSpPr>
            <a:spLocks noGrp="1"/>
          </p:cNvSpPr>
          <p:nvPr>
            <p:ph type="ftr" sz="quarter" idx="11"/>
          </p:nvPr>
        </p:nvSpPr>
        <p:spPr/>
        <p:txBody>
          <a:bodyPr/>
          <a:lstStyle>
            <a:extLst/>
          </a:lstStyle>
          <a:p>
            <a:endParaRPr lang="fr-FR"/>
          </a:p>
        </p:txBody>
      </p:sp>
      <p:sp>
        <p:nvSpPr>
          <p:cNvPr id="9" name="Espace réservé du numéro de diapositive 8"/>
          <p:cNvSpPr>
            <a:spLocks noGrp="1"/>
          </p:cNvSpPr>
          <p:nvPr>
            <p:ph type="sldNum" sz="quarter" idx="12"/>
          </p:nvPr>
        </p:nvSpPr>
        <p:spPr>
          <a:xfrm>
            <a:off x="8641080" y="6514568"/>
            <a:ext cx="464288" cy="274320"/>
          </a:xfrm>
        </p:spPr>
        <p:txBody>
          <a:bodyPr/>
          <a:lstStyle>
            <a:extLst/>
          </a:lstStyle>
          <a:p>
            <a:fld id="{59C2AB90-7D52-FA4D-805F-942CB2EDC464}" type="slidenum">
              <a:rPr lang="fr-FR" smtClean="0"/>
              <a:t>‹#›</a:t>
            </a:fld>
            <a:endParaRPr lang="fr-F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53218"/>
            <a:ext cx="8229600" cy="1143000"/>
          </a:xfrm>
        </p:spPr>
        <p:txBody>
          <a:bodyPr/>
          <a:lstStyle>
            <a:extLst/>
          </a:lstStyle>
          <a:p>
            <a:r>
              <a:rPr kumimoji="0" lang="fr-FR" smtClean="0"/>
              <a:t>Cliquez et modifiez le titre</a:t>
            </a:r>
            <a:endParaRPr kumimoji="0" lang="en-US"/>
          </a:p>
        </p:txBody>
      </p:sp>
      <p:sp>
        <p:nvSpPr>
          <p:cNvPr id="3" name="Espace réservé de la date 2"/>
          <p:cNvSpPr>
            <a:spLocks noGrp="1"/>
          </p:cNvSpPr>
          <p:nvPr>
            <p:ph type="dt" sz="half" idx="10"/>
          </p:nvPr>
        </p:nvSpPr>
        <p:spPr/>
        <p:txBody>
          <a:bodyPr/>
          <a:lstStyle>
            <a:extLst/>
          </a:lstStyle>
          <a:p>
            <a:fld id="{0CE59BF6-428D-B34F-BEE1-C5F26B15AF54}" type="datetimeFigureOut">
              <a:rPr lang="fr-FR" smtClean="0"/>
              <a:t>15/05/16</a:t>
            </a:fld>
            <a:endParaRPr lang="fr-FR"/>
          </a:p>
        </p:txBody>
      </p:sp>
      <p:sp>
        <p:nvSpPr>
          <p:cNvPr id="4" name="Espace réservé du pied de page 3"/>
          <p:cNvSpPr>
            <a:spLocks noGrp="1"/>
          </p:cNvSpPr>
          <p:nvPr>
            <p:ph type="ftr" sz="quarter" idx="11"/>
          </p:nvPr>
        </p:nvSpPr>
        <p:spPr/>
        <p:txBody>
          <a:bodyPr/>
          <a:lstStyle>
            <a:extLst/>
          </a:lstStyle>
          <a:p>
            <a:endParaRPr lang="fr-FR"/>
          </a:p>
        </p:txBody>
      </p:sp>
      <p:sp>
        <p:nvSpPr>
          <p:cNvPr id="5" name="Espace réservé du numéro de diapositive 4"/>
          <p:cNvSpPr>
            <a:spLocks noGrp="1"/>
          </p:cNvSpPr>
          <p:nvPr>
            <p:ph type="sldNum" sz="quarter" idx="12"/>
          </p:nvPr>
        </p:nvSpPr>
        <p:spPr/>
        <p:txBody>
          <a:bodyPr/>
          <a:lstStyle>
            <a:extLst/>
          </a:lstStyle>
          <a:p>
            <a:fld id="{59C2AB90-7D52-FA4D-805F-942CB2EDC464}" type="slidenum">
              <a:rPr lang="fr-FR" smtClean="0"/>
              <a:t>‹#›</a:t>
            </a:fld>
            <a:endParaRPr lang="fr-FR"/>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extLst/>
          </a:lstStyle>
          <a:p>
            <a:fld id="{0CE59BF6-428D-B34F-BEE1-C5F26B15AF54}" type="datetimeFigureOut">
              <a:rPr lang="fr-FR" smtClean="0"/>
              <a:t>15/05/16</a:t>
            </a:fld>
            <a:endParaRPr lang="fr-FR"/>
          </a:p>
        </p:txBody>
      </p:sp>
      <p:sp>
        <p:nvSpPr>
          <p:cNvPr id="3" name="Espace réservé du pied de page 2"/>
          <p:cNvSpPr>
            <a:spLocks noGrp="1"/>
          </p:cNvSpPr>
          <p:nvPr>
            <p:ph type="ftr" sz="quarter" idx="11"/>
          </p:nvPr>
        </p:nvSpPr>
        <p:spPr/>
        <p:txBody>
          <a:bodyPr/>
          <a:lstStyle>
            <a:extLst/>
          </a:lstStyle>
          <a:p>
            <a:endParaRPr lang="fr-FR"/>
          </a:p>
        </p:txBody>
      </p:sp>
      <p:sp>
        <p:nvSpPr>
          <p:cNvPr id="4" name="Espace réservé du numéro de diapositive 3"/>
          <p:cNvSpPr>
            <a:spLocks noGrp="1"/>
          </p:cNvSpPr>
          <p:nvPr>
            <p:ph type="sldNum" sz="quarter" idx="12"/>
          </p:nvPr>
        </p:nvSpPr>
        <p:spPr/>
        <p:txBody>
          <a:bodyPr/>
          <a:lstStyle>
            <a:extLst/>
          </a:lstStyle>
          <a:p>
            <a:fld id="{59C2AB90-7D52-FA4D-805F-942CB2EDC464}" type="slidenum">
              <a:rPr lang="fr-FR" smtClean="0"/>
              <a:t>‹#›</a:t>
            </a:fld>
            <a:endParaRPr lang="fr-F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re 1"/>
          <p:cNvSpPr>
            <a:spLocks noGrp="1"/>
          </p:cNvSpPr>
          <p:nvPr>
            <p:ph type="title"/>
          </p:nvPr>
        </p:nvSpPr>
        <p:spPr>
          <a:xfrm>
            <a:off x="4963136" y="304800"/>
            <a:ext cx="3931920" cy="762000"/>
          </a:xfrm>
        </p:spPr>
        <p:txBody>
          <a:bodyPr anchor="b"/>
          <a:lstStyle>
            <a:lvl1pPr marL="0" algn="r">
              <a:buNone/>
              <a:defRPr sz="2000" b="1"/>
            </a:lvl1pPr>
            <a:extLst/>
          </a:lstStyle>
          <a:p>
            <a:r>
              <a:rPr kumimoji="0" lang="fr-FR" smtClean="0"/>
              <a:t>Cliquez et modifiez le titre</a:t>
            </a:r>
            <a:endParaRPr kumimoji="0" lang="en-US"/>
          </a:p>
        </p:txBody>
      </p:sp>
      <p:sp>
        <p:nvSpPr>
          <p:cNvPr id="3" name="Espace réservé du texte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9" name="Espace réservé de la date 8"/>
          <p:cNvSpPr>
            <a:spLocks noGrp="1"/>
          </p:cNvSpPr>
          <p:nvPr>
            <p:ph type="dt" sz="half" idx="10"/>
          </p:nvPr>
        </p:nvSpPr>
        <p:spPr>
          <a:xfrm>
            <a:off x="5562600" y="6513670"/>
            <a:ext cx="3002280" cy="274320"/>
          </a:xfrm>
        </p:spPr>
        <p:txBody>
          <a:bodyPr vert="horz" rtlCol="0"/>
          <a:lstStyle>
            <a:extLst/>
          </a:lstStyle>
          <a:p>
            <a:fld id="{0CE59BF6-428D-B34F-BEE1-C5F26B15AF54}" type="datetimeFigureOut">
              <a:rPr lang="fr-FR" smtClean="0"/>
              <a:t>15/05/16</a:t>
            </a:fld>
            <a:endParaRPr lang="fr-FR"/>
          </a:p>
        </p:txBody>
      </p:sp>
      <p:sp>
        <p:nvSpPr>
          <p:cNvPr id="10" name="Espace réservé du numéro de diapositive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59C2AB90-7D52-FA4D-805F-942CB2EDC464}" type="slidenum">
              <a:rPr lang="fr-FR" smtClean="0"/>
              <a:t>‹#›</a:t>
            </a:fld>
            <a:endParaRPr lang="fr-FR"/>
          </a:p>
        </p:txBody>
      </p:sp>
      <p:sp>
        <p:nvSpPr>
          <p:cNvPr id="11" name="Espace réservé du pied de page 10"/>
          <p:cNvSpPr>
            <a:spLocks noGrp="1"/>
          </p:cNvSpPr>
          <p:nvPr>
            <p:ph type="ftr" sz="quarter" idx="12"/>
          </p:nvPr>
        </p:nvSpPr>
        <p:spPr>
          <a:xfrm>
            <a:off x="1600200" y="6513670"/>
            <a:ext cx="3907464" cy="274320"/>
          </a:xfrm>
        </p:spPr>
        <p:txBody>
          <a:bodyPr vert="horz" rtlCol="0"/>
          <a:lstStyle>
            <a:extLst/>
          </a:lstStyle>
          <a:p>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re 1"/>
          <p:cNvSpPr>
            <a:spLocks noGrp="1"/>
          </p:cNvSpPr>
          <p:nvPr>
            <p:ph type="title"/>
          </p:nvPr>
        </p:nvSpPr>
        <p:spPr/>
        <p:txBody>
          <a:bodyPr/>
          <a:lstStyle>
            <a:extLst/>
          </a:lstStyle>
          <a:p>
            <a:r>
              <a:rPr kumimoji="0" lang="fr-FR" smtClean="0"/>
              <a:t>Cliquez et modifiez le titre</a:t>
            </a:r>
            <a:endParaRPr kumimoji="0" lang="en-US"/>
          </a:p>
        </p:txBody>
      </p:sp>
      <p:sp>
        <p:nvSpPr>
          <p:cNvPr id="3" name="Espace réservé du contenu 2"/>
          <p:cNvSpPr>
            <a:spLocks noGrp="1"/>
          </p:cNvSpPr>
          <p:nvPr>
            <p:ph idx="1"/>
          </p:nvPr>
        </p:nvSpPr>
        <p:spPr/>
        <p:txBody>
          <a:bodyPr/>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0CE59BF6-428D-B34F-BEE1-C5F26B15AF54}" type="datetimeFigureOut">
              <a:rPr lang="fr-FR" smtClean="0"/>
              <a:t>15/05/16</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59C2AB90-7D52-FA4D-805F-942CB2EDC464}" type="slidenum">
              <a:rPr lang="fr-FR" smtClean="0"/>
              <a:t>‹#›</a:t>
            </a:fld>
            <a:endParaRPr lang="fr-F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3040443" y="4724400"/>
            <a:ext cx="5486400" cy="664536"/>
          </a:xfrm>
        </p:spPr>
        <p:txBody>
          <a:bodyPr anchor="b"/>
          <a:lstStyle>
            <a:lvl1pPr marL="0" algn="r">
              <a:buNone/>
              <a:defRPr sz="2000" b="1"/>
            </a:lvl1pPr>
            <a:extLst/>
          </a:lstStyle>
          <a:p>
            <a:r>
              <a:rPr kumimoji="0" lang="fr-FR" smtClean="0"/>
              <a:t>Cliquez et modifiez le titre</a:t>
            </a:r>
            <a:endParaRPr kumimoji="0" lang="en-US"/>
          </a:p>
        </p:txBody>
      </p:sp>
      <p:sp>
        <p:nvSpPr>
          <p:cNvPr id="4" name="Espace réservé du texte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fr-FR" smtClean="0"/>
              <a:t>Cliquez pour modifier les styles du texte du masque</a:t>
            </a:r>
          </a:p>
        </p:txBody>
      </p:sp>
      <p:sp>
        <p:nvSpPr>
          <p:cNvPr id="13" name="Espace réservé pour une image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fr-FR" smtClean="0">
                <a:solidFill>
                  <a:schemeClr val="lt1"/>
                </a:solidFill>
                <a:latin typeface="+mn-lt"/>
                <a:ea typeface="+mn-ea"/>
                <a:cs typeface="+mn-cs"/>
              </a:rPr>
              <a:t>Faire glisser l'image vers l'espace réservé ou cliquer sur l'icône pour l'ajouter</a:t>
            </a:r>
            <a:endParaRPr kumimoji="0" lang="en-US" dirty="0">
              <a:solidFill>
                <a:schemeClr val="lt1"/>
              </a:solidFill>
              <a:latin typeface="+mn-lt"/>
              <a:ea typeface="+mn-ea"/>
              <a:cs typeface="+mn-cs"/>
            </a:endParaRPr>
          </a:p>
        </p:txBody>
      </p:sp>
      <p:sp>
        <p:nvSpPr>
          <p:cNvPr id="8" name="Espace réservé de la date 7"/>
          <p:cNvSpPr>
            <a:spLocks noGrp="1"/>
          </p:cNvSpPr>
          <p:nvPr>
            <p:ph type="dt" sz="half" idx="10"/>
          </p:nvPr>
        </p:nvSpPr>
        <p:spPr>
          <a:xfrm>
            <a:off x="5562600" y="6509004"/>
            <a:ext cx="3002280" cy="274320"/>
          </a:xfrm>
        </p:spPr>
        <p:txBody>
          <a:bodyPr vert="horz" rtlCol="0"/>
          <a:lstStyle>
            <a:extLst/>
          </a:lstStyle>
          <a:p>
            <a:fld id="{0CE59BF6-428D-B34F-BEE1-C5F26B15AF54}" type="datetimeFigureOut">
              <a:rPr lang="fr-FR" smtClean="0"/>
              <a:t>15/05/16</a:t>
            </a:fld>
            <a:endParaRPr lang="fr-FR"/>
          </a:p>
        </p:txBody>
      </p:sp>
      <p:sp>
        <p:nvSpPr>
          <p:cNvPr id="9" name="Espace réservé du numéro de diapositive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59C2AB90-7D52-FA4D-805F-942CB2EDC464}" type="slidenum">
              <a:rPr lang="fr-FR" smtClean="0"/>
              <a:t>‹#›</a:t>
            </a:fld>
            <a:endParaRPr lang="fr-FR"/>
          </a:p>
        </p:txBody>
      </p:sp>
      <p:sp>
        <p:nvSpPr>
          <p:cNvPr id="10" name="Espace réservé du pied de page 9"/>
          <p:cNvSpPr>
            <a:spLocks noGrp="1"/>
          </p:cNvSpPr>
          <p:nvPr>
            <p:ph type="ftr" sz="quarter" idx="12"/>
          </p:nvPr>
        </p:nvSpPr>
        <p:spPr>
          <a:xfrm>
            <a:off x="1600200" y="6509004"/>
            <a:ext cx="3907464" cy="274320"/>
          </a:xfrm>
        </p:spPr>
        <p:txBody>
          <a:bodyPr vert="horz" rtlCol="0"/>
          <a:lstStyle>
            <a:extLst/>
          </a:lstStyle>
          <a:p>
            <a:endParaRPr lang="fr-F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et modifiez le titre</a:t>
            </a:r>
            <a:endParaRPr kumimoji="0" lang="en-US"/>
          </a:p>
        </p:txBody>
      </p:sp>
      <p:sp>
        <p:nvSpPr>
          <p:cNvPr id="3" name="Espace réservé du texte vertical 2"/>
          <p:cNvSpPr>
            <a:spLocks noGrp="1"/>
          </p:cNvSpPr>
          <p:nvPr>
            <p:ph type="body" orient="vert" idx="1"/>
          </p:nvPr>
        </p:nvSpPr>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0CE59BF6-428D-B34F-BEE1-C5F26B15AF54}" type="datetimeFigureOut">
              <a:rPr lang="fr-FR" smtClean="0"/>
              <a:t>15/05/16</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59C2AB90-7D52-FA4D-805F-942CB2EDC464}" type="slidenum">
              <a:rPr lang="fr-FR" smtClean="0"/>
              <a:t>‹#›</a:t>
            </a:fld>
            <a:endParaRPr lang="fr-F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lvl1pPr algn="l">
              <a:defRPr/>
            </a:lvl1pPr>
            <a:extLst/>
          </a:lstStyle>
          <a:p>
            <a:r>
              <a:rPr kumimoji="0" lang="fr-FR" smtClean="0"/>
              <a:t>Cliquez et modifiez le titre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0CE59BF6-428D-B34F-BEE1-C5F26B15AF54}" type="datetimeFigureOut">
              <a:rPr lang="fr-FR" smtClean="0"/>
              <a:t>15/05/16</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59C2AB90-7D52-FA4D-805F-942CB2EDC464}" type="slidenum">
              <a:rPr lang="fr-FR" smtClean="0"/>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tête de section">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r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fr-FR" smtClean="0"/>
              <a:t>Cliquez et modifiez le titre</a:t>
            </a:r>
            <a:endParaRPr kumimoji="0" lang="en-US"/>
          </a:p>
        </p:txBody>
      </p:sp>
      <p:sp>
        <p:nvSpPr>
          <p:cNvPr id="3" name="Espace réservé du texte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fr-FR" smtClean="0"/>
              <a:t>Cliquez pour modifier les styles du texte du masque</a:t>
            </a:r>
          </a:p>
        </p:txBody>
      </p:sp>
      <p:sp>
        <p:nvSpPr>
          <p:cNvPr id="8" name="Espace réservé de la date 7"/>
          <p:cNvSpPr>
            <a:spLocks noGrp="1"/>
          </p:cNvSpPr>
          <p:nvPr>
            <p:ph type="dt" sz="half" idx="10"/>
          </p:nvPr>
        </p:nvSpPr>
        <p:spPr>
          <a:xfrm>
            <a:off x="5562600" y="6513670"/>
            <a:ext cx="3002280" cy="274320"/>
          </a:xfrm>
        </p:spPr>
        <p:txBody>
          <a:bodyPr vert="horz" rtlCol="0"/>
          <a:lstStyle>
            <a:extLst/>
          </a:lstStyle>
          <a:p>
            <a:fld id="{0CE59BF6-428D-B34F-BEE1-C5F26B15AF54}" type="datetimeFigureOut">
              <a:rPr lang="fr-FR" smtClean="0"/>
              <a:t>15/05/16</a:t>
            </a:fld>
            <a:endParaRPr lang="fr-FR"/>
          </a:p>
        </p:txBody>
      </p:sp>
      <p:sp>
        <p:nvSpPr>
          <p:cNvPr id="9" name="Espace réservé du numéro de diapositive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59C2AB90-7D52-FA4D-805F-942CB2EDC464}" type="slidenum">
              <a:rPr lang="fr-FR" smtClean="0"/>
              <a:t>‹#›</a:t>
            </a:fld>
            <a:endParaRPr lang="fr-FR"/>
          </a:p>
        </p:txBody>
      </p:sp>
      <p:sp>
        <p:nvSpPr>
          <p:cNvPr id="10" name="Espace réservé du pied de page 9"/>
          <p:cNvSpPr>
            <a:spLocks noGrp="1"/>
          </p:cNvSpPr>
          <p:nvPr>
            <p:ph type="ftr" sz="quarter" idx="12"/>
          </p:nvPr>
        </p:nvSpPr>
        <p:spPr>
          <a:xfrm>
            <a:off x="1600200" y="6513670"/>
            <a:ext cx="3907464" cy="274320"/>
          </a:xfrm>
        </p:spPr>
        <p:txBody>
          <a:bodyPr vert="horz" rtlCol="0"/>
          <a:lstStyle>
            <a:extLst/>
          </a:lstStyle>
          <a:p>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et modifiez le titre</a:t>
            </a:r>
            <a:endParaRPr kumimoji="0" lang="en-US"/>
          </a:p>
        </p:txBody>
      </p:sp>
      <p:sp>
        <p:nvSpPr>
          <p:cNvPr id="3" name="Espace réservé du contenu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0CE59BF6-428D-B34F-BEE1-C5F26B15AF54}" type="datetimeFigureOut">
              <a:rPr lang="fr-FR" smtClean="0"/>
              <a:t>15/05/16</a:t>
            </a:fld>
            <a:endParaRPr lang="fr-FR"/>
          </a:p>
        </p:txBody>
      </p:sp>
      <p:sp>
        <p:nvSpPr>
          <p:cNvPr id="6" name="Espace réservé du pied de page 5"/>
          <p:cNvSpPr>
            <a:spLocks noGrp="1"/>
          </p:cNvSpPr>
          <p:nvPr>
            <p:ph type="ftr" sz="quarter" idx="11"/>
          </p:nvPr>
        </p:nvSpPr>
        <p:spPr/>
        <p:txBody>
          <a:bodyPr/>
          <a:lstStyle>
            <a:extLst/>
          </a:lstStyle>
          <a:p>
            <a:endParaRPr lang="fr-FR"/>
          </a:p>
        </p:txBody>
      </p:sp>
      <p:sp>
        <p:nvSpPr>
          <p:cNvPr id="7" name="Espace réservé du numéro de diapositive 6"/>
          <p:cNvSpPr>
            <a:spLocks noGrp="1"/>
          </p:cNvSpPr>
          <p:nvPr>
            <p:ph type="sldNum" sz="quarter" idx="12"/>
          </p:nvPr>
        </p:nvSpPr>
        <p:spPr>
          <a:xfrm>
            <a:off x="8641080" y="6514568"/>
            <a:ext cx="464288" cy="274320"/>
          </a:xfrm>
        </p:spPr>
        <p:txBody>
          <a:bodyPr/>
          <a:lstStyle>
            <a:extLst/>
          </a:lstStyle>
          <a:p>
            <a:fld id="{59C2AB90-7D52-FA4D-805F-942CB2EDC464}" type="slidenum">
              <a:rPr lang="fr-FR" smtClean="0"/>
              <a:t>‹#›</a:t>
            </a:fld>
            <a:endParaRPr lang="fr-FR"/>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re 1"/>
          <p:cNvSpPr>
            <a:spLocks noGrp="1"/>
          </p:cNvSpPr>
          <p:nvPr>
            <p:ph type="title"/>
          </p:nvPr>
        </p:nvSpPr>
        <p:spPr>
          <a:xfrm>
            <a:off x="457200" y="251948"/>
            <a:ext cx="8229600" cy="1143000"/>
          </a:xfrm>
        </p:spPr>
        <p:txBody>
          <a:bodyPr anchor="b"/>
          <a:lstStyle>
            <a:lvl1pPr>
              <a:defRPr/>
            </a:lvl1pPr>
            <a:extLst/>
          </a:lstStyle>
          <a:p>
            <a:r>
              <a:rPr kumimoji="0" lang="fr-FR" smtClean="0"/>
              <a:t>Cliquez et modifiez le titre</a:t>
            </a:r>
            <a:endParaRPr kumimoji="0" lang="en-US"/>
          </a:p>
        </p:txBody>
      </p:sp>
      <p:sp>
        <p:nvSpPr>
          <p:cNvPr id="3" name="Espace réservé du texte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extLst/>
          </a:lstStyle>
          <a:p>
            <a:fld id="{0CE59BF6-428D-B34F-BEE1-C5F26B15AF54}" type="datetimeFigureOut">
              <a:rPr lang="fr-FR" smtClean="0"/>
              <a:t>15/05/16</a:t>
            </a:fld>
            <a:endParaRPr lang="fr-FR"/>
          </a:p>
        </p:txBody>
      </p:sp>
      <p:sp>
        <p:nvSpPr>
          <p:cNvPr id="8" name="Espace réservé du pied de page 7"/>
          <p:cNvSpPr>
            <a:spLocks noGrp="1"/>
          </p:cNvSpPr>
          <p:nvPr>
            <p:ph type="ftr" sz="quarter" idx="11"/>
          </p:nvPr>
        </p:nvSpPr>
        <p:spPr/>
        <p:txBody>
          <a:bodyPr/>
          <a:lstStyle>
            <a:extLst/>
          </a:lstStyle>
          <a:p>
            <a:endParaRPr lang="fr-FR"/>
          </a:p>
        </p:txBody>
      </p:sp>
      <p:sp>
        <p:nvSpPr>
          <p:cNvPr id="9" name="Espace réservé du numéro de diapositive 8"/>
          <p:cNvSpPr>
            <a:spLocks noGrp="1"/>
          </p:cNvSpPr>
          <p:nvPr>
            <p:ph type="sldNum" sz="quarter" idx="12"/>
          </p:nvPr>
        </p:nvSpPr>
        <p:spPr>
          <a:xfrm>
            <a:off x="8641080" y="6514568"/>
            <a:ext cx="464288" cy="274320"/>
          </a:xfrm>
        </p:spPr>
        <p:txBody>
          <a:bodyPr/>
          <a:lstStyle>
            <a:extLst/>
          </a:lstStyle>
          <a:p>
            <a:fld id="{59C2AB90-7D52-FA4D-805F-942CB2EDC464}" type="slidenum">
              <a:rPr lang="fr-FR" smtClean="0"/>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53218"/>
            <a:ext cx="8229600" cy="1143000"/>
          </a:xfrm>
        </p:spPr>
        <p:txBody>
          <a:bodyPr/>
          <a:lstStyle>
            <a:extLst/>
          </a:lstStyle>
          <a:p>
            <a:r>
              <a:rPr kumimoji="0" lang="fr-FR" smtClean="0"/>
              <a:t>Cliquez et modifiez le titre</a:t>
            </a:r>
            <a:endParaRPr kumimoji="0" lang="en-US"/>
          </a:p>
        </p:txBody>
      </p:sp>
      <p:sp>
        <p:nvSpPr>
          <p:cNvPr id="3" name="Espace réservé de la date 2"/>
          <p:cNvSpPr>
            <a:spLocks noGrp="1"/>
          </p:cNvSpPr>
          <p:nvPr>
            <p:ph type="dt" sz="half" idx="10"/>
          </p:nvPr>
        </p:nvSpPr>
        <p:spPr/>
        <p:txBody>
          <a:bodyPr/>
          <a:lstStyle>
            <a:extLst/>
          </a:lstStyle>
          <a:p>
            <a:fld id="{0CE59BF6-428D-B34F-BEE1-C5F26B15AF54}" type="datetimeFigureOut">
              <a:rPr lang="fr-FR" smtClean="0"/>
              <a:t>15/05/16</a:t>
            </a:fld>
            <a:endParaRPr lang="fr-FR"/>
          </a:p>
        </p:txBody>
      </p:sp>
      <p:sp>
        <p:nvSpPr>
          <p:cNvPr id="4" name="Espace réservé du pied de page 3"/>
          <p:cNvSpPr>
            <a:spLocks noGrp="1"/>
          </p:cNvSpPr>
          <p:nvPr>
            <p:ph type="ftr" sz="quarter" idx="11"/>
          </p:nvPr>
        </p:nvSpPr>
        <p:spPr/>
        <p:txBody>
          <a:bodyPr/>
          <a:lstStyle>
            <a:extLst/>
          </a:lstStyle>
          <a:p>
            <a:endParaRPr lang="fr-FR"/>
          </a:p>
        </p:txBody>
      </p:sp>
      <p:sp>
        <p:nvSpPr>
          <p:cNvPr id="5" name="Espace réservé du numéro de diapositive 4"/>
          <p:cNvSpPr>
            <a:spLocks noGrp="1"/>
          </p:cNvSpPr>
          <p:nvPr>
            <p:ph type="sldNum" sz="quarter" idx="12"/>
          </p:nvPr>
        </p:nvSpPr>
        <p:spPr/>
        <p:txBody>
          <a:bodyPr/>
          <a:lstStyle>
            <a:extLst/>
          </a:lstStyle>
          <a:p>
            <a:fld id="{59C2AB90-7D52-FA4D-805F-942CB2EDC464}" type="slidenum">
              <a:rPr lang="fr-FR" smtClean="0"/>
              <a:t>‹#›</a:t>
            </a:fld>
            <a:endParaRPr lang="fr-FR"/>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extLst/>
          </a:lstStyle>
          <a:p>
            <a:fld id="{0CE59BF6-428D-B34F-BEE1-C5F26B15AF54}" type="datetimeFigureOut">
              <a:rPr lang="fr-FR" smtClean="0"/>
              <a:t>15/05/16</a:t>
            </a:fld>
            <a:endParaRPr lang="fr-FR"/>
          </a:p>
        </p:txBody>
      </p:sp>
      <p:sp>
        <p:nvSpPr>
          <p:cNvPr id="3" name="Espace réservé du pied de page 2"/>
          <p:cNvSpPr>
            <a:spLocks noGrp="1"/>
          </p:cNvSpPr>
          <p:nvPr>
            <p:ph type="ftr" sz="quarter" idx="11"/>
          </p:nvPr>
        </p:nvSpPr>
        <p:spPr/>
        <p:txBody>
          <a:bodyPr/>
          <a:lstStyle>
            <a:extLst/>
          </a:lstStyle>
          <a:p>
            <a:endParaRPr lang="fr-FR"/>
          </a:p>
        </p:txBody>
      </p:sp>
      <p:sp>
        <p:nvSpPr>
          <p:cNvPr id="4" name="Espace réservé du numéro de diapositive 3"/>
          <p:cNvSpPr>
            <a:spLocks noGrp="1"/>
          </p:cNvSpPr>
          <p:nvPr>
            <p:ph type="sldNum" sz="quarter" idx="12"/>
          </p:nvPr>
        </p:nvSpPr>
        <p:spPr/>
        <p:txBody>
          <a:bodyPr/>
          <a:lstStyle>
            <a:extLst/>
          </a:lstStyle>
          <a:p>
            <a:fld id="{59C2AB90-7D52-FA4D-805F-942CB2EDC464}" type="slidenum">
              <a:rPr lang="fr-FR" smtClean="0"/>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re 1"/>
          <p:cNvSpPr>
            <a:spLocks noGrp="1"/>
          </p:cNvSpPr>
          <p:nvPr>
            <p:ph type="title"/>
          </p:nvPr>
        </p:nvSpPr>
        <p:spPr>
          <a:xfrm>
            <a:off x="4963136" y="304800"/>
            <a:ext cx="3931920" cy="762000"/>
          </a:xfrm>
        </p:spPr>
        <p:txBody>
          <a:bodyPr anchor="b"/>
          <a:lstStyle>
            <a:lvl1pPr marL="0" algn="r">
              <a:buNone/>
              <a:defRPr sz="2000" b="1"/>
            </a:lvl1pPr>
            <a:extLst/>
          </a:lstStyle>
          <a:p>
            <a:r>
              <a:rPr kumimoji="0" lang="fr-FR" smtClean="0"/>
              <a:t>Cliquez et modifiez le titre</a:t>
            </a:r>
            <a:endParaRPr kumimoji="0" lang="en-US"/>
          </a:p>
        </p:txBody>
      </p:sp>
      <p:sp>
        <p:nvSpPr>
          <p:cNvPr id="3" name="Espace réservé du texte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9" name="Espace réservé de la date 8"/>
          <p:cNvSpPr>
            <a:spLocks noGrp="1"/>
          </p:cNvSpPr>
          <p:nvPr>
            <p:ph type="dt" sz="half" idx="10"/>
          </p:nvPr>
        </p:nvSpPr>
        <p:spPr>
          <a:xfrm>
            <a:off x="5562600" y="6513670"/>
            <a:ext cx="3002280" cy="274320"/>
          </a:xfrm>
        </p:spPr>
        <p:txBody>
          <a:bodyPr vert="horz" rtlCol="0"/>
          <a:lstStyle>
            <a:extLst/>
          </a:lstStyle>
          <a:p>
            <a:fld id="{0CE59BF6-428D-B34F-BEE1-C5F26B15AF54}" type="datetimeFigureOut">
              <a:rPr lang="fr-FR" smtClean="0"/>
              <a:t>15/05/16</a:t>
            </a:fld>
            <a:endParaRPr lang="fr-FR"/>
          </a:p>
        </p:txBody>
      </p:sp>
      <p:sp>
        <p:nvSpPr>
          <p:cNvPr id="10" name="Espace réservé du numéro de diapositive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59C2AB90-7D52-FA4D-805F-942CB2EDC464}" type="slidenum">
              <a:rPr lang="fr-FR" smtClean="0"/>
              <a:t>‹#›</a:t>
            </a:fld>
            <a:endParaRPr lang="fr-FR"/>
          </a:p>
        </p:txBody>
      </p:sp>
      <p:sp>
        <p:nvSpPr>
          <p:cNvPr id="11" name="Espace réservé du pied de page 10"/>
          <p:cNvSpPr>
            <a:spLocks noGrp="1"/>
          </p:cNvSpPr>
          <p:nvPr>
            <p:ph type="ftr" sz="quarter" idx="12"/>
          </p:nvPr>
        </p:nvSpPr>
        <p:spPr>
          <a:xfrm>
            <a:off x="1600200" y="6513670"/>
            <a:ext cx="3907464" cy="274320"/>
          </a:xfrm>
        </p:spPr>
        <p:txBody>
          <a:bodyPr vert="horz" rtlCol="0"/>
          <a:lstStyle>
            <a:extLst/>
          </a:lstStyle>
          <a:p>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3040443" y="4724400"/>
            <a:ext cx="5486400" cy="664536"/>
          </a:xfrm>
        </p:spPr>
        <p:txBody>
          <a:bodyPr anchor="b"/>
          <a:lstStyle>
            <a:lvl1pPr marL="0" algn="r">
              <a:buNone/>
              <a:defRPr sz="2000" b="1"/>
            </a:lvl1pPr>
            <a:extLst/>
          </a:lstStyle>
          <a:p>
            <a:r>
              <a:rPr kumimoji="0" lang="fr-FR" smtClean="0"/>
              <a:t>Cliquez et modifiez le titre</a:t>
            </a:r>
            <a:endParaRPr kumimoji="0" lang="en-US"/>
          </a:p>
        </p:txBody>
      </p:sp>
      <p:sp>
        <p:nvSpPr>
          <p:cNvPr id="4" name="Espace réservé du texte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fr-FR" smtClean="0"/>
              <a:t>Cliquez pour modifier les styles du texte du masque</a:t>
            </a:r>
          </a:p>
        </p:txBody>
      </p:sp>
      <p:sp>
        <p:nvSpPr>
          <p:cNvPr id="13" name="Espace réservé pour une image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fr-FR" smtClean="0">
                <a:solidFill>
                  <a:schemeClr val="lt1"/>
                </a:solidFill>
                <a:latin typeface="+mn-lt"/>
                <a:ea typeface="+mn-ea"/>
                <a:cs typeface="+mn-cs"/>
              </a:rPr>
              <a:t>Faire glisser l'image vers l'espace réservé ou cliquer sur l'icône pour l'ajouter</a:t>
            </a:r>
            <a:endParaRPr kumimoji="0" lang="en-US" dirty="0">
              <a:solidFill>
                <a:schemeClr val="lt1"/>
              </a:solidFill>
              <a:latin typeface="+mn-lt"/>
              <a:ea typeface="+mn-ea"/>
              <a:cs typeface="+mn-cs"/>
            </a:endParaRPr>
          </a:p>
        </p:txBody>
      </p:sp>
      <p:sp>
        <p:nvSpPr>
          <p:cNvPr id="8" name="Espace réservé de la date 7"/>
          <p:cNvSpPr>
            <a:spLocks noGrp="1"/>
          </p:cNvSpPr>
          <p:nvPr>
            <p:ph type="dt" sz="half" idx="10"/>
          </p:nvPr>
        </p:nvSpPr>
        <p:spPr>
          <a:xfrm>
            <a:off x="5562600" y="6509004"/>
            <a:ext cx="3002280" cy="274320"/>
          </a:xfrm>
        </p:spPr>
        <p:txBody>
          <a:bodyPr vert="horz" rtlCol="0"/>
          <a:lstStyle>
            <a:extLst/>
          </a:lstStyle>
          <a:p>
            <a:fld id="{0CE59BF6-428D-B34F-BEE1-C5F26B15AF54}" type="datetimeFigureOut">
              <a:rPr lang="fr-FR" smtClean="0"/>
              <a:t>15/05/16</a:t>
            </a:fld>
            <a:endParaRPr lang="fr-FR"/>
          </a:p>
        </p:txBody>
      </p:sp>
      <p:sp>
        <p:nvSpPr>
          <p:cNvPr id="9" name="Espace réservé du numéro de diapositive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59C2AB90-7D52-FA4D-805F-942CB2EDC464}" type="slidenum">
              <a:rPr lang="fr-FR" smtClean="0"/>
              <a:t>‹#›</a:t>
            </a:fld>
            <a:endParaRPr lang="fr-FR"/>
          </a:p>
        </p:txBody>
      </p:sp>
      <p:sp>
        <p:nvSpPr>
          <p:cNvPr id="10" name="Espace réservé du pied de page 9"/>
          <p:cNvSpPr>
            <a:spLocks noGrp="1"/>
          </p:cNvSpPr>
          <p:nvPr>
            <p:ph type="ftr" sz="quarter" idx="12"/>
          </p:nvPr>
        </p:nvSpPr>
        <p:spPr>
          <a:xfrm>
            <a:off x="1600200" y="6509004"/>
            <a:ext cx="3907464" cy="274320"/>
          </a:xfrm>
        </p:spPr>
        <p:txBody>
          <a:bodyPr vert="horz" rtlCol="0"/>
          <a:lstStyle>
            <a:extLst/>
          </a:lstStyle>
          <a:p>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Arrondir un rectangle avec un coin diagonal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Espace réservé du pied de page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fr-FR"/>
          </a:p>
        </p:txBody>
      </p:sp>
      <p:sp>
        <p:nvSpPr>
          <p:cNvPr id="14" name="Espace réservé de la date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0CE59BF6-428D-B34F-BEE1-C5F26B15AF54}" type="datetimeFigureOut">
              <a:rPr lang="fr-FR" smtClean="0"/>
              <a:t>15/05/16</a:t>
            </a:fld>
            <a:endParaRPr lang="fr-FR"/>
          </a:p>
        </p:txBody>
      </p:sp>
      <p:sp>
        <p:nvSpPr>
          <p:cNvPr id="23" name="Espace réservé du numéro de diapositive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59C2AB90-7D52-FA4D-805F-942CB2EDC464}" type="slidenum">
              <a:rPr lang="fr-FR" smtClean="0"/>
              <a:t>‹#›</a:t>
            </a:fld>
            <a:endParaRPr lang="fr-FR"/>
          </a:p>
        </p:txBody>
      </p:sp>
      <p:sp>
        <p:nvSpPr>
          <p:cNvPr id="22" name="Espace réservé du titre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fr-FR" smtClean="0"/>
              <a:t>Cliquez et modifiez le titre</a:t>
            </a:r>
            <a:endParaRPr kumimoji="0" lang="en-US"/>
          </a:p>
        </p:txBody>
      </p:sp>
      <p:sp>
        <p:nvSpPr>
          <p:cNvPr id="13" name="Espace réservé du texte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Arrondir un rectangle avec un coin diagonal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Espace réservé du pied de page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fr-FR"/>
          </a:p>
        </p:txBody>
      </p:sp>
      <p:sp>
        <p:nvSpPr>
          <p:cNvPr id="14" name="Espace réservé de la date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0CE59BF6-428D-B34F-BEE1-C5F26B15AF54}" type="datetimeFigureOut">
              <a:rPr lang="fr-FR" smtClean="0"/>
              <a:t>15/05/16</a:t>
            </a:fld>
            <a:endParaRPr lang="fr-FR"/>
          </a:p>
        </p:txBody>
      </p:sp>
      <p:sp>
        <p:nvSpPr>
          <p:cNvPr id="23" name="Espace réservé du numéro de diapositive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59C2AB90-7D52-FA4D-805F-942CB2EDC464}" type="slidenum">
              <a:rPr lang="fr-FR" smtClean="0"/>
              <a:t>‹#›</a:t>
            </a:fld>
            <a:endParaRPr lang="fr-FR"/>
          </a:p>
        </p:txBody>
      </p:sp>
      <p:sp>
        <p:nvSpPr>
          <p:cNvPr id="22" name="Espace réservé du titre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fr-FR" smtClean="0"/>
              <a:t>Cliquez et modifiez le titre</a:t>
            </a:r>
            <a:endParaRPr kumimoji="0" lang="en-US"/>
          </a:p>
        </p:txBody>
      </p:sp>
      <p:sp>
        <p:nvSpPr>
          <p:cNvPr id="13" name="Espace réservé du texte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 Id="rId3" Type="http://schemas.openxmlformats.org/officeDocument/2006/relationships/image" Target="../media/image5.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6.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7.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25.xml.rels><?xml version="1.0" encoding="UTF-8" standalone="yes"?>
<Relationships xmlns="http://schemas.openxmlformats.org/package/2006/relationships"><Relationship Id="rId3" Type="http://schemas.openxmlformats.org/officeDocument/2006/relationships/image" Target="../media/image9.jpg"/><Relationship Id="rId4" Type="http://schemas.openxmlformats.org/officeDocument/2006/relationships/image" Target="../media/image10.jpg"/><Relationship Id="rId1" Type="http://schemas.openxmlformats.org/officeDocument/2006/relationships/slideLayout" Target="../slideLayouts/slideLayout5.xml"/><Relationship Id="rId2" Type="http://schemas.openxmlformats.org/officeDocument/2006/relationships/notesSlide" Target="../notesSlides/notesSlide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1.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2.jpg"/><Relationship Id="rId3" Type="http://schemas.openxmlformats.org/officeDocument/2006/relationships/image" Target="../media/image13.jp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4.jp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 Id="rId3" Type="http://schemas.openxmlformats.org/officeDocument/2006/relationships/image" Target="../media/image15.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jp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dirty="0" smtClean="0"/>
              <a:t>La techno science contemporaine (suite et fin)</a:t>
            </a:r>
            <a:endParaRPr lang="fr-FR" dirty="0"/>
          </a:p>
        </p:txBody>
      </p:sp>
      <p:sp>
        <p:nvSpPr>
          <p:cNvPr id="3" name="Sous-titre 2"/>
          <p:cNvSpPr>
            <a:spLocks noGrp="1"/>
          </p:cNvSpPr>
          <p:nvPr>
            <p:ph type="subTitle" idx="1"/>
          </p:nvPr>
        </p:nvSpPr>
        <p:spPr/>
        <p:txBody>
          <a:bodyPr/>
          <a:lstStyle/>
          <a:p>
            <a:r>
              <a:rPr lang="fr-FR" dirty="0"/>
              <a:t>Cours Science, technique, société </a:t>
            </a:r>
            <a:r>
              <a:rPr lang="fr-FR" dirty="0" smtClean="0"/>
              <a:t>Séance 6, 2 mai </a:t>
            </a:r>
            <a:r>
              <a:rPr lang="fr-FR" dirty="0"/>
              <a:t>2016</a:t>
            </a:r>
          </a:p>
          <a:p>
            <a:endParaRPr lang="fr-FR" dirty="0"/>
          </a:p>
        </p:txBody>
      </p:sp>
    </p:spTree>
    <p:extLst>
      <p:ext uri="{BB962C8B-B14F-4D97-AF65-F5344CB8AC3E}">
        <p14:creationId xmlns:p14="http://schemas.microsoft.com/office/powerpoint/2010/main" val="376877913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l"/>
            <a:r>
              <a:rPr lang="fr-FR" dirty="0" smtClean="0"/>
              <a:t>Définitions</a:t>
            </a:r>
            <a:endParaRPr lang="fr-FR" dirty="0"/>
          </a:p>
        </p:txBody>
      </p:sp>
      <p:sp>
        <p:nvSpPr>
          <p:cNvPr id="3" name="Espace réservé du contenu 2"/>
          <p:cNvSpPr>
            <a:spLocks noGrp="1"/>
          </p:cNvSpPr>
          <p:nvPr>
            <p:ph idx="1"/>
          </p:nvPr>
        </p:nvSpPr>
        <p:spPr/>
        <p:txBody>
          <a:bodyPr>
            <a:normAutofit fontScale="85000" lnSpcReduction="20000"/>
          </a:bodyPr>
          <a:lstStyle/>
          <a:p>
            <a:r>
              <a:rPr lang="fr-FR" dirty="0" smtClean="0"/>
              <a:t>Paradigme  &gt;&gt; croyances partagées</a:t>
            </a:r>
          </a:p>
          <a:p>
            <a:pPr lvl="1"/>
            <a:r>
              <a:rPr lang="fr-FR" dirty="0"/>
              <a:t>un ensemble d'observations et de faits avérés,</a:t>
            </a:r>
          </a:p>
          <a:p>
            <a:pPr lvl="1"/>
            <a:r>
              <a:rPr lang="fr-FR" dirty="0"/>
              <a:t>un ensemble de questions en relation avec le sujet qui se posent et doivent être résolues,</a:t>
            </a:r>
          </a:p>
          <a:p>
            <a:pPr lvl="1"/>
            <a:r>
              <a:rPr lang="fr-FR" dirty="0"/>
              <a:t>des indications méthodologiques (comment ces questions doivent être posées),</a:t>
            </a:r>
          </a:p>
          <a:p>
            <a:pPr lvl="1"/>
            <a:r>
              <a:rPr lang="fr-FR" dirty="0"/>
              <a:t>comment les résultats de la recherche scientifique doivent être interprétés.	</a:t>
            </a:r>
          </a:p>
          <a:p>
            <a:endParaRPr lang="fr-FR" dirty="0" smtClean="0"/>
          </a:p>
          <a:p>
            <a:r>
              <a:rPr lang="fr-FR" dirty="0"/>
              <a:t>R</a:t>
            </a:r>
            <a:r>
              <a:rPr lang="fr-FR" dirty="0" smtClean="0"/>
              <a:t>évolution </a:t>
            </a:r>
            <a:r>
              <a:rPr lang="fr-FR" dirty="0"/>
              <a:t>scientifique </a:t>
            </a:r>
            <a:r>
              <a:rPr lang="fr-FR" dirty="0" smtClean="0"/>
              <a:t>&gt;&gt; </a:t>
            </a:r>
            <a:r>
              <a:rPr lang="fr-FR" dirty="0"/>
              <a:t>concept de rupture épistémologique </a:t>
            </a:r>
            <a:endParaRPr lang="fr-FR" dirty="0" smtClean="0"/>
          </a:p>
          <a:p>
            <a:pPr marL="0" indent="0">
              <a:buNone/>
            </a:pPr>
            <a:endParaRPr lang="fr-FR" dirty="0" smtClean="0"/>
          </a:p>
          <a:p>
            <a:pPr marL="0" indent="0">
              <a:buNone/>
            </a:pPr>
            <a:r>
              <a:rPr lang="fr-FR" dirty="0" smtClean="0"/>
              <a:t>car propose explication </a:t>
            </a:r>
            <a:r>
              <a:rPr lang="fr-FR" dirty="0"/>
              <a:t>de ces ruptures et les situe dans une dynamique.</a:t>
            </a:r>
          </a:p>
          <a:p>
            <a:endParaRPr lang="fr-FR" dirty="0"/>
          </a:p>
        </p:txBody>
      </p:sp>
      <p:sp>
        <p:nvSpPr>
          <p:cNvPr id="4" name="Espace réservé du numéro de diapositive 3"/>
          <p:cNvSpPr>
            <a:spLocks noGrp="1"/>
          </p:cNvSpPr>
          <p:nvPr>
            <p:ph type="sldNum" sz="quarter" idx="12"/>
          </p:nvPr>
        </p:nvSpPr>
        <p:spPr/>
        <p:txBody>
          <a:bodyPr/>
          <a:lstStyle/>
          <a:p>
            <a:fld id="{A38A5D41-E0AE-4542-94D6-6FCB10B1150B}" type="slidenum">
              <a:rPr lang="fr-FR" smtClean="0"/>
              <a:t>10</a:t>
            </a:fld>
            <a:endParaRPr lang="fr-FR"/>
          </a:p>
        </p:txBody>
      </p:sp>
    </p:spTree>
    <p:extLst>
      <p:ext uri="{BB962C8B-B14F-4D97-AF65-F5344CB8AC3E}">
        <p14:creationId xmlns:p14="http://schemas.microsoft.com/office/powerpoint/2010/main" val="35376943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l"/>
            <a:r>
              <a:rPr lang="fr-FR" dirty="0" smtClean="0"/>
              <a:t>Quelle rationalité?</a:t>
            </a:r>
            <a:endParaRPr lang="fr-FR" dirty="0"/>
          </a:p>
        </p:txBody>
      </p:sp>
      <p:sp>
        <p:nvSpPr>
          <p:cNvPr id="3" name="Espace réservé du contenu 2"/>
          <p:cNvSpPr>
            <a:spLocks noGrp="1"/>
          </p:cNvSpPr>
          <p:nvPr>
            <p:ph idx="1"/>
          </p:nvPr>
        </p:nvSpPr>
        <p:spPr/>
        <p:txBody>
          <a:bodyPr>
            <a:normAutofit fontScale="92500" lnSpcReduction="20000"/>
          </a:bodyPr>
          <a:lstStyle/>
          <a:p>
            <a:r>
              <a:rPr lang="fr-FR" dirty="0" smtClean="0"/>
              <a:t>Kuhn : on </a:t>
            </a:r>
            <a:r>
              <a:rPr lang="fr-FR" dirty="0"/>
              <a:t>ne </a:t>
            </a:r>
            <a:r>
              <a:rPr lang="fr-FR" dirty="0" smtClean="0"/>
              <a:t>peut </a:t>
            </a:r>
            <a:r>
              <a:rPr lang="fr-FR" dirty="0"/>
              <a:t>pas donner de critère absolu de vérité, </a:t>
            </a:r>
            <a:endParaRPr lang="fr-FR" dirty="0" smtClean="0"/>
          </a:p>
          <a:p>
            <a:r>
              <a:rPr lang="fr-FR" dirty="0"/>
              <a:t>C</a:t>
            </a:r>
            <a:r>
              <a:rPr lang="fr-FR" dirty="0" smtClean="0"/>
              <a:t>ritères </a:t>
            </a:r>
            <a:r>
              <a:rPr lang="fr-FR" dirty="0"/>
              <a:t>de qualité d’une théorie sont les valeurs d’une communauté scientifique élaborées dans la phase de </a:t>
            </a:r>
            <a:r>
              <a:rPr lang="fr-FR" dirty="0" err="1" smtClean="0"/>
              <a:t>pré-science</a:t>
            </a:r>
            <a:r>
              <a:rPr lang="fr-FR" dirty="0"/>
              <a:t>. </a:t>
            </a:r>
          </a:p>
          <a:p>
            <a:r>
              <a:rPr lang="fr-FR" dirty="0" smtClean="0"/>
              <a:t>Il existe «</a:t>
            </a:r>
            <a:r>
              <a:rPr lang="fr-FR" dirty="0"/>
              <a:t> rationalité non paradigmatique », qui dépasse l’ensemble des matrices disciplinaires scientifiques. </a:t>
            </a:r>
            <a:endParaRPr lang="fr-FR" dirty="0" smtClean="0"/>
          </a:p>
          <a:p>
            <a:r>
              <a:rPr lang="fr-FR" dirty="0" smtClean="0"/>
              <a:t>Mais pas de rationalité </a:t>
            </a:r>
            <a:r>
              <a:rPr lang="fr-FR" dirty="0"/>
              <a:t>universelle et anhistorique, voire l’idée qu’il existe une vérité dans l’absolu.</a:t>
            </a:r>
          </a:p>
          <a:p>
            <a:endParaRPr lang="fr-FR" dirty="0"/>
          </a:p>
        </p:txBody>
      </p:sp>
      <p:sp>
        <p:nvSpPr>
          <p:cNvPr id="4" name="Espace réservé du numéro de diapositive 3"/>
          <p:cNvSpPr>
            <a:spLocks noGrp="1"/>
          </p:cNvSpPr>
          <p:nvPr>
            <p:ph type="sldNum" sz="quarter" idx="12"/>
          </p:nvPr>
        </p:nvSpPr>
        <p:spPr/>
        <p:txBody>
          <a:bodyPr/>
          <a:lstStyle/>
          <a:p>
            <a:fld id="{A38A5D41-E0AE-4542-94D6-6FCB10B1150B}" type="slidenum">
              <a:rPr lang="fr-FR" smtClean="0"/>
              <a:t>11</a:t>
            </a:fld>
            <a:endParaRPr lang="fr-FR"/>
          </a:p>
        </p:txBody>
      </p:sp>
    </p:spTree>
    <p:extLst>
      <p:ext uri="{BB962C8B-B14F-4D97-AF65-F5344CB8AC3E}">
        <p14:creationId xmlns:p14="http://schemas.microsoft.com/office/powerpoint/2010/main" val="41358265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l"/>
            <a:r>
              <a:rPr lang="fr-FR" dirty="0" smtClean="0"/>
              <a:t>Critiques aux travaux de Kuhn</a:t>
            </a:r>
            <a:endParaRPr lang="fr-FR" dirty="0"/>
          </a:p>
        </p:txBody>
      </p:sp>
      <p:sp>
        <p:nvSpPr>
          <p:cNvPr id="3" name="Espace réservé du contenu 2"/>
          <p:cNvSpPr>
            <a:spLocks noGrp="1"/>
          </p:cNvSpPr>
          <p:nvPr>
            <p:ph idx="1"/>
          </p:nvPr>
        </p:nvSpPr>
        <p:spPr/>
        <p:txBody>
          <a:bodyPr/>
          <a:lstStyle/>
          <a:p>
            <a:r>
              <a:rPr lang="fr-FR" dirty="0" smtClean="0"/>
              <a:t>Approche unifiée des disciplines et des ruptures</a:t>
            </a:r>
          </a:p>
          <a:p>
            <a:r>
              <a:rPr lang="fr-FR" dirty="0" smtClean="0"/>
              <a:t>Sous-cultures (P. </a:t>
            </a:r>
            <a:r>
              <a:rPr lang="fr-FR" dirty="0" err="1" smtClean="0"/>
              <a:t>Galison</a:t>
            </a:r>
            <a:r>
              <a:rPr lang="fr-FR" dirty="0" smtClean="0"/>
              <a:t>) : physiciens (expérimentaux, théoriciens, instrumentistes)</a:t>
            </a:r>
          </a:p>
          <a:p>
            <a:r>
              <a:rPr lang="fr-FR" dirty="0" smtClean="0"/>
              <a:t>Quelle connaissance des pratiques scientifiques ?</a:t>
            </a:r>
            <a:endParaRPr lang="fr-FR" dirty="0"/>
          </a:p>
        </p:txBody>
      </p:sp>
      <p:sp>
        <p:nvSpPr>
          <p:cNvPr id="4" name="Espace réservé du numéro de diapositive 3"/>
          <p:cNvSpPr>
            <a:spLocks noGrp="1"/>
          </p:cNvSpPr>
          <p:nvPr>
            <p:ph type="sldNum" sz="quarter" idx="12"/>
          </p:nvPr>
        </p:nvSpPr>
        <p:spPr/>
        <p:txBody>
          <a:bodyPr/>
          <a:lstStyle/>
          <a:p>
            <a:fld id="{A38A5D41-E0AE-4542-94D6-6FCB10B1150B}" type="slidenum">
              <a:rPr lang="fr-FR" smtClean="0"/>
              <a:t>12</a:t>
            </a:fld>
            <a:endParaRPr lang="fr-FR"/>
          </a:p>
        </p:txBody>
      </p:sp>
    </p:spTree>
    <p:extLst>
      <p:ext uri="{BB962C8B-B14F-4D97-AF65-F5344CB8AC3E}">
        <p14:creationId xmlns:p14="http://schemas.microsoft.com/office/powerpoint/2010/main" val="153241299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Perspectives épistémologiques</a:t>
            </a:r>
            <a:endParaRPr lang="fr-FR" dirty="0"/>
          </a:p>
        </p:txBody>
      </p:sp>
      <p:sp>
        <p:nvSpPr>
          <p:cNvPr id="3" name="Espace réservé du contenu 2"/>
          <p:cNvSpPr>
            <a:spLocks noGrp="1"/>
          </p:cNvSpPr>
          <p:nvPr>
            <p:ph idx="1"/>
          </p:nvPr>
        </p:nvSpPr>
        <p:spPr/>
        <p:txBody>
          <a:bodyPr/>
          <a:lstStyle/>
          <a:p>
            <a:r>
              <a:rPr lang="fr-FR" dirty="0" smtClean="0"/>
              <a:t>Induction /falsification = méthodologie, normes</a:t>
            </a:r>
          </a:p>
          <a:p>
            <a:endParaRPr lang="fr-FR" dirty="0" smtClean="0"/>
          </a:p>
          <a:p>
            <a:r>
              <a:rPr lang="fr-FR" dirty="0" smtClean="0"/>
              <a:t>Programmes de recherche, révolutions, descriptions de l’activité scientifique</a:t>
            </a:r>
            <a:endParaRPr lang="fr-FR" dirty="0"/>
          </a:p>
        </p:txBody>
      </p:sp>
      <p:sp>
        <p:nvSpPr>
          <p:cNvPr id="4" name="Espace réservé du numéro de diapositive 3"/>
          <p:cNvSpPr>
            <a:spLocks noGrp="1"/>
          </p:cNvSpPr>
          <p:nvPr>
            <p:ph type="sldNum" sz="quarter" idx="12"/>
          </p:nvPr>
        </p:nvSpPr>
        <p:spPr/>
        <p:txBody>
          <a:bodyPr/>
          <a:lstStyle/>
          <a:p>
            <a:fld id="{A38A5D41-E0AE-4542-94D6-6FCB10B1150B}" type="slidenum">
              <a:rPr lang="fr-FR" smtClean="0"/>
              <a:t>13</a:t>
            </a:fld>
            <a:endParaRPr lang="fr-FR"/>
          </a:p>
        </p:txBody>
      </p:sp>
    </p:spTree>
    <p:extLst>
      <p:ext uri="{BB962C8B-B14F-4D97-AF65-F5344CB8AC3E}">
        <p14:creationId xmlns:p14="http://schemas.microsoft.com/office/powerpoint/2010/main" val="174420817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dirty="0"/>
              <a:t>4</a:t>
            </a:r>
            <a:r>
              <a:rPr lang="fr-FR" dirty="0" smtClean="0"/>
              <a:t>. La </a:t>
            </a:r>
            <a:r>
              <a:rPr lang="fr-FR" dirty="0" err="1" smtClean="0"/>
              <a:t>technoscience</a:t>
            </a:r>
            <a:r>
              <a:rPr lang="fr-FR" dirty="0" smtClean="0"/>
              <a:t>?</a:t>
            </a:r>
            <a:br>
              <a:rPr lang="fr-FR" dirty="0" smtClean="0"/>
            </a:br>
            <a:r>
              <a:rPr lang="fr-FR" dirty="0" smtClean="0"/>
              <a:t>L’envers du mot</a:t>
            </a:r>
            <a:endParaRPr lang="fr-FR" dirty="0"/>
          </a:p>
        </p:txBody>
      </p:sp>
      <p:sp>
        <p:nvSpPr>
          <p:cNvPr id="3" name="Espace réservé du numéro de diapositive 2"/>
          <p:cNvSpPr>
            <a:spLocks noGrp="1"/>
          </p:cNvSpPr>
          <p:nvPr>
            <p:ph type="sldNum" sz="quarter" idx="11"/>
          </p:nvPr>
        </p:nvSpPr>
        <p:spPr/>
        <p:txBody>
          <a:bodyPr/>
          <a:lstStyle/>
          <a:p>
            <a:fld id="{A38A5D41-E0AE-4542-94D6-6FCB10B1150B}" type="slidenum">
              <a:rPr lang="fr-FR" smtClean="0"/>
              <a:t>14</a:t>
            </a:fld>
            <a:endParaRPr lang="fr-FR"/>
          </a:p>
        </p:txBody>
      </p:sp>
    </p:spTree>
    <p:extLst>
      <p:ext uri="{BB962C8B-B14F-4D97-AF65-F5344CB8AC3E}">
        <p14:creationId xmlns:p14="http://schemas.microsoft.com/office/powerpoint/2010/main" val="333994553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S</a:t>
            </a:r>
            <a:r>
              <a:rPr lang="fr-FR" dirty="0" smtClean="0"/>
              <a:t>ommaire</a:t>
            </a:r>
            <a:endParaRPr lang="fr-FR" dirty="0"/>
          </a:p>
        </p:txBody>
      </p:sp>
      <p:sp>
        <p:nvSpPr>
          <p:cNvPr id="3" name="Espace réservé du contenu 2"/>
          <p:cNvSpPr>
            <a:spLocks noGrp="1"/>
          </p:cNvSpPr>
          <p:nvPr>
            <p:ph idx="1"/>
          </p:nvPr>
        </p:nvSpPr>
        <p:spPr/>
        <p:txBody>
          <a:bodyPr>
            <a:normAutofit fontScale="92500" lnSpcReduction="10000"/>
          </a:bodyPr>
          <a:lstStyle/>
          <a:p>
            <a:pPr marL="0" indent="0">
              <a:buNone/>
            </a:pPr>
            <a:r>
              <a:rPr lang="fr-FR" dirty="0" smtClean="0"/>
              <a:t>4.1. Origines du terme </a:t>
            </a:r>
            <a:r>
              <a:rPr lang="fr-FR" dirty="0" err="1" smtClean="0"/>
              <a:t>technoscience</a:t>
            </a:r>
            <a:r>
              <a:rPr lang="fr-FR" dirty="0" smtClean="0"/>
              <a:t>?</a:t>
            </a:r>
          </a:p>
          <a:p>
            <a:pPr marL="0" indent="0">
              <a:buNone/>
            </a:pPr>
            <a:r>
              <a:rPr lang="fr-FR" dirty="0" smtClean="0"/>
              <a:t>4.2.  </a:t>
            </a:r>
            <a:r>
              <a:rPr lang="fr-FR" dirty="0"/>
              <a:t>Les usages </a:t>
            </a:r>
            <a:r>
              <a:rPr lang="fr-FR" dirty="0" smtClean="0"/>
              <a:t>politiques</a:t>
            </a:r>
          </a:p>
          <a:p>
            <a:pPr marL="347980" lvl="1" indent="0">
              <a:buNone/>
            </a:pPr>
            <a:r>
              <a:rPr lang="fr-FR" dirty="0"/>
              <a:t>4.2.1 La technique selon Jacques Ellul (1912-1994)</a:t>
            </a:r>
            <a:r>
              <a:rPr lang="fr-FR" dirty="0" smtClean="0"/>
              <a:t> </a:t>
            </a:r>
          </a:p>
          <a:p>
            <a:pPr marL="347980" lvl="1" indent="0">
              <a:buNone/>
            </a:pPr>
            <a:r>
              <a:rPr lang="fr-FR" dirty="0"/>
              <a:t>4.2.2. Contrôle nécessaire car développement sciences et techniques inédit au 20ème </a:t>
            </a:r>
            <a:r>
              <a:rPr lang="fr-FR" dirty="0" smtClean="0"/>
              <a:t>siècle</a:t>
            </a:r>
          </a:p>
          <a:p>
            <a:pPr marL="347980" lvl="1" indent="0">
              <a:buNone/>
            </a:pPr>
            <a:r>
              <a:rPr lang="fr-FR" sz="2800" dirty="0"/>
              <a:t>4.2.3. Critique de ces deux </a:t>
            </a:r>
            <a:r>
              <a:rPr lang="fr-FR" sz="2800" dirty="0" smtClean="0"/>
              <a:t>arguments</a:t>
            </a:r>
          </a:p>
          <a:p>
            <a:pPr marL="0" indent="0">
              <a:buNone/>
            </a:pPr>
            <a:r>
              <a:rPr lang="fr-FR" sz="2800" dirty="0"/>
              <a:t>4.3. Clarifier la relation entre science et technique</a:t>
            </a:r>
            <a:r>
              <a:rPr lang="fr-FR" sz="2800" dirty="0" smtClean="0"/>
              <a:t>?</a:t>
            </a:r>
          </a:p>
          <a:p>
            <a:pPr marL="530860" lvl="2" indent="0">
              <a:buNone/>
            </a:pPr>
            <a:r>
              <a:rPr lang="fr-FR" sz="2700" dirty="0"/>
              <a:t>4.3.1. </a:t>
            </a:r>
            <a:r>
              <a:rPr lang="fr-FR" sz="2700" dirty="0" smtClean="0"/>
              <a:t>Objection </a:t>
            </a:r>
            <a:r>
              <a:rPr lang="fr-FR" sz="2700" dirty="0"/>
              <a:t>épistémologique</a:t>
            </a:r>
            <a:br>
              <a:rPr lang="fr-FR" sz="2700" dirty="0"/>
            </a:br>
            <a:r>
              <a:rPr lang="fr-FR" sz="2700" dirty="0"/>
              <a:t>Joseph </a:t>
            </a:r>
            <a:r>
              <a:rPr lang="fr-FR" sz="2700" dirty="0" smtClean="0"/>
              <a:t>Agassi (Philosophe) </a:t>
            </a:r>
          </a:p>
          <a:p>
            <a:pPr marL="530860" lvl="2" indent="0">
              <a:buNone/>
            </a:pPr>
            <a:r>
              <a:rPr lang="fr-FR" sz="2800" dirty="0" smtClean="0"/>
              <a:t>4.3.2</a:t>
            </a:r>
            <a:r>
              <a:rPr lang="fr-FR" sz="2800" dirty="0"/>
              <a:t>. Objections Mario </a:t>
            </a:r>
            <a:r>
              <a:rPr lang="fr-FR" sz="2800" dirty="0" err="1" smtClean="0"/>
              <a:t>Bunge</a:t>
            </a:r>
            <a:r>
              <a:rPr lang="fr-FR" sz="2800" dirty="0" smtClean="0"/>
              <a:t> (Physicien, philosophe)</a:t>
            </a:r>
            <a:endParaRPr lang="fr-FR" sz="2700" dirty="0" smtClean="0"/>
          </a:p>
          <a:p>
            <a:pPr marL="530860" lvl="2" indent="0">
              <a:buNone/>
            </a:pPr>
            <a:endParaRPr lang="fr-FR" sz="2700" dirty="0" smtClean="0"/>
          </a:p>
          <a:p>
            <a:pPr marL="530860" lvl="2" indent="0">
              <a:buNone/>
            </a:pPr>
            <a:endParaRPr lang="fr-FR" sz="2500" dirty="0" smtClean="0"/>
          </a:p>
          <a:p>
            <a:pPr marL="0" indent="0">
              <a:buNone/>
            </a:pPr>
            <a:endParaRPr lang="fr-FR" dirty="0" smtClean="0"/>
          </a:p>
          <a:p>
            <a:pPr marL="0" indent="0">
              <a:buNone/>
            </a:pPr>
            <a:endParaRPr lang="fr-FR" dirty="0"/>
          </a:p>
          <a:p>
            <a:pPr marL="0" indent="0">
              <a:buNone/>
            </a:pPr>
            <a:endParaRPr lang="fr-FR" dirty="0"/>
          </a:p>
        </p:txBody>
      </p:sp>
    </p:spTree>
    <p:extLst>
      <p:ext uri="{BB962C8B-B14F-4D97-AF65-F5344CB8AC3E}">
        <p14:creationId xmlns:p14="http://schemas.microsoft.com/office/powerpoint/2010/main" val="376118650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pPr algn="l"/>
            <a:r>
              <a:rPr lang="fr-FR" sz="2800" dirty="0" smtClean="0">
                <a:latin typeface="+mn-lt"/>
              </a:rPr>
              <a:t>4.1. les origines d’un mot</a:t>
            </a:r>
            <a:br>
              <a:rPr lang="fr-FR" sz="2800" dirty="0" smtClean="0">
                <a:latin typeface="+mn-lt"/>
              </a:rPr>
            </a:br>
            <a:r>
              <a:rPr lang="fr-FR" sz="2800" dirty="0" smtClean="0">
                <a:latin typeface="+mn-lt"/>
              </a:rPr>
              <a:t>La paternité d’un concept?</a:t>
            </a:r>
            <a:endParaRPr lang="fr-FR" sz="2800" dirty="0">
              <a:latin typeface="+mn-lt"/>
            </a:endParaRPr>
          </a:p>
        </p:txBody>
      </p:sp>
      <p:pic>
        <p:nvPicPr>
          <p:cNvPr id="4" name="Espace réservé du contenu 3" descr="Bruno_Latour.jpg"/>
          <p:cNvPicPr>
            <a:picLocks noGrp="1" noChangeAspect="1"/>
          </p:cNvPicPr>
          <p:nvPr>
            <p:ph sz="half" idx="1"/>
          </p:nvPr>
        </p:nvPicPr>
        <p:blipFill>
          <a:blip r:embed="rId3">
            <a:extLst>
              <a:ext uri="{28A0092B-C50C-407E-A947-70E740481C1C}">
                <a14:useLocalDpi xmlns:a14="http://schemas.microsoft.com/office/drawing/2010/main" val="0"/>
              </a:ext>
            </a:extLst>
          </a:blip>
          <a:srcRect l="6192" r="6192"/>
          <a:stretch>
            <a:fillRect/>
          </a:stretch>
        </p:blipFill>
        <p:spPr/>
      </p:pic>
      <p:sp>
        <p:nvSpPr>
          <p:cNvPr id="6" name="Espace réservé du contenu 5"/>
          <p:cNvSpPr>
            <a:spLocks noGrp="1"/>
          </p:cNvSpPr>
          <p:nvPr>
            <p:ph sz="half" idx="2"/>
          </p:nvPr>
        </p:nvSpPr>
        <p:spPr/>
        <p:txBody>
          <a:bodyPr>
            <a:normAutofit fontScale="85000" lnSpcReduction="10000"/>
          </a:bodyPr>
          <a:lstStyle/>
          <a:p>
            <a:pPr marL="0" indent="0">
              <a:buNone/>
            </a:pPr>
            <a:r>
              <a:rPr lang="fr-FR" dirty="0" smtClean="0"/>
              <a:t>« un paquet fabriqué par certains chercheurs pour résoudre des problèmes de priorité, de préséance, de responsabilité et d’étiquette, pour exclure le travail de ceux qui ne portent pas de blouse blanche et pour couronner quelques lauréats du prix Nobel »</a:t>
            </a:r>
          </a:p>
          <a:p>
            <a:pPr marL="0" indent="0">
              <a:buNone/>
            </a:pPr>
            <a:r>
              <a:rPr lang="fr-FR" dirty="0" smtClean="0"/>
              <a:t>(</a:t>
            </a:r>
            <a:r>
              <a:rPr lang="fr-FR" dirty="0" err="1" smtClean="0"/>
              <a:t>Latour</a:t>
            </a:r>
            <a:r>
              <a:rPr lang="fr-FR" dirty="0" smtClean="0"/>
              <a:t>, 1987, </a:t>
            </a:r>
            <a:r>
              <a:rPr lang="fr-FR" i="1" dirty="0" smtClean="0"/>
              <a:t>La science en action</a:t>
            </a:r>
            <a:r>
              <a:rPr lang="fr-FR" dirty="0" smtClean="0"/>
              <a:t>)</a:t>
            </a:r>
            <a:endParaRPr lang="fr-FR" dirty="0"/>
          </a:p>
        </p:txBody>
      </p:sp>
      <p:sp>
        <p:nvSpPr>
          <p:cNvPr id="5" name="ZoneTexte 4"/>
          <p:cNvSpPr txBox="1"/>
          <p:nvPr/>
        </p:nvSpPr>
        <p:spPr>
          <a:xfrm>
            <a:off x="307474" y="6172517"/>
            <a:ext cx="6269789" cy="369332"/>
          </a:xfrm>
          <a:prstGeom prst="rect">
            <a:avLst/>
          </a:prstGeom>
          <a:noFill/>
        </p:spPr>
        <p:txBody>
          <a:bodyPr wrap="square" rtlCol="0">
            <a:spAutoFit/>
          </a:bodyPr>
          <a:lstStyle/>
          <a:p>
            <a:r>
              <a:rPr lang="fr-FR" dirty="0" smtClean="0"/>
              <a:t>Bruno </a:t>
            </a:r>
            <a:r>
              <a:rPr lang="fr-FR" dirty="0" err="1" smtClean="0"/>
              <a:t>Latour</a:t>
            </a:r>
            <a:r>
              <a:rPr lang="fr-FR" dirty="0" smtClean="0"/>
              <a:t>, sociologue des sciences (né en 1947)</a:t>
            </a:r>
            <a:endParaRPr lang="fr-FR" dirty="0"/>
          </a:p>
        </p:txBody>
      </p:sp>
    </p:spTree>
    <p:extLst>
      <p:ext uri="{BB962C8B-B14F-4D97-AF65-F5344CB8AC3E}">
        <p14:creationId xmlns:p14="http://schemas.microsoft.com/office/powerpoint/2010/main" val="653463641"/>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Espace réservé du contenu 4" descr="Gilbert Hottois.jpg"/>
          <p:cNvPicPr>
            <a:picLocks noGrp="1" noChangeAspect="1"/>
          </p:cNvPicPr>
          <p:nvPr>
            <p:ph sz="half" idx="1"/>
          </p:nvPr>
        </p:nvPicPr>
        <p:blipFill>
          <a:blip r:embed="rId3">
            <a:extLst>
              <a:ext uri="{28A0092B-C50C-407E-A947-70E740481C1C}">
                <a14:useLocalDpi xmlns:a14="http://schemas.microsoft.com/office/drawing/2010/main" val="0"/>
              </a:ext>
            </a:extLst>
          </a:blip>
          <a:srcRect t="5879" b="5879"/>
          <a:stretch>
            <a:fillRect/>
          </a:stretch>
        </p:blipFill>
        <p:spPr/>
      </p:pic>
      <p:sp>
        <p:nvSpPr>
          <p:cNvPr id="4" name="Espace réservé du contenu 3"/>
          <p:cNvSpPr>
            <a:spLocks noGrp="1"/>
          </p:cNvSpPr>
          <p:nvPr>
            <p:ph sz="half" idx="2"/>
          </p:nvPr>
        </p:nvSpPr>
        <p:spPr/>
        <p:txBody>
          <a:bodyPr/>
          <a:lstStyle/>
          <a:p>
            <a:pPr marL="0" indent="0">
              <a:buNone/>
            </a:pPr>
            <a:r>
              <a:rPr lang="fr-FR" dirty="0" smtClean="0"/>
              <a:t>« l’indissolubilité des deux pôles théoriques et technique-opératoire » (</a:t>
            </a:r>
            <a:r>
              <a:rPr lang="fr-FR" dirty="0" err="1" smtClean="0"/>
              <a:t>Hottois</a:t>
            </a:r>
            <a:r>
              <a:rPr lang="fr-FR" dirty="0" smtClean="0"/>
              <a:t>, 1984, </a:t>
            </a:r>
            <a:r>
              <a:rPr lang="fr-FR" i="1" dirty="0" smtClean="0"/>
              <a:t>Le signe et la technique</a:t>
            </a:r>
            <a:r>
              <a:rPr lang="is-IS" dirty="0" smtClean="0"/>
              <a:t>)</a:t>
            </a:r>
            <a:endParaRPr lang="fr-FR" dirty="0"/>
          </a:p>
        </p:txBody>
      </p:sp>
      <p:sp>
        <p:nvSpPr>
          <p:cNvPr id="6" name="ZoneTexte 5"/>
          <p:cNvSpPr txBox="1"/>
          <p:nvPr/>
        </p:nvSpPr>
        <p:spPr>
          <a:xfrm>
            <a:off x="457199" y="6416842"/>
            <a:ext cx="6748379" cy="369332"/>
          </a:xfrm>
          <a:prstGeom prst="rect">
            <a:avLst/>
          </a:prstGeom>
          <a:noFill/>
        </p:spPr>
        <p:txBody>
          <a:bodyPr wrap="square" rtlCol="0">
            <a:spAutoFit/>
          </a:bodyPr>
          <a:lstStyle/>
          <a:p>
            <a:r>
              <a:rPr lang="fr-FR" dirty="0" smtClean="0"/>
              <a:t>Gilbert </a:t>
            </a:r>
            <a:r>
              <a:rPr lang="fr-FR" dirty="0" err="1" smtClean="0"/>
              <a:t>Hottois</a:t>
            </a:r>
            <a:r>
              <a:rPr lang="fr-FR" dirty="0" smtClean="0"/>
              <a:t>, né en 1946, philosophe des techniques</a:t>
            </a:r>
            <a:endParaRPr lang="fr-FR" dirty="0"/>
          </a:p>
        </p:txBody>
      </p:sp>
    </p:spTree>
    <p:extLst>
      <p:ext uri="{BB962C8B-B14F-4D97-AF65-F5344CB8AC3E}">
        <p14:creationId xmlns:p14="http://schemas.microsoft.com/office/powerpoint/2010/main" val="402112004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Si on cherche</a:t>
            </a:r>
            <a:r>
              <a:rPr lang="is-IS" dirty="0" smtClean="0"/>
              <a:t>…</a:t>
            </a:r>
            <a:endParaRPr lang="fr-FR" dirty="0"/>
          </a:p>
        </p:txBody>
      </p:sp>
      <p:sp>
        <p:nvSpPr>
          <p:cNvPr id="5" name="Espace réservé du contenu 4"/>
          <p:cNvSpPr>
            <a:spLocks noGrp="1"/>
          </p:cNvSpPr>
          <p:nvPr>
            <p:ph idx="1"/>
          </p:nvPr>
        </p:nvSpPr>
        <p:spPr/>
        <p:txBody>
          <a:bodyPr/>
          <a:lstStyle/>
          <a:p>
            <a:r>
              <a:rPr lang="fr-FR" dirty="0" smtClean="0"/>
              <a:t>« </a:t>
            </a:r>
            <a:r>
              <a:rPr lang="fr-FR" dirty="0" err="1" smtClean="0"/>
              <a:t>technoscience</a:t>
            </a:r>
            <a:r>
              <a:rPr lang="fr-FR" dirty="0" smtClean="0"/>
              <a:t> » : terme utilisé depuis 1946 (au moins)</a:t>
            </a:r>
          </a:p>
          <a:p>
            <a:endParaRPr lang="fr-FR" dirty="0" smtClean="0"/>
          </a:p>
          <a:p>
            <a:endParaRPr lang="fr-FR" dirty="0"/>
          </a:p>
          <a:p>
            <a:r>
              <a:rPr lang="fr-FR" dirty="0" smtClean="0"/>
              <a:t>Ni sociologues des sciences, ni philosophes, ni scientifiques, ni ingénieurs</a:t>
            </a:r>
          </a:p>
          <a:p>
            <a:endParaRPr lang="fr-FR" dirty="0"/>
          </a:p>
        </p:txBody>
      </p:sp>
    </p:spTree>
    <p:extLst>
      <p:ext uri="{BB962C8B-B14F-4D97-AF65-F5344CB8AC3E}">
        <p14:creationId xmlns:p14="http://schemas.microsoft.com/office/powerpoint/2010/main" val="770909845"/>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Espace réservé du contenu 4" descr="Harold D. laswell.gif"/>
          <p:cNvPicPr>
            <a:picLocks noGrp="1" noChangeAspect="1"/>
          </p:cNvPicPr>
          <p:nvPr>
            <p:ph sz="half" idx="1"/>
          </p:nvPr>
        </p:nvPicPr>
        <p:blipFill>
          <a:blip r:embed="rId3">
            <a:extLst>
              <a:ext uri="{28A0092B-C50C-407E-A947-70E740481C1C}">
                <a14:useLocalDpi xmlns:a14="http://schemas.microsoft.com/office/drawing/2010/main" val="0"/>
              </a:ext>
            </a:extLst>
          </a:blip>
          <a:srcRect l="-7778" r="-7778"/>
          <a:stretch>
            <a:fillRect/>
          </a:stretch>
        </p:blipFill>
        <p:spPr>
          <a:xfrm>
            <a:off x="457200" y="1646238"/>
            <a:ext cx="4038600" cy="4525962"/>
          </a:xfrm>
        </p:spPr>
      </p:pic>
      <p:sp>
        <p:nvSpPr>
          <p:cNvPr id="4" name="Espace réservé du contenu 3"/>
          <p:cNvSpPr>
            <a:spLocks noGrp="1"/>
          </p:cNvSpPr>
          <p:nvPr>
            <p:ph sz="half" idx="2"/>
          </p:nvPr>
        </p:nvSpPr>
        <p:spPr/>
        <p:txBody>
          <a:bodyPr/>
          <a:lstStyle/>
          <a:p>
            <a:r>
              <a:rPr lang="fr-FR" dirty="0" err="1" smtClean="0"/>
              <a:t>Caractéritique</a:t>
            </a:r>
            <a:r>
              <a:rPr lang="fr-FR" dirty="0" smtClean="0"/>
              <a:t> de la société moderne</a:t>
            </a:r>
          </a:p>
          <a:p>
            <a:r>
              <a:rPr lang="fr-FR" dirty="0" smtClean="0"/>
              <a:t>« </a:t>
            </a:r>
            <a:r>
              <a:rPr lang="fr-FR" dirty="0" err="1" smtClean="0"/>
              <a:t>tecnoscientific</a:t>
            </a:r>
            <a:r>
              <a:rPr lang="fr-FR" dirty="0" smtClean="0"/>
              <a:t> » </a:t>
            </a:r>
            <a:r>
              <a:rPr lang="fr-FR" dirty="0" err="1" smtClean="0"/>
              <a:t>civilization</a:t>
            </a:r>
            <a:r>
              <a:rPr lang="fr-FR" dirty="0" smtClean="0"/>
              <a:t>, </a:t>
            </a:r>
            <a:r>
              <a:rPr lang="fr-FR" dirty="0" err="1" smtClean="0"/>
              <a:t>industrialism</a:t>
            </a:r>
            <a:r>
              <a:rPr lang="fr-FR" dirty="0" smtClean="0"/>
              <a:t>, etc.</a:t>
            </a:r>
          </a:p>
          <a:p>
            <a:r>
              <a:rPr lang="fr-FR" dirty="0" smtClean="0"/>
              <a:t>Ensemble indifférencié des sciences et des techniques</a:t>
            </a:r>
            <a:endParaRPr lang="fr-FR" dirty="0"/>
          </a:p>
        </p:txBody>
      </p:sp>
      <p:sp>
        <p:nvSpPr>
          <p:cNvPr id="6" name="ZoneTexte 5"/>
          <p:cNvSpPr txBox="1"/>
          <p:nvPr/>
        </p:nvSpPr>
        <p:spPr>
          <a:xfrm>
            <a:off x="457200" y="6211669"/>
            <a:ext cx="6813550" cy="646331"/>
          </a:xfrm>
          <a:prstGeom prst="rect">
            <a:avLst/>
          </a:prstGeom>
          <a:noFill/>
        </p:spPr>
        <p:txBody>
          <a:bodyPr wrap="square" rtlCol="0">
            <a:spAutoFit/>
          </a:bodyPr>
          <a:lstStyle/>
          <a:p>
            <a:r>
              <a:rPr lang="fr-FR" dirty="0" smtClean="0"/>
              <a:t>Harold D. </a:t>
            </a:r>
            <a:r>
              <a:rPr lang="fr-FR" dirty="0" err="1" smtClean="0"/>
              <a:t>Laswell</a:t>
            </a:r>
            <a:r>
              <a:rPr lang="fr-FR" dirty="0" smtClean="0"/>
              <a:t>, Psychanalyste, politiste, spécialiste communication (propagande)</a:t>
            </a:r>
            <a:endParaRPr lang="fr-FR" dirty="0"/>
          </a:p>
        </p:txBody>
      </p:sp>
    </p:spTree>
    <p:extLst>
      <p:ext uri="{BB962C8B-B14F-4D97-AF65-F5344CB8AC3E}">
        <p14:creationId xmlns:p14="http://schemas.microsoft.com/office/powerpoint/2010/main" val="337288359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dirty="0"/>
              <a:t>3</a:t>
            </a:r>
            <a:r>
              <a:rPr lang="fr-FR" dirty="0" smtClean="0"/>
              <a:t>. Quelle créativité scientifique ? Les révolutions scientifiques</a:t>
            </a:r>
            <a:endParaRPr lang="fr-FR" dirty="0"/>
          </a:p>
        </p:txBody>
      </p:sp>
      <p:sp>
        <p:nvSpPr>
          <p:cNvPr id="3" name="Espace réservé du numéro de diapositive 2"/>
          <p:cNvSpPr>
            <a:spLocks noGrp="1"/>
          </p:cNvSpPr>
          <p:nvPr>
            <p:ph type="sldNum" sz="quarter" idx="11"/>
          </p:nvPr>
        </p:nvSpPr>
        <p:spPr/>
        <p:txBody>
          <a:bodyPr/>
          <a:lstStyle/>
          <a:p>
            <a:fld id="{A38A5D41-E0AE-4542-94D6-6FCB10B1150B}" type="slidenum">
              <a:rPr lang="fr-FR" smtClean="0"/>
              <a:t>2</a:t>
            </a:fld>
            <a:endParaRPr lang="fr-FR"/>
          </a:p>
        </p:txBody>
      </p:sp>
    </p:spTree>
    <p:extLst>
      <p:ext uri="{BB962C8B-B14F-4D97-AF65-F5344CB8AC3E}">
        <p14:creationId xmlns:p14="http://schemas.microsoft.com/office/powerpoint/2010/main" val="1466869073"/>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Espace réservé du contenu 4" descr="Edgar_Bonsak_Schieldrop.jpg"/>
          <p:cNvPicPr>
            <a:picLocks noGrp="1" noChangeAspect="1"/>
          </p:cNvPicPr>
          <p:nvPr>
            <p:ph sz="half" idx="1"/>
          </p:nvPr>
        </p:nvPicPr>
        <p:blipFill>
          <a:blip r:embed="rId2">
            <a:extLst>
              <a:ext uri="{28A0092B-C50C-407E-A947-70E740481C1C}">
                <a14:useLocalDpi xmlns:a14="http://schemas.microsoft.com/office/drawing/2010/main" val="0"/>
              </a:ext>
            </a:extLst>
          </a:blip>
          <a:srcRect l="-29897" r="-29897"/>
          <a:stretch>
            <a:fillRect/>
          </a:stretch>
        </p:blipFill>
        <p:spPr/>
      </p:pic>
      <p:sp>
        <p:nvSpPr>
          <p:cNvPr id="4" name="Espace réservé du contenu 3"/>
          <p:cNvSpPr>
            <a:spLocks noGrp="1"/>
          </p:cNvSpPr>
          <p:nvPr>
            <p:ph sz="half" idx="2"/>
          </p:nvPr>
        </p:nvSpPr>
        <p:spPr/>
        <p:txBody>
          <a:bodyPr/>
          <a:lstStyle/>
          <a:p>
            <a:pPr marL="0" indent="0">
              <a:buNone/>
            </a:pPr>
            <a:r>
              <a:rPr lang="fr-FR" dirty="0" smtClean="0"/>
              <a:t>1956, conférence manifeste,</a:t>
            </a:r>
          </a:p>
          <a:p>
            <a:pPr marL="0" indent="0">
              <a:buNone/>
            </a:pPr>
            <a:r>
              <a:rPr lang="fr-FR" dirty="0" smtClean="0"/>
              <a:t>Dansk </a:t>
            </a:r>
            <a:r>
              <a:rPr lang="fr-FR" dirty="0" err="1" smtClean="0"/>
              <a:t>Ingeniorforenings</a:t>
            </a:r>
            <a:r>
              <a:rPr lang="fr-FR" dirty="0" smtClean="0"/>
              <a:t>, 70</a:t>
            </a:r>
            <a:r>
              <a:rPr lang="fr-FR" baseline="30000" dirty="0" smtClean="0"/>
              <a:t>ème</a:t>
            </a:r>
            <a:r>
              <a:rPr lang="fr-FR" dirty="0" smtClean="0"/>
              <a:t> anniversaire Niels Bohr</a:t>
            </a:r>
          </a:p>
          <a:p>
            <a:pPr marL="0" indent="0">
              <a:buNone/>
            </a:pPr>
            <a:endParaRPr lang="fr-FR" dirty="0"/>
          </a:p>
        </p:txBody>
      </p:sp>
      <p:sp>
        <p:nvSpPr>
          <p:cNvPr id="6" name="ZoneTexte 5"/>
          <p:cNvSpPr txBox="1"/>
          <p:nvPr/>
        </p:nvSpPr>
        <p:spPr>
          <a:xfrm>
            <a:off x="457200" y="6172200"/>
            <a:ext cx="7051675" cy="646331"/>
          </a:xfrm>
          <a:prstGeom prst="rect">
            <a:avLst/>
          </a:prstGeom>
          <a:noFill/>
        </p:spPr>
        <p:txBody>
          <a:bodyPr wrap="square" rtlCol="0">
            <a:spAutoFit/>
          </a:bodyPr>
          <a:lstStyle/>
          <a:p>
            <a:r>
              <a:rPr lang="fr-FR" dirty="0" smtClean="0"/>
              <a:t>Edgar B. </a:t>
            </a:r>
            <a:r>
              <a:rPr lang="fr-FR" dirty="0" err="1" smtClean="0"/>
              <a:t>Schieldrop</a:t>
            </a:r>
            <a:r>
              <a:rPr lang="fr-FR" dirty="0" smtClean="0"/>
              <a:t> (1891-1965), ingénieur-mathématicien</a:t>
            </a:r>
          </a:p>
          <a:p>
            <a:endParaRPr lang="fr-FR" dirty="0"/>
          </a:p>
        </p:txBody>
      </p:sp>
      <p:sp>
        <p:nvSpPr>
          <p:cNvPr id="8" name="ZoneTexte 7"/>
          <p:cNvSpPr txBox="1"/>
          <p:nvPr/>
        </p:nvSpPr>
        <p:spPr>
          <a:xfrm>
            <a:off x="889000" y="831334"/>
            <a:ext cx="6461125" cy="646331"/>
          </a:xfrm>
          <a:prstGeom prst="rect">
            <a:avLst/>
          </a:prstGeom>
          <a:noFill/>
        </p:spPr>
        <p:txBody>
          <a:bodyPr wrap="square" rtlCol="0">
            <a:spAutoFit/>
          </a:bodyPr>
          <a:lstStyle/>
          <a:p>
            <a:r>
              <a:rPr lang="fr-FR" sz="3600" dirty="0" smtClean="0"/>
              <a:t>Première critique</a:t>
            </a:r>
            <a:endParaRPr lang="fr-FR" sz="3600" dirty="0"/>
          </a:p>
        </p:txBody>
      </p:sp>
    </p:spTree>
    <p:extLst>
      <p:ext uri="{BB962C8B-B14F-4D97-AF65-F5344CB8AC3E}">
        <p14:creationId xmlns:p14="http://schemas.microsoft.com/office/powerpoint/2010/main" val="3978073246"/>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4294967295"/>
          </p:nvPr>
        </p:nvSpPr>
        <p:spPr>
          <a:xfrm>
            <a:off x="460375" y="1058863"/>
            <a:ext cx="8229600" cy="4525962"/>
          </a:xfrm>
        </p:spPr>
        <p:txBody>
          <a:bodyPr/>
          <a:lstStyle/>
          <a:p>
            <a:r>
              <a:rPr lang="fr-FR" i="1" dirty="0" smtClean="0"/>
              <a:t>« A </a:t>
            </a:r>
            <a:r>
              <a:rPr lang="fr-FR" i="1" dirty="0" err="1" smtClean="0"/>
              <a:t>century</a:t>
            </a:r>
            <a:r>
              <a:rPr lang="fr-FR" i="1" dirty="0" smtClean="0"/>
              <a:t> of </a:t>
            </a:r>
            <a:r>
              <a:rPr lang="fr-FR" i="1" dirty="0" err="1" smtClean="0"/>
              <a:t>Fear</a:t>
            </a:r>
            <a:r>
              <a:rPr lang="fr-FR" i="1" dirty="0" smtClean="0"/>
              <a:t> and Hope </a:t>
            </a:r>
            <a:r>
              <a:rPr lang="fr-FR" i="1" dirty="0" err="1" smtClean="0"/>
              <a:t>at</a:t>
            </a:r>
            <a:r>
              <a:rPr lang="fr-FR" i="1" dirty="0" smtClean="0"/>
              <a:t> the </a:t>
            </a:r>
            <a:r>
              <a:rPr lang="fr-FR" i="1" dirty="0" err="1" smtClean="0"/>
              <a:t>Crossroads</a:t>
            </a:r>
            <a:r>
              <a:rPr lang="fr-FR" i="1" dirty="0" smtClean="0"/>
              <a:t> »</a:t>
            </a:r>
          </a:p>
          <a:p>
            <a:r>
              <a:rPr lang="fr-FR" dirty="0" smtClean="0"/>
              <a:t>Traductions, diffusion dans le monde entier</a:t>
            </a:r>
          </a:p>
          <a:p>
            <a:pPr marL="0" indent="0">
              <a:buNone/>
            </a:pPr>
            <a:endParaRPr lang="fr-FR" dirty="0" smtClean="0"/>
          </a:p>
          <a:p>
            <a:r>
              <a:rPr lang="fr-FR" dirty="0" smtClean="0"/>
              <a:t>Détourner ingénieurs de la conception d’armements nucléaires</a:t>
            </a:r>
          </a:p>
          <a:p>
            <a:r>
              <a:rPr lang="fr-FR" dirty="0" smtClean="0"/>
              <a:t>Inciter développement des aspects bénéfiques de la technologie</a:t>
            </a:r>
            <a:endParaRPr lang="fr-FR" dirty="0"/>
          </a:p>
        </p:txBody>
      </p:sp>
    </p:spTree>
    <p:extLst>
      <p:ext uri="{BB962C8B-B14F-4D97-AF65-F5344CB8AC3E}">
        <p14:creationId xmlns:p14="http://schemas.microsoft.com/office/powerpoint/2010/main" val="772113942"/>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4294967295"/>
          </p:nvPr>
        </p:nvSpPr>
        <p:spPr>
          <a:xfrm>
            <a:off x="555625" y="508000"/>
            <a:ext cx="8229600" cy="5664200"/>
          </a:xfrm>
        </p:spPr>
        <p:txBody>
          <a:bodyPr/>
          <a:lstStyle/>
          <a:p>
            <a:r>
              <a:rPr lang="fr-FR" i="1" dirty="0" err="1" smtClean="0"/>
              <a:t>Technological</a:t>
            </a:r>
            <a:r>
              <a:rPr lang="fr-FR" i="1" dirty="0" smtClean="0"/>
              <a:t> science </a:t>
            </a:r>
            <a:r>
              <a:rPr lang="fr-FR" dirty="0" smtClean="0"/>
              <a:t>versus </a:t>
            </a:r>
            <a:r>
              <a:rPr lang="fr-FR" dirty="0" err="1" smtClean="0"/>
              <a:t>technoscience</a:t>
            </a:r>
            <a:endParaRPr lang="fr-FR" dirty="0" smtClean="0"/>
          </a:p>
          <a:p>
            <a:endParaRPr lang="fr-FR" i="1" dirty="0" smtClean="0"/>
          </a:p>
          <a:p>
            <a:r>
              <a:rPr lang="fr-FR" i="1" dirty="0" err="1" smtClean="0"/>
              <a:t>Technological</a:t>
            </a:r>
            <a:r>
              <a:rPr lang="fr-FR" i="1" dirty="0" smtClean="0"/>
              <a:t> science </a:t>
            </a:r>
            <a:r>
              <a:rPr lang="fr-FR" dirty="0" smtClean="0"/>
              <a:t>=</a:t>
            </a:r>
          </a:p>
          <a:p>
            <a:pPr marL="0" indent="0">
              <a:buNone/>
            </a:pPr>
            <a:r>
              <a:rPr lang="fr-FR" dirty="0" smtClean="0"/>
              <a:t>Méthodes et connaissances de la technologie (applications de la science pure) ou élaborées spécifiquement pour résoudre problème pratique (« technologie »)</a:t>
            </a:r>
            <a:endParaRPr lang="fr-FR" dirty="0"/>
          </a:p>
        </p:txBody>
      </p:sp>
    </p:spTree>
    <p:extLst>
      <p:ext uri="{BB962C8B-B14F-4D97-AF65-F5344CB8AC3E}">
        <p14:creationId xmlns:p14="http://schemas.microsoft.com/office/powerpoint/2010/main" val="2433919049"/>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l"/>
            <a:r>
              <a:rPr lang="fr-FR" dirty="0" smtClean="0"/>
              <a:t>Diffusion</a:t>
            </a:r>
            <a:endParaRPr lang="fr-FR" dirty="0"/>
          </a:p>
        </p:txBody>
      </p:sp>
      <p:sp>
        <p:nvSpPr>
          <p:cNvPr id="3" name="Espace réservé du contenu 2"/>
          <p:cNvSpPr>
            <a:spLocks noGrp="1"/>
          </p:cNvSpPr>
          <p:nvPr>
            <p:ph idx="1"/>
          </p:nvPr>
        </p:nvSpPr>
        <p:spPr/>
        <p:txBody>
          <a:bodyPr/>
          <a:lstStyle/>
          <a:p>
            <a:r>
              <a:rPr lang="fr-FR" dirty="0" smtClean="0"/>
              <a:t>France : « génie chimique »</a:t>
            </a:r>
          </a:p>
          <a:p>
            <a:endParaRPr lang="fr-FR" dirty="0" smtClean="0"/>
          </a:p>
          <a:p>
            <a:r>
              <a:rPr lang="fr-FR" dirty="0" err="1" smtClean="0"/>
              <a:t>Technoscience</a:t>
            </a:r>
            <a:r>
              <a:rPr lang="fr-FR" dirty="0" smtClean="0"/>
              <a:t> </a:t>
            </a:r>
            <a:r>
              <a:rPr lang="fr-FR" dirty="0" smtClean="0">
                <a:latin typeface="ＭＳ ゴシック"/>
                <a:ea typeface="ＭＳ ゴシック"/>
                <a:cs typeface="ＭＳ ゴシック"/>
              </a:rPr>
              <a:t>≈</a:t>
            </a:r>
            <a:r>
              <a:rPr lang="fr-FR" dirty="0" smtClean="0"/>
              <a:t> génie chimique, sciences de l’ingénieur </a:t>
            </a:r>
          </a:p>
          <a:p>
            <a:endParaRPr lang="fr-FR" dirty="0"/>
          </a:p>
          <a:p>
            <a:r>
              <a:rPr lang="fr-FR" dirty="0" err="1" smtClean="0"/>
              <a:t>Technoscience</a:t>
            </a:r>
            <a:r>
              <a:rPr lang="fr-FR" dirty="0" smtClean="0"/>
              <a:t> = activité de l’ingénieur donc extériorité à la science</a:t>
            </a:r>
          </a:p>
        </p:txBody>
      </p:sp>
    </p:spTree>
    <p:extLst>
      <p:ext uri="{BB962C8B-B14F-4D97-AF65-F5344CB8AC3E}">
        <p14:creationId xmlns:p14="http://schemas.microsoft.com/office/powerpoint/2010/main" val="2437276641"/>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l"/>
            <a:r>
              <a:rPr lang="fr-FR" dirty="0" smtClean="0"/>
              <a:t>4.2. Les usages politiques </a:t>
            </a:r>
            <a:endParaRPr lang="fr-FR" dirty="0"/>
          </a:p>
        </p:txBody>
      </p:sp>
      <p:sp>
        <p:nvSpPr>
          <p:cNvPr id="3" name="Espace réservé du contenu 2"/>
          <p:cNvSpPr>
            <a:spLocks noGrp="1"/>
          </p:cNvSpPr>
          <p:nvPr>
            <p:ph idx="1"/>
          </p:nvPr>
        </p:nvSpPr>
        <p:spPr/>
        <p:txBody>
          <a:bodyPr/>
          <a:lstStyle/>
          <a:p>
            <a:pPr marL="0" indent="0">
              <a:buNone/>
            </a:pPr>
            <a:r>
              <a:rPr lang="fr-FR" dirty="0" smtClean="0"/>
              <a:t>Années </a:t>
            </a:r>
            <a:r>
              <a:rPr lang="fr-FR" dirty="0"/>
              <a:t>60 </a:t>
            </a:r>
            <a:r>
              <a:rPr lang="fr-FR" dirty="0" smtClean="0"/>
              <a:t>Etats-Unis</a:t>
            </a:r>
            <a:endParaRPr lang="fr-FR" dirty="0"/>
          </a:p>
          <a:p>
            <a:endParaRPr lang="fr-FR" dirty="0" smtClean="0"/>
          </a:p>
          <a:p>
            <a:r>
              <a:rPr lang="fr-FR" i="1" dirty="0" err="1" smtClean="0"/>
              <a:t>Technoscience</a:t>
            </a:r>
            <a:r>
              <a:rPr lang="fr-FR" dirty="0" smtClean="0"/>
              <a:t> </a:t>
            </a:r>
            <a:r>
              <a:rPr lang="fr-FR" dirty="0"/>
              <a:t>= « génie industriel </a:t>
            </a:r>
            <a:r>
              <a:rPr lang="fr-FR" dirty="0" smtClean="0"/>
              <a:t>»</a:t>
            </a:r>
          </a:p>
          <a:p>
            <a:endParaRPr lang="fr-FR" dirty="0"/>
          </a:p>
          <a:p>
            <a:r>
              <a:rPr lang="fr-FR" dirty="0"/>
              <a:t>Référence à l’écologie </a:t>
            </a:r>
            <a:r>
              <a:rPr lang="fr-FR" dirty="0" smtClean="0"/>
              <a:t>politique</a:t>
            </a:r>
          </a:p>
          <a:p>
            <a:endParaRPr lang="fr-FR" dirty="0"/>
          </a:p>
          <a:p>
            <a:r>
              <a:rPr lang="fr-FR" dirty="0" smtClean="0"/>
              <a:t>Terme </a:t>
            </a:r>
            <a:r>
              <a:rPr lang="fr-FR" dirty="0"/>
              <a:t>peu valorisant</a:t>
            </a:r>
          </a:p>
          <a:p>
            <a:endParaRPr lang="fr-FR" dirty="0" smtClean="0"/>
          </a:p>
        </p:txBody>
      </p:sp>
    </p:spTree>
    <p:extLst>
      <p:ext uri="{BB962C8B-B14F-4D97-AF65-F5344CB8AC3E}">
        <p14:creationId xmlns:p14="http://schemas.microsoft.com/office/powerpoint/2010/main" val="242657150"/>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texte 7"/>
          <p:cNvSpPr>
            <a:spLocks noGrp="1"/>
          </p:cNvSpPr>
          <p:nvPr>
            <p:ph type="body" idx="1"/>
          </p:nvPr>
        </p:nvSpPr>
        <p:spPr/>
        <p:txBody>
          <a:bodyPr/>
          <a:lstStyle/>
          <a:p>
            <a:r>
              <a:rPr lang="fr-FR" cap="none" dirty="0"/>
              <a:t>Pouvoirs de la </a:t>
            </a:r>
            <a:r>
              <a:rPr lang="fr-FR" cap="none" dirty="0" err="1"/>
              <a:t>technsoscience</a:t>
            </a:r>
            <a:r>
              <a:rPr lang="fr-FR" cap="none" dirty="0"/>
              <a:t> à détruire la planète</a:t>
            </a:r>
          </a:p>
          <a:p>
            <a:endParaRPr lang="fr-FR" dirty="0"/>
          </a:p>
        </p:txBody>
      </p:sp>
      <p:sp>
        <p:nvSpPr>
          <p:cNvPr id="9" name="Espace réservé du texte 8"/>
          <p:cNvSpPr>
            <a:spLocks noGrp="1"/>
          </p:cNvSpPr>
          <p:nvPr>
            <p:ph type="body" sz="half" idx="3"/>
          </p:nvPr>
        </p:nvSpPr>
        <p:spPr/>
        <p:txBody>
          <a:bodyPr/>
          <a:lstStyle/>
          <a:p>
            <a:r>
              <a:rPr lang="fr-FR" cap="none" dirty="0"/>
              <a:t>Science technique indifférenciées </a:t>
            </a:r>
            <a:r>
              <a:rPr lang="fr-FR" cap="none" dirty="0">
                <a:sym typeface="Wingdings"/>
              </a:rPr>
              <a:t> opposition nature/artifice</a:t>
            </a:r>
            <a:endParaRPr lang="fr-FR" cap="none" dirty="0"/>
          </a:p>
          <a:p>
            <a:endParaRPr lang="fr-FR" dirty="0"/>
          </a:p>
        </p:txBody>
      </p:sp>
      <p:pic>
        <p:nvPicPr>
          <p:cNvPr id="5" name="Espace réservé du contenu 4" descr="Collectif-Maniere-De-Voir-N-38-Ravages-De-La-Technoscience-Revue-856839341_ML.jpg"/>
          <p:cNvPicPr>
            <a:picLocks noGrp="1" noChangeAspect="1"/>
          </p:cNvPicPr>
          <p:nvPr>
            <p:ph sz="quarter" idx="2"/>
          </p:nvPr>
        </p:nvPicPr>
        <p:blipFill>
          <a:blip r:embed="rId3">
            <a:extLst>
              <a:ext uri="{28A0092B-C50C-407E-A947-70E740481C1C}">
                <a14:useLocalDpi xmlns:a14="http://schemas.microsoft.com/office/drawing/2010/main" val="0"/>
              </a:ext>
            </a:extLst>
          </a:blip>
          <a:srcRect t="1218" b="1218"/>
          <a:stretch>
            <a:fillRect/>
          </a:stretch>
        </p:blipFill>
        <p:spPr/>
      </p:pic>
      <p:pic>
        <p:nvPicPr>
          <p:cNvPr id="6" name="Espace réservé du contenu 5" descr="tricyclique-dol_contre-nature_fred-fivaz_visuel_01.jpg"/>
          <p:cNvPicPr>
            <a:picLocks noGrp="1" noChangeAspect="1"/>
          </p:cNvPicPr>
          <p:nvPr>
            <p:ph sz="quarter" idx="4"/>
          </p:nvPr>
        </p:nvPicPr>
        <p:blipFill>
          <a:blip r:embed="rId4">
            <a:extLst>
              <a:ext uri="{28A0092B-C50C-407E-A947-70E740481C1C}">
                <a14:useLocalDpi xmlns:a14="http://schemas.microsoft.com/office/drawing/2010/main" val="0"/>
              </a:ext>
            </a:extLst>
          </a:blip>
          <a:srcRect l="11517" r="11517"/>
          <a:stretch>
            <a:fillRect/>
          </a:stretch>
        </p:blipFill>
        <p:spPr/>
      </p:pic>
    </p:spTree>
    <p:extLst>
      <p:ext uri="{BB962C8B-B14F-4D97-AF65-F5344CB8AC3E}">
        <p14:creationId xmlns:p14="http://schemas.microsoft.com/office/powerpoint/2010/main" val="3482633184"/>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pPr marL="0" indent="0">
              <a:buNone/>
            </a:pPr>
            <a:r>
              <a:rPr lang="fr-FR" dirty="0" smtClean="0">
                <a:sym typeface="Wingdings"/>
              </a:rPr>
              <a:t></a:t>
            </a:r>
            <a:r>
              <a:rPr lang="fr-FR" dirty="0" smtClean="0"/>
              <a:t> contrôle politique des sciences et des techniques (National </a:t>
            </a:r>
            <a:r>
              <a:rPr lang="fr-FR" dirty="0" err="1" smtClean="0"/>
              <a:t>Environment</a:t>
            </a:r>
            <a:r>
              <a:rPr lang="fr-FR" dirty="0" smtClean="0"/>
              <a:t> </a:t>
            </a:r>
            <a:r>
              <a:rPr lang="fr-FR" dirty="0" err="1" smtClean="0"/>
              <a:t>Act</a:t>
            </a:r>
            <a:r>
              <a:rPr lang="fr-FR" dirty="0" smtClean="0"/>
              <a:t>, 1968) (contrôle des dépenses)</a:t>
            </a:r>
          </a:p>
          <a:p>
            <a:pPr marL="0" indent="0">
              <a:buNone/>
            </a:pPr>
            <a:r>
              <a:rPr lang="fr-FR" dirty="0" smtClean="0"/>
              <a:t> 2 Arguments </a:t>
            </a:r>
          </a:p>
          <a:p>
            <a:pPr marL="514350" indent="-514350">
              <a:buFont typeface="+mj-lt"/>
              <a:buAutoNum type="arabicPeriod"/>
            </a:pPr>
            <a:r>
              <a:rPr lang="fr-FR" dirty="0" smtClean="0"/>
              <a:t>« auto-accroissement des techniques »  J.  Ellul</a:t>
            </a:r>
          </a:p>
          <a:p>
            <a:pPr marL="514350" indent="-514350">
              <a:buFont typeface="+mj-lt"/>
              <a:buAutoNum type="arabicPeriod"/>
            </a:pPr>
            <a:r>
              <a:rPr lang="fr-FR" dirty="0" smtClean="0"/>
              <a:t>Contrôle nécessaire car développement sciences et techniques inédit au 20</a:t>
            </a:r>
            <a:r>
              <a:rPr lang="fr-FR" baseline="30000" dirty="0" smtClean="0"/>
              <a:t>ème</a:t>
            </a:r>
            <a:r>
              <a:rPr lang="fr-FR" dirty="0" smtClean="0"/>
              <a:t> siècle</a:t>
            </a:r>
            <a:endParaRPr lang="fr-FR" dirty="0"/>
          </a:p>
        </p:txBody>
      </p:sp>
    </p:spTree>
    <p:extLst>
      <p:ext uri="{BB962C8B-B14F-4D97-AF65-F5344CB8AC3E}">
        <p14:creationId xmlns:p14="http://schemas.microsoft.com/office/powerpoint/2010/main" val="2299902860"/>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l"/>
            <a:r>
              <a:rPr lang="fr-FR" sz="2800" dirty="0" smtClean="0"/>
              <a:t> 4.2.1 La technique selon Jacques Ellul (1912-1994)</a:t>
            </a:r>
            <a:endParaRPr lang="fr-FR" sz="2800" dirty="0"/>
          </a:p>
        </p:txBody>
      </p:sp>
      <p:pic>
        <p:nvPicPr>
          <p:cNvPr id="4" name="Espace réservé du contenu 3" descr="Jacques Ellul.jpg"/>
          <p:cNvPicPr>
            <a:picLocks noGrp="1" noChangeAspect="1"/>
          </p:cNvPicPr>
          <p:nvPr>
            <p:ph idx="1"/>
          </p:nvPr>
        </p:nvPicPr>
        <p:blipFill>
          <a:blip r:embed="rId3">
            <a:extLst>
              <a:ext uri="{28A0092B-C50C-407E-A947-70E740481C1C}">
                <a14:useLocalDpi xmlns:a14="http://schemas.microsoft.com/office/drawing/2010/main" val="0"/>
              </a:ext>
            </a:extLst>
          </a:blip>
          <a:srcRect l="-64654" r="-64654"/>
          <a:stretch>
            <a:fillRect/>
          </a:stretch>
        </p:blipFill>
        <p:spPr/>
      </p:pic>
      <p:sp>
        <p:nvSpPr>
          <p:cNvPr id="5" name="ZoneTexte 4"/>
          <p:cNvSpPr txBox="1"/>
          <p:nvPr/>
        </p:nvSpPr>
        <p:spPr>
          <a:xfrm>
            <a:off x="2127250" y="6445250"/>
            <a:ext cx="5905500" cy="369332"/>
          </a:xfrm>
          <a:prstGeom prst="rect">
            <a:avLst/>
          </a:prstGeom>
          <a:noFill/>
        </p:spPr>
        <p:txBody>
          <a:bodyPr wrap="square" rtlCol="0">
            <a:spAutoFit/>
          </a:bodyPr>
          <a:lstStyle/>
          <a:p>
            <a:r>
              <a:rPr lang="fr-FR" dirty="0" smtClean="0"/>
              <a:t>Philosophe, sociologue, historien du droit</a:t>
            </a:r>
            <a:endParaRPr lang="fr-FR" dirty="0"/>
          </a:p>
        </p:txBody>
      </p:sp>
    </p:spTree>
    <p:extLst>
      <p:ext uri="{BB962C8B-B14F-4D97-AF65-F5344CB8AC3E}">
        <p14:creationId xmlns:p14="http://schemas.microsoft.com/office/powerpoint/2010/main" val="1909565883"/>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4294967295"/>
          </p:nvPr>
        </p:nvSpPr>
        <p:spPr>
          <a:xfrm>
            <a:off x="587375" y="931863"/>
            <a:ext cx="8229600" cy="4525962"/>
          </a:xfrm>
        </p:spPr>
        <p:txBody>
          <a:bodyPr/>
          <a:lstStyle/>
          <a:p>
            <a:pPr marL="0" indent="0">
              <a:buNone/>
            </a:pPr>
            <a:r>
              <a:rPr lang="fr-FR" dirty="0" smtClean="0"/>
              <a:t>La technique :</a:t>
            </a:r>
          </a:p>
          <a:p>
            <a:pPr marL="0" indent="0">
              <a:buNone/>
            </a:pPr>
            <a:endParaRPr lang="fr-FR" dirty="0" smtClean="0"/>
          </a:p>
          <a:p>
            <a:pPr marL="0" indent="0">
              <a:buNone/>
            </a:pPr>
            <a:r>
              <a:rPr lang="fr-FR" dirty="0" smtClean="0"/>
              <a:t>« la </a:t>
            </a:r>
            <a:r>
              <a:rPr lang="fr-FR" dirty="0"/>
              <a:t>préoccupation de l'immense majorité des hommes de notre temps de rechercher en toutes choses </a:t>
            </a:r>
            <a:r>
              <a:rPr lang="fr-FR" i="1" dirty="0"/>
              <a:t>la méthode absolument la plus </a:t>
            </a:r>
            <a:r>
              <a:rPr lang="fr-FR" i="1" dirty="0" smtClean="0"/>
              <a:t>efficace</a:t>
            </a:r>
            <a:r>
              <a:rPr lang="fr-FR" dirty="0" smtClean="0"/>
              <a:t>. »  </a:t>
            </a:r>
          </a:p>
          <a:p>
            <a:endParaRPr lang="fr-FR" dirty="0" smtClean="0"/>
          </a:p>
          <a:p>
            <a:pPr marL="0" indent="0">
              <a:buNone/>
            </a:pPr>
            <a:r>
              <a:rPr lang="fr-FR" dirty="0" smtClean="0">
                <a:sym typeface="Wingdings"/>
              </a:rPr>
              <a:t> </a:t>
            </a:r>
            <a:r>
              <a:rPr lang="fr-FR" dirty="0" smtClean="0"/>
              <a:t>La </a:t>
            </a:r>
            <a:r>
              <a:rPr lang="fr-FR" dirty="0"/>
              <a:t>place </a:t>
            </a:r>
            <a:r>
              <a:rPr lang="fr-FR" dirty="0" smtClean="0"/>
              <a:t>de la technique dans </a:t>
            </a:r>
            <a:r>
              <a:rPr lang="fr-FR" dirty="0"/>
              <a:t>les consciences. </a:t>
            </a:r>
          </a:p>
        </p:txBody>
      </p:sp>
    </p:spTree>
    <p:extLst>
      <p:ext uri="{BB962C8B-B14F-4D97-AF65-F5344CB8AC3E}">
        <p14:creationId xmlns:p14="http://schemas.microsoft.com/office/powerpoint/2010/main" val="3129878888"/>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l"/>
            <a:r>
              <a:rPr lang="fr-FR" dirty="0" smtClean="0"/>
              <a:t>Quatre principes</a:t>
            </a:r>
            <a:endParaRPr lang="fr-FR" dirty="0"/>
          </a:p>
        </p:txBody>
      </p:sp>
      <p:sp>
        <p:nvSpPr>
          <p:cNvPr id="3" name="Espace réservé du contenu 2"/>
          <p:cNvSpPr>
            <a:spLocks noGrp="1"/>
          </p:cNvSpPr>
          <p:nvPr>
            <p:ph idx="1"/>
          </p:nvPr>
        </p:nvSpPr>
        <p:spPr/>
        <p:txBody>
          <a:bodyPr>
            <a:normAutofit fontScale="85000" lnSpcReduction="20000"/>
          </a:bodyPr>
          <a:lstStyle/>
          <a:p>
            <a:pPr marL="0" indent="0">
              <a:buNone/>
            </a:pPr>
            <a:r>
              <a:rPr lang="fr-FR" dirty="0"/>
              <a:t>1 - La "</a:t>
            </a:r>
            <a:r>
              <a:rPr lang="fr-FR" dirty="0" smtClean="0"/>
              <a:t>Technique » &gt; machinisme</a:t>
            </a:r>
          </a:p>
          <a:p>
            <a:pPr marL="0" indent="0">
              <a:buNone/>
            </a:pPr>
            <a:r>
              <a:rPr lang="fr-FR" dirty="0" smtClean="0"/>
              <a:t>toutes </a:t>
            </a:r>
            <a:r>
              <a:rPr lang="fr-FR" dirty="0"/>
              <a:t>les </a:t>
            </a:r>
            <a:r>
              <a:rPr lang="fr-FR" i="1" dirty="0"/>
              <a:t>méthodes d'organisation</a:t>
            </a:r>
            <a:r>
              <a:rPr lang="fr-FR" dirty="0"/>
              <a:t> de la vie sociale, du </a:t>
            </a:r>
            <a:r>
              <a:rPr lang="fr-FR" dirty="0" smtClean="0"/>
              <a:t>travail, de </a:t>
            </a:r>
            <a:r>
              <a:rPr lang="fr-FR" dirty="0"/>
              <a:t>la </a:t>
            </a:r>
            <a:r>
              <a:rPr lang="fr-FR" dirty="0" smtClean="0"/>
              <a:t>cité.</a:t>
            </a:r>
          </a:p>
          <a:p>
            <a:pPr marL="0" indent="0">
              <a:buNone/>
            </a:pPr>
            <a:r>
              <a:rPr lang="fr-FR" dirty="0" smtClean="0"/>
              <a:t> Impact car </a:t>
            </a:r>
            <a:r>
              <a:rPr lang="fr-FR" i="1" dirty="0" smtClean="0"/>
              <a:t>hypertrophie </a:t>
            </a:r>
            <a:r>
              <a:rPr lang="fr-FR" i="1" dirty="0"/>
              <a:t>de la </a:t>
            </a:r>
            <a:r>
              <a:rPr lang="fr-FR" i="1" dirty="0" smtClean="0"/>
              <a:t>rationalité</a:t>
            </a:r>
            <a:r>
              <a:rPr lang="fr-FR" dirty="0" smtClean="0"/>
              <a:t> </a:t>
            </a:r>
          </a:p>
          <a:p>
            <a:pPr marL="0" indent="0">
              <a:buNone/>
            </a:pPr>
            <a:r>
              <a:rPr lang="fr-FR" dirty="0"/>
              <a:t/>
            </a:r>
            <a:br>
              <a:rPr lang="fr-FR" dirty="0"/>
            </a:br>
            <a:r>
              <a:rPr lang="fr-FR" dirty="0"/>
              <a:t>2 </a:t>
            </a:r>
            <a:r>
              <a:rPr lang="fr-FR" dirty="0" smtClean="0"/>
              <a:t>– La Technique </a:t>
            </a:r>
            <a:r>
              <a:rPr lang="fr-FR" dirty="0"/>
              <a:t>est devenue un </a:t>
            </a:r>
            <a:r>
              <a:rPr lang="fr-FR" i="1" dirty="0"/>
              <a:t>milieu environnant</a:t>
            </a:r>
            <a:r>
              <a:rPr lang="fr-FR" dirty="0"/>
              <a:t> à part </a:t>
            </a:r>
            <a:r>
              <a:rPr lang="fr-FR" dirty="0" smtClean="0"/>
              <a:t>entière</a:t>
            </a:r>
          </a:p>
          <a:p>
            <a:pPr marL="0" indent="0">
              <a:buNone/>
            </a:pPr>
            <a:r>
              <a:rPr lang="fr-FR" dirty="0" smtClean="0"/>
              <a:t> contre la </a:t>
            </a:r>
            <a:r>
              <a:rPr lang="fr-FR" dirty="0"/>
              <a:t>nature </a:t>
            </a:r>
            <a:r>
              <a:rPr lang="fr-FR" dirty="0" smtClean="0"/>
              <a:t>= décor, vestige</a:t>
            </a:r>
            <a:r>
              <a:rPr lang="fr-FR" dirty="0"/>
              <a:t>.</a:t>
            </a:r>
            <a:br>
              <a:rPr lang="fr-FR" dirty="0"/>
            </a:br>
            <a:r>
              <a:rPr lang="fr-FR" dirty="0"/>
              <a:t/>
            </a:r>
            <a:br>
              <a:rPr lang="fr-FR" dirty="0"/>
            </a:br>
            <a:r>
              <a:rPr lang="fr-FR" dirty="0"/>
              <a:t>3 </a:t>
            </a:r>
            <a:r>
              <a:rPr lang="fr-FR" dirty="0" smtClean="0"/>
              <a:t>– Technique = nouvel </a:t>
            </a:r>
            <a:r>
              <a:rPr lang="fr-FR" dirty="0"/>
              <a:t>environnement </a:t>
            </a:r>
            <a:r>
              <a:rPr lang="fr-FR" i="1" dirty="0" smtClean="0"/>
              <a:t>sacralisé  par</a:t>
            </a:r>
            <a:r>
              <a:rPr lang="fr-FR" dirty="0"/>
              <a:t> </a:t>
            </a:r>
            <a:r>
              <a:rPr lang="fr-FR" dirty="0" smtClean="0"/>
              <a:t>l'homme,</a:t>
            </a:r>
          </a:p>
          <a:p>
            <a:pPr marL="0" indent="0">
              <a:buNone/>
            </a:pPr>
            <a:r>
              <a:rPr lang="fr-FR" dirty="0" smtClean="0"/>
              <a:t>nouvelle valeur sacralisée « la </a:t>
            </a:r>
            <a:r>
              <a:rPr lang="fr-FR" dirty="0"/>
              <a:t>recherche de l'efficacité maximale en toutes </a:t>
            </a:r>
            <a:r>
              <a:rPr lang="fr-FR" dirty="0" smtClean="0"/>
              <a:t>choses »</a:t>
            </a:r>
          </a:p>
          <a:p>
            <a:pPr marL="514350" indent="-514350">
              <a:buFont typeface="+mj-lt"/>
              <a:buAutoNum type="arabicPeriod"/>
            </a:pPr>
            <a:endParaRPr lang="fr-FR" dirty="0"/>
          </a:p>
        </p:txBody>
      </p:sp>
    </p:spTree>
    <p:extLst>
      <p:ext uri="{BB962C8B-B14F-4D97-AF65-F5344CB8AC3E}">
        <p14:creationId xmlns:p14="http://schemas.microsoft.com/office/powerpoint/2010/main" val="247084471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normAutofit fontScale="90000"/>
          </a:bodyPr>
          <a:lstStyle/>
          <a:p>
            <a:pPr algn="l"/>
            <a:r>
              <a:rPr lang="fr-FR" dirty="0"/>
              <a:t>Thomas Kuhn (1922-1996)</a:t>
            </a:r>
            <a:br>
              <a:rPr lang="fr-FR" dirty="0"/>
            </a:br>
            <a:endParaRPr lang="fr-FR" dirty="0"/>
          </a:p>
        </p:txBody>
      </p:sp>
      <p:sp>
        <p:nvSpPr>
          <p:cNvPr id="3" name="Espace réservé du contenu 2"/>
          <p:cNvSpPr>
            <a:spLocks noGrp="1"/>
          </p:cNvSpPr>
          <p:nvPr>
            <p:ph sz="half" idx="1"/>
          </p:nvPr>
        </p:nvSpPr>
        <p:spPr/>
        <p:txBody>
          <a:bodyPr>
            <a:normAutofit/>
          </a:bodyPr>
          <a:lstStyle/>
          <a:p>
            <a:r>
              <a:rPr lang="fr-FR" dirty="0" smtClean="0"/>
              <a:t>Historien et philosophe des sciences</a:t>
            </a:r>
          </a:p>
          <a:p>
            <a:pPr marL="0" indent="0">
              <a:buNone/>
            </a:pPr>
            <a:r>
              <a:rPr lang="fr-FR" dirty="0" smtClean="0"/>
              <a:t> </a:t>
            </a:r>
          </a:p>
          <a:p>
            <a:r>
              <a:rPr lang="fr-FR" dirty="0" smtClean="0"/>
              <a:t>Prof. Harvard, Berkeley, Princeton, MIT</a:t>
            </a:r>
          </a:p>
          <a:p>
            <a:pPr marL="0" indent="0">
              <a:buNone/>
            </a:pPr>
            <a:endParaRPr lang="fr-FR" dirty="0" smtClean="0"/>
          </a:p>
          <a:p>
            <a:pPr marL="0" indent="0">
              <a:buNone/>
            </a:pPr>
            <a:endParaRPr lang="fr-FR" dirty="0" smtClean="0"/>
          </a:p>
          <a:p>
            <a:endParaRPr lang="fr-FR" dirty="0"/>
          </a:p>
        </p:txBody>
      </p:sp>
      <p:pic>
        <p:nvPicPr>
          <p:cNvPr id="6" name="Espace réservé du contenu 5" descr="Thomas_Kuhn.jpg"/>
          <p:cNvPicPr>
            <a:picLocks noGrp="1" noChangeAspect="1"/>
          </p:cNvPicPr>
          <p:nvPr>
            <p:ph sz="half" idx="2"/>
          </p:nvPr>
        </p:nvPicPr>
        <p:blipFill>
          <a:blip r:embed="rId2">
            <a:extLst>
              <a:ext uri="{28A0092B-C50C-407E-A947-70E740481C1C}">
                <a14:useLocalDpi xmlns:a14="http://schemas.microsoft.com/office/drawing/2010/main" val="0"/>
              </a:ext>
            </a:extLst>
          </a:blip>
          <a:srcRect t="4350" b="4350"/>
          <a:stretch>
            <a:fillRect/>
          </a:stretch>
        </p:blipFill>
        <p:spPr/>
      </p:pic>
      <p:sp>
        <p:nvSpPr>
          <p:cNvPr id="2" name="Espace réservé du numéro de diapositive 1"/>
          <p:cNvSpPr>
            <a:spLocks noGrp="1"/>
          </p:cNvSpPr>
          <p:nvPr>
            <p:ph type="sldNum" sz="quarter" idx="12"/>
          </p:nvPr>
        </p:nvSpPr>
        <p:spPr/>
        <p:txBody>
          <a:bodyPr/>
          <a:lstStyle/>
          <a:p>
            <a:fld id="{A38A5D41-E0AE-4542-94D6-6FCB10B1150B}" type="slidenum">
              <a:rPr lang="fr-FR" smtClean="0"/>
              <a:t>3</a:t>
            </a:fld>
            <a:endParaRPr lang="fr-FR"/>
          </a:p>
        </p:txBody>
      </p:sp>
    </p:spTree>
    <p:extLst>
      <p:ext uri="{BB962C8B-B14F-4D97-AF65-F5344CB8AC3E}">
        <p14:creationId xmlns:p14="http://schemas.microsoft.com/office/powerpoint/2010/main" val="344888045"/>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4294967295"/>
          </p:nvPr>
        </p:nvSpPr>
        <p:spPr>
          <a:xfrm>
            <a:off x="333375" y="836613"/>
            <a:ext cx="8229600" cy="4525962"/>
          </a:xfrm>
        </p:spPr>
        <p:txBody>
          <a:bodyPr>
            <a:normAutofit fontScale="77500" lnSpcReduction="20000"/>
          </a:bodyPr>
          <a:lstStyle/>
          <a:p>
            <a:pPr marL="514350" indent="-514350">
              <a:buFont typeface="+mj-lt"/>
              <a:buAutoNum type="arabicPeriod" startAt="4"/>
            </a:pPr>
            <a:r>
              <a:rPr lang="fr-FR" dirty="0" smtClean="0"/>
              <a:t> </a:t>
            </a:r>
            <a:r>
              <a:rPr lang="fr-FR" dirty="0"/>
              <a:t>« ce n’est pas la Technique qui nous asservit mais </a:t>
            </a:r>
            <a:r>
              <a:rPr lang="fr-FR" i="1" dirty="0"/>
              <a:t>le sacré transféré à la Technique</a:t>
            </a:r>
            <a:r>
              <a:rPr lang="fr-FR" dirty="0"/>
              <a:t> » , </a:t>
            </a:r>
            <a:endParaRPr lang="fr-FR" dirty="0" smtClean="0"/>
          </a:p>
          <a:p>
            <a:pPr marL="0" indent="0">
              <a:buNone/>
            </a:pPr>
            <a:r>
              <a:rPr lang="fr-FR" dirty="0" smtClean="0"/>
              <a:t> </a:t>
            </a:r>
          </a:p>
          <a:p>
            <a:pPr marL="0" indent="0">
              <a:buNone/>
            </a:pPr>
            <a:r>
              <a:rPr lang="fr-FR" dirty="0" err="1" smtClean="0"/>
              <a:t>technophobie</a:t>
            </a:r>
            <a:r>
              <a:rPr lang="fr-FR" dirty="0" smtClean="0"/>
              <a:t> </a:t>
            </a:r>
            <a:r>
              <a:rPr lang="fr-FR" dirty="0" smtClean="0">
                <a:sym typeface="Wingdings"/>
              </a:rPr>
              <a:t> </a:t>
            </a:r>
            <a:r>
              <a:rPr lang="fr-FR" dirty="0" smtClean="0"/>
              <a:t>inutile, </a:t>
            </a:r>
          </a:p>
          <a:p>
            <a:pPr marL="0" indent="0">
              <a:buNone/>
            </a:pPr>
            <a:r>
              <a:rPr lang="fr-FR" dirty="0" smtClean="0"/>
              <a:t>trier </a:t>
            </a:r>
            <a:r>
              <a:rPr lang="fr-FR" dirty="0"/>
              <a:t>les bons et les mauvais usages de la </a:t>
            </a:r>
            <a:r>
              <a:rPr lang="fr-FR" dirty="0" smtClean="0"/>
              <a:t>technique </a:t>
            </a:r>
            <a:r>
              <a:rPr lang="fr-FR" dirty="0" smtClean="0">
                <a:sym typeface="Wingdings"/>
              </a:rPr>
              <a:t></a:t>
            </a:r>
            <a:r>
              <a:rPr lang="fr-FR" dirty="0" smtClean="0"/>
              <a:t>inutile </a:t>
            </a:r>
          </a:p>
          <a:p>
            <a:pPr marL="0" indent="0">
              <a:buNone/>
            </a:pPr>
            <a:r>
              <a:rPr lang="fr-FR" dirty="0" smtClean="0"/>
              <a:t>Techniques « douces »  plutôt que techniques « dures » </a:t>
            </a:r>
            <a:r>
              <a:rPr lang="fr-FR" dirty="0" smtClean="0">
                <a:sym typeface="Wingdings"/>
              </a:rPr>
              <a:t> </a:t>
            </a:r>
            <a:r>
              <a:rPr lang="fr-FR" dirty="0" smtClean="0"/>
              <a:t>inutile</a:t>
            </a:r>
          </a:p>
          <a:p>
            <a:pPr marL="0" indent="0">
              <a:buNone/>
            </a:pPr>
            <a:r>
              <a:rPr lang="fr-FR" dirty="0" smtClean="0"/>
              <a:t> </a:t>
            </a:r>
          </a:p>
          <a:p>
            <a:pPr marL="0" indent="0">
              <a:buNone/>
            </a:pPr>
            <a:r>
              <a:rPr lang="fr-FR" dirty="0"/>
              <a:t>A</a:t>
            </a:r>
            <a:r>
              <a:rPr lang="fr-FR" dirty="0" smtClean="0"/>
              <a:t> </a:t>
            </a:r>
            <a:r>
              <a:rPr lang="fr-FR" dirty="0"/>
              <a:t>quoi l'homme attribue t-il de la valeur ? </a:t>
            </a:r>
            <a:endParaRPr lang="fr-FR" dirty="0" smtClean="0"/>
          </a:p>
          <a:p>
            <a:pPr marL="0" indent="0">
              <a:buNone/>
            </a:pPr>
            <a:r>
              <a:rPr lang="fr-FR" dirty="0" smtClean="0"/>
              <a:t>Agit</a:t>
            </a:r>
            <a:r>
              <a:rPr lang="fr-FR" dirty="0"/>
              <a:t>-il par intérêt ? </a:t>
            </a:r>
            <a:endParaRPr lang="fr-FR" dirty="0" smtClean="0"/>
          </a:p>
          <a:p>
            <a:pPr marL="0" indent="0">
              <a:buNone/>
            </a:pPr>
            <a:r>
              <a:rPr lang="fr-FR" dirty="0" smtClean="0"/>
              <a:t>Est</a:t>
            </a:r>
            <a:r>
              <a:rPr lang="fr-FR" dirty="0"/>
              <a:t>-il pleinement conscient de ce qu'il fait ?... </a:t>
            </a:r>
            <a:endParaRPr lang="fr-FR" dirty="0" smtClean="0"/>
          </a:p>
          <a:p>
            <a:pPr marL="0" indent="0">
              <a:buNone/>
            </a:pPr>
            <a:r>
              <a:rPr lang="fr-FR" dirty="0" smtClean="0"/>
              <a:t>Il </a:t>
            </a:r>
            <a:r>
              <a:rPr lang="fr-FR" dirty="0"/>
              <a:t>n'est pas devenu plus adulte, plus </a:t>
            </a:r>
            <a:r>
              <a:rPr lang="fr-FR" i="1" dirty="0" smtClean="0"/>
              <a:t>autonome</a:t>
            </a:r>
          </a:p>
          <a:p>
            <a:pPr marL="0" indent="0">
              <a:buNone/>
            </a:pPr>
            <a:r>
              <a:rPr lang="fr-FR" i="1" dirty="0" smtClean="0"/>
              <a:t>Aliéné à la technique</a:t>
            </a:r>
            <a:endParaRPr lang="fr-FR" dirty="0"/>
          </a:p>
        </p:txBody>
      </p:sp>
    </p:spTree>
    <p:extLst>
      <p:ext uri="{BB962C8B-B14F-4D97-AF65-F5344CB8AC3E}">
        <p14:creationId xmlns:p14="http://schemas.microsoft.com/office/powerpoint/2010/main" val="737076232"/>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r>
              <a:rPr lang="fr-FR" dirty="0" smtClean="0"/>
              <a:t>Auto-engendrement de la technique</a:t>
            </a:r>
          </a:p>
          <a:p>
            <a:pPr marL="0" indent="0">
              <a:buNone/>
            </a:pPr>
            <a:r>
              <a:rPr lang="fr-FR" dirty="0" smtClean="0"/>
              <a:t>«  tout se passe comme si le système technicien croissait par une force interne, intrinsèque et sans intervention décisive de l’Homme » (1977, </a:t>
            </a:r>
            <a:r>
              <a:rPr lang="fr-FR" i="1" dirty="0" smtClean="0"/>
              <a:t>Le système technicien</a:t>
            </a:r>
            <a:r>
              <a:rPr lang="fr-FR" dirty="0" smtClean="0"/>
              <a:t>) </a:t>
            </a:r>
            <a:endParaRPr lang="fr-FR" dirty="0"/>
          </a:p>
        </p:txBody>
      </p:sp>
    </p:spTree>
    <p:extLst>
      <p:ext uri="{BB962C8B-B14F-4D97-AF65-F5344CB8AC3E}">
        <p14:creationId xmlns:p14="http://schemas.microsoft.com/office/powerpoint/2010/main" val="1272950469"/>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4294967295"/>
          </p:nvPr>
        </p:nvSpPr>
        <p:spPr>
          <a:xfrm>
            <a:off x="444500" y="868363"/>
            <a:ext cx="8229600" cy="4525962"/>
          </a:xfrm>
        </p:spPr>
        <p:txBody>
          <a:bodyPr/>
          <a:lstStyle/>
          <a:p>
            <a:pPr marL="54864" indent="0">
              <a:spcBef>
                <a:spcPct val="0"/>
              </a:spcBef>
              <a:buNone/>
            </a:pPr>
            <a:r>
              <a:rPr lang="fr-FR" sz="2800" dirty="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rPr>
              <a:t>4.2.2. Contrôle nécessaire car développement sciences et techniques inédit au 20ème siècle</a:t>
            </a:r>
          </a:p>
          <a:p>
            <a:pPr marL="0" indent="0">
              <a:buNone/>
            </a:pPr>
            <a:endParaRPr lang="fr-FR" dirty="0"/>
          </a:p>
        </p:txBody>
      </p:sp>
    </p:spTree>
    <p:extLst>
      <p:ext uri="{BB962C8B-B14F-4D97-AF65-F5344CB8AC3E}">
        <p14:creationId xmlns:p14="http://schemas.microsoft.com/office/powerpoint/2010/main" val="497892677"/>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pPr algn="l"/>
            <a:r>
              <a:rPr lang="fr-FR" sz="3200" dirty="0" smtClean="0"/>
              <a:t>4.2.3. Critique de ces deux arguments</a:t>
            </a:r>
            <a:endParaRPr lang="fr-FR" sz="3200" dirty="0"/>
          </a:p>
        </p:txBody>
      </p:sp>
      <p:sp>
        <p:nvSpPr>
          <p:cNvPr id="3" name="Espace réservé du contenu 2"/>
          <p:cNvSpPr>
            <a:spLocks noGrp="1"/>
          </p:cNvSpPr>
          <p:nvPr>
            <p:ph idx="1"/>
          </p:nvPr>
        </p:nvSpPr>
        <p:spPr/>
        <p:txBody>
          <a:bodyPr/>
          <a:lstStyle/>
          <a:p>
            <a:pPr marL="514350" indent="-514350">
              <a:buFont typeface="+mj-lt"/>
              <a:buAutoNum type="arabicPeriod"/>
            </a:pPr>
            <a:r>
              <a:rPr lang="fr-FR" dirty="0" smtClean="0"/>
              <a:t>Ellul: choix technique s’effectue par lui-même, possède une logique propre</a:t>
            </a:r>
          </a:p>
          <a:p>
            <a:pPr marL="0" indent="0">
              <a:buNone/>
            </a:pPr>
            <a:r>
              <a:rPr lang="fr-FR" dirty="0"/>
              <a:t>  </a:t>
            </a:r>
            <a:r>
              <a:rPr lang="fr-FR" dirty="0" smtClean="0"/>
              <a:t>   Technique </a:t>
            </a:r>
            <a:r>
              <a:rPr lang="fr-FR" dirty="0"/>
              <a:t>nous sera fatale car nous ne </a:t>
            </a:r>
            <a:r>
              <a:rPr lang="fr-FR" dirty="0" smtClean="0"/>
              <a:t> 	pouvons </a:t>
            </a:r>
            <a:r>
              <a:rPr lang="fr-FR" dirty="0"/>
              <a:t>lui </a:t>
            </a:r>
            <a:r>
              <a:rPr lang="fr-FR" dirty="0" smtClean="0"/>
              <a:t>résister</a:t>
            </a:r>
          </a:p>
          <a:p>
            <a:pPr marL="0" indent="0">
              <a:buNone/>
            </a:pPr>
            <a:endParaRPr lang="fr-FR" dirty="0" smtClean="0"/>
          </a:p>
          <a:p>
            <a:pPr marL="0" indent="0">
              <a:buNone/>
            </a:pPr>
            <a:r>
              <a:rPr lang="fr-FR" dirty="0" smtClean="0"/>
              <a:t>Contre exemples : histoire des techniques,</a:t>
            </a:r>
          </a:p>
          <a:p>
            <a:pPr marL="0" indent="0">
              <a:buNone/>
            </a:pPr>
            <a:r>
              <a:rPr lang="fr-FR" dirty="0" smtClean="0"/>
              <a:t>Science</a:t>
            </a:r>
          </a:p>
          <a:p>
            <a:pPr marL="0" indent="0">
              <a:buNone/>
            </a:pPr>
            <a:endParaRPr lang="fr-FR" dirty="0"/>
          </a:p>
        </p:txBody>
      </p:sp>
    </p:spTree>
    <p:extLst>
      <p:ext uri="{BB962C8B-B14F-4D97-AF65-F5344CB8AC3E}">
        <p14:creationId xmlns:p14="http://schemas.microsoft.com/office/powerpoint/2010/main" val="2505170224"/>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4294967295"/>
          </p:nvPr>
        </p:nvSpPr>
        <p:spPr>
          <a:xfrm>
            <a:off x="650875" y="1027113"/>
            <a:ext cx="8229600" cy="4525962"/>
          </a:xfrm>
        </p:spPr>
        <p:txBody>
          <a:bodyPr/>
          <a:lstStyle/>
          <a:p>
            <a:pPr marL="514350" indent="-514350">
              <a:buFont typeface="+mj-lt"/>
              <a:buAutoNum type="arabicPeriod" startAt="2"/>
            </a:pPr>
            <a:r>
              <a:rPr lang="fr-FR" dirty="0" smtClean="0"/>
              <a:t>Développement « inédit » des sciences et des techniques au 20</a:t>
            </a:r>
            <a:r>
              <a:rPr lang="fr-FR" baseline="30000" dirty="0" smtClean="0"/>
              <a:t>ème</a:t>
            </a:r>
            <a:r>
              <a:rPr lang="fr-FR" dirty="0" smtClean="0"/>
              <a:t> siècle?</a:t>
            </a:r>
          </a:p>
          <a:p>
            <a:pPr marL="0" indent="0">
              <a:buNone/>
            </a:pPr>
            <a:endParaRPr lang="fr-FR" dirty="0"/>
          </a:p>
          <a:p>
            <a:pPr marL="0" indent="0">
              <a:buNone/>
            </a:pPr>
            <a:r>
              <a:rPr lang="fr-FR" dirty="0" smtClean="0"/>
              <a:t>Contre exemples historiques</a:t>
            </a:r>
            <a:endParaRPr lang="fr-FR" dirty="0"/>
          </a:p>
        </p:txBody>
      </p:sp>
    </p:spTree>
    <p:extLst>
      <p:ext uri="{BB962C8B-B14F-4D97-AF65-F5344CB8AC3E}">
        <p14:creationId xmlns:p14="http://schemas.microsoft.com/office/powerpoint/2010/main" val="2801526182"/>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r>
              <a:rPr lang="fr-FR" i="1" dirty="0" err="1" smtClean="0"/>
              <a:t>Technoscience</a:t>
            </a:r>
            <a:r>
              <a:rPr lang="fr-FR" i="1" dirty="0" smtClean="0"/>
              <a:t> </a:t>
            </a:r>
            <a:r>
              <a:rPr lang="fr-FR" dirty="0" smtClean="0"/>
              <a:t>: repris par sciences politiques américaines mais perte du sens écologique</a:t>
            </a:r>
          </a:p>
          <a:p>
            <a:endParaRPr lang="fr-FR" dirty="0"/>
          </a:p>
          <a:p>
            <a:r>
              <a:rPr lang="fr-FR" dirty="0" smtClean="0"/>
              <a:t>Mot utilisé par des acteurs qui connaissent les sciences et les techniques mais </a:t>
            </a:r>
            <a:r>
              <a:rPr lang="fr-FR" u="sng" dirty="0" smtClean="0"/>
              <a:t>point de vue extérieur</a:t>
            </a:r>
            <a:endParaRPr lang="fr-FR" u="sng" dirty="0"/>
          </a:p>
        </p:txBody>
      </p:sp>
    </p:spTree>
    <p:extLst>
      <p:ext uri="{BB962C8B-B14F-4D97-AF65-F5344CB8AC3E}">
        <p14:creationId xmlns:p14="http://schemas.microsoft.com/office/powerpoint/2010/main" val="3888274309"/>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l"/>
            <a:r>
              <a:rPr lang="fr-FR" dirty="0" smtClean="0"/>
              <a:t>4.3. </a:t>
            </a:r>
            <a:r>
              <a:rPr lang="fr-FR" dirty="0"/>
              <a:t>C</a:t>
            </a:r>
            <a:r>
              <a:rPr lang="fr-FR" dirty="0" smtClean="0"/>
              <a:t>larifier la relation entre science et technique?</a:t>
            </a:r>
            <a:endParaRPr lang="fr-FR" dirty="0"/>
          </a:p>
        </p:txBody>
      </p:sp>
      <p:sp>
        <p:nvSpPr>
          <p:cNvPr id="3" name="Espace réservé du contenu 2"/>
          <p:cNvSpPr>
            <a:spLocks noGrp="1"/>
          </p:cNvSpPr>
          <p:nvPr>
            <p:ph idx="1"/>
          </p:nvPr>
        </p:nvSpPr>
        <p:spPr/>
        <p:txBody>
          <a:bodyPr/>
          <a:lstStyle/>
          <a:p>
            <a:pPr marL="0" indent="0">
              <a:buNone/>
            </a:pPr>
            <a:endParaRPr lang="fr-FR" dirty="0" smtClean="0"/>
          </a:p>
          <a:p>
            <a:pPr marL="0" indent="0">
              <a:buNone/>
            </a:pPr>
            <a:r>
              <a:rPr lang="fr-FR" dirty="0" err="1" smtClean="0"/>
              <a:t>Technoscience</a:t>
            </a:r>
            <a:r>
              <a:rPr lang="fr-FR" dirty="0" smtClean="0"/>
              <a:t>, pour certains sociologues et philosophes des sciences</a:t>
            </a:r>
          </a:p>
          <a:p>
            <a:pPr marL="0" indent="0">
              <a:buNone/>
            </a:pPr>
            <a:endParaRPr lang="fr-FR" dirty="0"/>
          </a:p>
          <a:p>
            <a:pPr marL="0" indent="0">
              <a:buNone/>
            </a:pPr>
            <a:r>
              <a:rPr lang="fr-FR" dirty="0" smtClean="0"/>
              <a:t>« intrication » ou « </a:t>
            </a:r>
            <a:r>
              <a:rPr lang="fr-FR" dirty="0" err="1" smtClean="0"/>
              <a:t>entanglement</a:t>
            </a:r>
            <a:r>
              <a:rPr lang="fr-FR" dirty="0" smtClean="0"/>
              <a:t> » , « fusion »,</a:t>
            </a:r>
            <a:r>
              <a:rPr lang="fr-FR" dirty="0"/>
              <a:t> </a:t>
            </a:r>
            <a:r>
              <a:rPr lang="fr-FR" dirty="0" smtClean="0"/>
              <a:t>« tissu sans couture »</a:t>
            </a:r>
          </a:p>
          <a:p>
            <a:pPr>
              <a:buFont typeface="Wingdings" charset="0"/>
              <a:buChar char="è"/>
            </a:pPr>
            <a:r>
              <a:rPr lang="fr-FR" dirty="0" smtClean="0">
                <a:sym typeface="Wingdings"/>
              </a:rPr>
              <a:t>Effacer articulation entre science et technique?</a:t>
            </a:r>
          </a:p>
          <a:p>
            <a:pPr marL="0" indent="0">
              <a:buNone/>
            </a:pPr>
            <a:r>
              <a:rPr lang="fr-FR" u="sng" dirty="0"/>
              <a:t>Objections, dès 1960</a:t>
            </a:r>
          </a:p>
        </p:txBody>
      </p:sp>
    </p:spTree>
    <p:extLst>
      <p:ext uri="{BB962C8B-B14F-4D97-AF65-F5344CB8AC3E}">
        <p14:creationId xmlns:p14="http://schemas.microsoft.com/office/powerpoint/2010/main" val="3152078769"/>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Relations science/technologie?</a:t>
            </a:r>
            <a:endParaRPr lang="fr-FR" dirty="0"/>
          </a:p>
        </p:txBody>
      </p:sp>
      <p:pic>
        <p:nvPicPr>
          <p:cNvPr id="5" name="Espace réservé du contenu 4" descr="science_technology.jpg"/>
          <p:cNvPicPr>
            <a:picLocks noGrp="1" noChangeAspect="1"/>
          </p:cNvPicPr>
          <p:nvPr>
            <p:ph sz="half" idx="1"/>
          </p:nvPr>
        </p:nvPicPr>
        <p:blipFill>
          <a:blip r:embed="rId2">
            <a:extLst>
              <a:ext uri="{28A0092B-C50C-407E-A947-70E740481C1C}">
                <a14:useLocalDpi xmlns:a14="http://schemas.microsoft.com/office/drawing/2010/main" val="0"/>
              </a:ext>
            </a:extLst>
          </a:blip>
          <a:srcRect t="-6838" b="-6838"/>
          <a:stretch>
            <a:fillRect/>
          </a:stretch>
        </p:blipFill>
        <p:spPr/>
      </p:pic>
      <p:pic>
        <p:nvPicPr>
          <p:cNvPr id="6" name="Espace réservé du contenu 5" descr="schema science_tehnology.jpg"/>
          <p:cNvPicPr>
            <a:picLocks noGrp="1" noChangeAspect="1"/>
          </p:cNvPicPr>
          <p:nvPr>
            <p:ph sz="half" idx="2"/>
          </p:nvPr>
        </p:nvPicPr>
        <p:blipFill>
          <a:blip r:embed="rId3">
            <a:extLst>
              <a:ext uri="{28A0092B-C50C-407E-A947-70E740481C1C}">
                <a14:useLocalDpi xmlns:a14="http://schemas.microsoft.com/office/drawing/2010/main" val="0"/>
              </a:ext>
            </a:extLst>
          </a:blip>
          <a:srcRect t="-12875" b="-12875"/>
          <a:stretch>
            <a:fillRect/>
          </a:stretch>
        </p:blipFill>
        <p:spPr>
          <a:xfrm>
            <a:off x="4648200" y="1646238"/>
            <a:ext cx="4038600" cy="4525962"/>
          </a:xfrm>
        </p:spPr>
      </p:pic>
    </p:spTree>
    <p:extLst>
      <p:ext uri="{BB962C8B-B14F-4D97-AF65-F5344CB8AC3E}">
        <p14:creationId xmlns:p14="http://schemas.microsoft.com/office/powerpoint/2010/main" val="1122696188"/>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pPr marL="0" indent="0" algn="l"/>
            <a:r>
              <a:rPr lang="fr-FR" sz="2400" dirty="0"/>
              <a:t>4.3.1. objection épistémologique</a:t>
            </a:r>
            <a:br>
              <a:rPr lang="fr-FR" sz="2400" dirty="0"/>
            </a:br>
            <a:r>
              <a:rPr lang="fr-FR" sz="2400" dirty="0"/>
              <a:t>Joseph Agassi (1974)</a:t>
            </a:r>
            <a:br>
              <a:rPr lang="fr-FR" sz="2400" dirty="0"/>
            </a:br>
            <a:endParaRPr lang="fr-FR" sz="2400" dirty="0"/>
          </a:p>
        </p:txBody>
      </p:sp>
      <p:sp>
        <p:nvSpPr>
          <p:cNvPr id="3" name="Espace réservé du contenu 2"/>
          <p:cNvSpPr>
            <a:spLocks noGrp="1"/>
          </p:cNvSpPr>
          <p:nvPr>
            <p:ph sz="half" idx="1"/>
          </p:nvPr>
        </p:nvSpPr>
        <p:spPr/>
        <p:txBody>
          <a:bodyPr>
            <a:normAutofit/>
          </a:bodyPr>
          <a:lstStyle/>
          <a:p>
            <a:pPr marL="0" indent="0">
              <a:buNone/>
            </a:pPr>
            <a:endParaRPr lang="fr-FR" dirty="0"/>
          </a:p>
        </p:txBody>
      </p:sp>
      <p:sp>
        <p:nvSpPr>
          <p:cNvPr id="4" name="Espace réservé du contenu 3"/>
          <p:cNvSpPr>
            <a:spLocks noGrp="1"/>
          </p:cNvSpPr>
          <p:nvPr>
            <p:ph sz="half" idx="2"/>
          </p:nvPr>
        </p:nvSpPr>
        <p:spPr>
          <a:xfrm>
            <a:off x="4648200" y="1645920"/>
            <a:ext cx="4038600" cy="5168662"/>
          </a:xfrm>
        </p:spPr>
        <p:txBody>
          <a:bodyPr>
            <a:normAutofit/>
          </a:bodyPr>
          <a:lstStyle/>
          <a:p>
            <a:pPr marL="0" indent="0">
              <a:buNone/>
            </a:pPr>
            <a:r>
              <a:rPr lang="fr-FR" dirty="0" smtClean="0"/>
              <a:t>Science : Théories </a:t>
            </a:r>
            <a:r>
              <a:rPr lang="fr-FR" dirty="0"/>
              <a:t>vraies si résistent à la </a:t>
            </a:r>
            <a:r>
              <a:rPr lang="fr-FR" b="1" dirty="0"/>
              <a:t>falsification</a:t>
            </a:r>
          </a:p>
          <a:p>
            <a:pPr marL="0" indent="0">
              <a:buNone/>
            </a:pPr>
            <a:r>
              <a:rPr lang="fr-FR" strike="sngStrike" dirty="0"/>
              <a:t>Sciences appliquées</a:t>
            </a:r>
          </a:p>
          <a:p>
            <a:pPr marL="0" indent="0">
              <a:buNone/>
            </a:pPr>
            <a:r>
              <a:rPr lang="fr-FR" dirty="0" smtClean="0"/>
              <a:t>Mise en œuvre ++</a:t>
            </a:r>
          </a:p>
          <a:p>
            <a:pPr marL="0" indent="0">
              <a:buNone/>
            </a:pPr>
            <a:r>
              <a:rPr lang="fr-FR" strike="sngStrike" dirty="0" smtClean="0"/>
              <a:t>Technologie</a:t>
            </a:r>
          </a:p>
          <a:p>
            <a:pPr marL="0" indent="0">
              <a:buNone/>
            </a:pPr>
            <a:r>
              <a:rPr lang="fr-FR" dirty="0" smtClean="0"/>
              <a:t>Procédé viable, tests</a:t>
            </a:r>
          </a:p>
          <a:p>
            <a:pPr marL="0" indent="0">
              <a:buNone/>
            </a:pPr>
            <a:r>
              <a:rPr lang="fr-FR" dirty="0" smtClean="0">
                <a:sym typeface="Wingdings"/>
              </a:rPr>
              <a:t>Pas de falsification</a:t>
            </a:r>
          </a:p>
          <a:p>
            <a:pPr>
              <a:buFont typeface="Wingdings" charset="0"/>
              <a:buChar char="è"/>
            </a:pPr>
            <a:r>
              <a:rPr lang="fr-FR" dirty="0" smtClean="0">
                <a:sym typeface="Wingdings"/>
              </a:rPr>
              <a:t>Fusion Science et science appliquée ou techno impossible</a:t>
            </a:r>
          </a:p>
          <a:p>
            <a:pPr>
              <a:buFont typeface="Wingdings" charset="0"/>
              <a:buChar char="è"/>
            </a:pPr>
            <a:endParaRPr lang="fr-FR" dirty="0" smtClean="0">
              <a:sym typeface="Wingdings"/>
            </a:endParaRPr>
          </a:p>
        </p:txBody>
      </p:sp>
      <p:pic>
        <p:nvPicPr>
          <p:cNvPr id="5" name="Image 4" descr="Joseph Agassi.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7725" y="1882775"/>
            <a:ext cx="2527300" cy="3721100"/>
          </a:xfrm>
          <a:prstGeom prst="rect">
            <a:avLst/>
          </a:prstGeom>
        </p:spPr>
      </p:pic>
      <p:sp>
        <p:nvSpPr>
          <p:cNvPr id="6" name="ZoneTexte 5"/>
          <p:cNvSpPr txBox="1"/>
          <p:nvPr/>
        </p:nvSpPr>
        <p:spPr>
          <a:xfrm>
            <a:off x="457200" y="6075918"/>
            <a:ext cx="4368800" cy="369332"/>
          </a:xfrm>
          <a:prstGeom prst="rect">
            <a:avLst/>
          </a:prstGeom>
          <a:noFill/>
        </p:spPr>
        <p:txBody>
          <a:bodyPr wrap="square" rtlCol="0">
            <a:spAutoFit/>
          </a:bodyPr>
          <a:lstStyle/>
          <a:p>
            <a:r>
              <a:rPr lang="fr-FR" dirty="0" smtClean="0"/>
              <a:t>Joseph Agassi, philosophe, né en 1927</a:t>
            </a:r>
            <a:endParaRPr lang="fr-FR" dirty="0"/>
          </a:p>
        </p:txBody>
      </p:sp>
    </p:spTree>
    <p:extLst>
      <p:ext uri="{BB962C8B-B14F-4D97-AF65-F5344CB8AC3E}">
        <p14:creationId xmlns:p14="http://schemas.microsoft.com/office/powerpoint/2010/main" val="510956855"/>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l"/>
            <a:r>
              <a:rPr lang="fr-FR" sz="3200" dirty="0"/>
              <a:t>4.3.2. </a:t>
            </a:r>
            <a:r>
              <a:rPr lang="fr-FR" sz="3200" dirty="0" smtClean="0"/>
              <a:t>Objections  de Mario </a:t>
            </a:r>
            <a:r>
              <a:rPr lang="fr-FR" sz="3200" dirty="0" err="1"/>
              <a:t>Bunge</a:t>
            </a:r>
            <a:endParaRPr lang="fr-FR" sz="3200" dirty="0"/>
          </a:p>
        </p:txBody>
      </p:sp>
      <p:pic>
        <p:nvPicPr>
          <p:cNvPr id="5" name="Espace réservé du contenu 4" descr="MarioBungesmall.jpg"/>
          <p:cNvPicPr>
            <a:picLocks noGrp="1" noChangeAspect="1"/>
          </p:cNvPicPr>
          <p:nvPr>
            <p:ph sz="half" idx="1"/>
          </p:nvPr>
        </p:nvPicPr>
        <p:blipFill>
          <a:blip r:embed="rId3">
            <a:extLst>
              <a:ext uri="{28A0092B-C50C-407E-A947-70E740481C1C}">
                <a14:useLocalDpi xmlns:a14="http://schemas.microsoft.com/office/drawing/2010/main" val="0"/>
              </a:ext>
            </a:extLst>
          </a:blip>
          <a:srcRect l="-16502" r="-16502"/>
          <a:stretch>
            <a:fillRect/>
          </a:stretch>
        </p:blipFill>
        <p:spPr/>
      </p:pic>
      <p:sp>
        <p:nvSpPr>
          <p:cNvPr id="4" name="Espace réservé du contenu 3"/>
          <p:cNvSpPr>
            <a:spLocks noGrp="1"/>
          </p:cNvSpPr>
          <p:nvPr>
            <p:ph sz="half" idx="2"/>
          </p:nvPr>
        </p:nvSpPr>
        <p:spPr/>
        <p:txBody>
          <a:bodyPr/>
          <a:lstStyle/>
          <a:p>
            <a:r>
              <a:rPr lang="fr-FR" dirty="0" smtClean="0"/>
              <a:t>Pas de fusion possible</a:t>
            </a:r>
            <a:endParaRPr lang="fr-FR" dirty="0"/>
          </a:p>
        </p:txBody>
      </p:sp>
      <p:sp>
        <p:nvSpPr>
          <p:cNvPr id="6" name="ZoneTexte 5"/>
          <p:cNvSpPr txBox="1"/>
          <p:nvPr/>
        </p:nvSpPr>
        <p:spPr>
          <a:xfrm>
            <a:off x="457200" y="6318250"/>
            <a:ext cx="4038600" cy="369332"/>
          </a:xfrm>
          <a:prstGeom prst="rect">
            <a:avLst/>
          </a:prstGeom>
          <a:noFill/>
        </p:spPr>
        <p:txBody>
          <a:bodyPr wrap="square" rtlCol="0">
            <a:spAutoFit/>
          </a:bodyPr>
          <a:lstStyle/>
          <a:p>
            <a:r>
              <a:rPr lang="fr-FR" dirty="0" smtClean="0"/>
              <a:t>Physicien, philosophe, né en 1919</a:t>
            </a:r>
            <a:endParaRPr lang="fr-FR" dirty="0"/>
          </a:p>
        </p:txBody>
      </p:sp>
    </p:spTree>
    <p:extLst>
      <p:ext uri="{BB962C8B-B14F-4D97-AF65-F5344CB8AC3E}">
        <p14:creationId xmlns:p14="http://schemas.microsoft.com/office/powerpoint/2010/main" val="332949637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endParaRPr lang="fr-FR"/>
          </a:p>
        </p:txBody>
      </p:sp>
      <p:pic>
        <p:nvPicPr>
          <p:cNvPr id="8" name="Espace réservé du contenu 7" descr="strcuture révolution scientifiques.jpg"/>
          <p:cNvPicPr>
            <a:picLocks noGrp="1" noChangeAspect="1"/>
          </p:cNvPicPr>
          <p:nvPr>
            <p:ph sz="half" idx="1"/>
          </p:nvPr>
        </p:nvPicPr>
        <p:blipFill>
          <a:blip r:embed="rId2">
            <a:extLst>
              <a:ext uri="{28A0092B-C50C-407E-A947-70E740481C1C}">
                <a14:useLocalDpi xmlns:a14="http://schemas.microsoft.com/office/drawing/2010/main" val="0"/>
              </a:ext>
            </a:extLst>
          </a:blip>
          <a:srcRect t="16245" b="16245"/>
          <a:stretch>
            <a:fillRect/>
          </a:stretch>
        </p:blipFill>
        <p:spPr/>
      </p:pic>
      <p:sp>
        <p:nvSpPr>
          <p:cNvPr id="7" name="Espace réservé du contenu 6"/>
          <p:cNvSpPr>
            <a:spLocks noGrp="1"/>
          </p:cNvSpPr>
          <p:nvPr>
            <p:ph sz="half" idx="2"/>
          </p:nvPr>
        </p:nvSpPr>
        <p:spPr/>
        <p:txBody>
          <a:bodyPr>
            <a:normAutofit fontScale="92500" lnSpcReduction="10000"/>
          </a:bodyPr>
          <a:lstStyle/>
          <a:p>
            <a:r>
              <a:rPr lang="fr-FR" dirty="0" smtClean="0"/>
              <a:t>Structures </a:t>
            </a:r>
            <a:r>
              <a:rPr lang="fr-FR" dirty="0"/>
              <a:t>et à la dynamique des groupes scientifiques dans </a:t>
            </a:r>
            <a:r>
              <a:rPr lang="fr-FR" dirty="0" smtClean="0"/>
              <a:t>l’histoire</a:t>
            </a:r>
          </a:p>
          <a:p>
            <a:r>
              <a:rPr lang="fr-FR" b="1" i="1" dirty="0" smtClean="0"/>
              <a:t>Emergence </a:t>
            </a:r>
            <a:r>
              <a:rPr lang="fr-FR" b="1" i="1" dirty="0"/>
              <a:t>et structuration des corpus théoriques?</a:t>
            </a:r>
          </a:p>
          <a:p>
            <a:endParaRPr lang="fr-FR" dirty="0" smtClean="0"/>
          </a:p>
          <a:p>
            <a:r>
              <a:rPr lang="fr-FR" dirty="0"/>
              <a:t>H</a:t>
            </a:r>
            <a:r>
              <a:rPr lang="fr-FR" dirty="0" smtClean="0"/>
              <a:t>istoire </a:t>
            </a:r>
            <a:r>
              <a:rPr lang="fr-FR" dirty="0"/>
              <a:t>des sciences : développement historique des théories discontinu </a:t>
            </a:r>
            <a:endParaRPr lang="fr-FR" dirty="0" smtClean="0"/>
          </a:p>
          <a:p>
            <a:endParaRPr lang="fr-FR" dirty="0"/>
          </a:p>
        </p:txBody>
      </p:sp>
      <p:sp>
        <p:nvSpPr>
          <p:cNvPr id="4" name="Espace réservé du numéro de diapositive 3"/>
          <p:cNvSpPr>
            <a:spLocks noGrp="1"/>
          </p:cNvSpPr>
          <p:nvPr>
            <p:ph type="sldNum" sz="quarter" idx="12"/>
          </p:nvPr>
        </p:nvSpPr>
        <p:spPr/>
        <p:txBody>
          <a:bodyPr/>
          <a:lstStyle/>
          <a:p>
            <a:fld id="{A38A5D41-E0AE-4542-94D6-6FCB10B1150B}" type="slidenum">
              <a:rPr lang="fr-FR" smtClean="0"/>
              <a:t>4</a:t>
            </a:fld>
            <a:endParaRPr lang="fr-FR"/>
          </a:p>
        </p:txBody>
      </p:sp>
      <p:sp>
        <p:nvSpPr>
          <p:cNvPr id="9" name="ZoneTexte 8"/>
          <p:cNvSpPr txBox="1"/>
          <p:nvPr/>
        </p:nvSpPr>
        <p:spPr>
          <a:xfrm>
            <a:off x="1111112" y="6329902"/>
            <a:ext cx="2811794" cy="369332"/>
          </a:xfrm>
          <a:prstGeom prst="rect">
            <a:avLst/>
          </a:prstGeom>
          <a:noFill/>
        </p:spPr>
        <p:txBody>
          <a:bodyPr wrap="square" rtlCol="0">
            <a:spAutoFit/>
          </a:bodyPr>
          <a:lstStyle/>
          <a:p>
            <a:pPr algn="ctr"/>
            <a:r>
              <a:rPr lang="fr-FR" dirty="0" smtClean="0"/>
              <a:t>1962</a:t>
            </a:r>
            <a:endParaRPr lang="fr-FR" dirty="0"/>
          </a:p>
        </p:txBody>
      </p:sp>
    </p:spTree>
    <p:extLst>
      <p:ext uri="{BB962C8B-B14F-4D97-AF65-F5344CB8AC3E}">
        <p14:creationId xmlns:p14="http://schemas.microsoft.com/office/powerpoint/2010/main" val="968527992"/>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normAutofit/>
          </a:bodyPr>
          <a:lstStyle/>
          <a:p>
            <a:pPr algn="l"/>
            <a:endParaRPr lang="fr-FR" sz="3200" dirty="0"/>
          </a:p>
        </p:txBody>
      </p:sp>
      <p:sp>
        <p:nvSpPr>
          <p:cNvPr id="6" name="Espace réservé du texte 5"/>
          <p:cNvSpPr>
            <a:spLocks noGrp="1"/>
          </p:cNvSpPr>
          <p:nvPr>
            <p:ph type="body" idx="1"/>
          </p:nvPr>
        </p:nvSpPr>
        <p:spPr/>
        <p:txBody>
          <a:bodyPr/>
          <a:lstStyle/>
          <a:p>
            <a:r>
              <a:rPr lang="fr-FR" dirty="0" smtClean="0"/>
              <a:t>Science</a:t>
            </a:r>
            <a:endParaRPr lang="fr-FR" dirty="0"/>
          </a:p>
        </p:txBody>
      </p:sp>
      <p:sp>
        <p:nvSpPr>
          <p:cNvPr id="8" name="Espace réservé du texte 7"/>
          <p:cNvSpPr>
            <a:spLocks noGrp="1"/>
          </p:cNvSpPr>
          <p:nvPr>
            <p:ph type="body" sz="half" idx="3"/>
          </p:nvPr>
        </p:nvSpPr>
        <p:spPr/>
        <p:txBody>
          <a:bodyPr/>
          <a:lstStyle/>
          <a:p>
            <a:r>
              <a:rPr lang="fr-FR" dirty="0" smtClean="0"/>
              <a:t>technologie</a:t>
            </a:r>
            <a:endParaRPr lang="fr-FR" dirty="0"/>
          </a:p>
        </p:txBody>
      </p:sp>
      <p:sp>
        <p:nvSpPr>
          <p:cNvPr id="7" name="Espace réservé du contenu 6"/>
          <p:cNvSpPr>
            <a:spLocks noGrp="1"/>
          </p:cNvSpPr>
          <p:nvPr>
            <p:ph sz="quarter" idx="2"/>
          </p:nvPr>
        </p:nvSpPr>
        <p:spPr/>
        <p:txBody>
          <a:bodyPr/>
          <a:lstStyle/>
          <a:p>
            <a:pPr marL="457200" indent="-457200">
              <a:buFont typeface="+mj-lt"/>
              <a:buAutoNum type="arabicPeriod"/>
            </a:pPr>
            <a:r>
              <a:rPr lang="fr-FR" dirty="0" smtClean="0"/>
              <a:t>Etudie la réalité</a:t>
            </a:r>
          </a:p>
          <a:p>
            <a:pPr marL="457200" indent="-457200">
              <a:buFont typeface="+mj-lt"/>
              <a:buAutoNum type="arabicPeriod"/>
            </a:pPr>
            <a:r>
              <a:rPr lang="fr-FR" dirty="0" smtClean="0"/>
              <a:t>Science sans visée applicative</a:t>
            </a:r>
          </a:p>
          <a:p>
            <a:pPr marL="457200" indent="-457200">
              <a:buFont typeface="+mj-lt"/>
              <a:buAutoNum type="arabicPeriod"/>
            </a:pPr>
            <a:r>
              <a:rPr lang="fr-FR" dirty="0" smtClean="0"/>
              <a:t>Chercheur produisent bien public (connaissances)</a:t>
            </a:r>
            <a:endParaRPr lang="fr-FR" dirty="0"/>
          </a:p>
        </p:txBody>
      </p:sp>
      <p:sp>
        <p:nvSpPr>
          <p:cNvPr id="9" name="Espace réservé du contenu 8"/>
          <p:cNvSpPr>
            <a:spLocks noGrp="1"/>
          </p:cNvSpPr>
          <p:nvPr>
            <p:ph sz="quarter" idx="4"/>
          </p:nvPr>
        </p:nvSpPr>
        <p:spPr/>
        <p:txBody>
          <a:bodyPr/>
          <a:lstStyle/>
          <a:p>
            <a:pPr marL="457200" indent="-457200">
              <a:buFont typeface="+mj-lt"/>
              <a:buAutoNum type="arabicPeriod"/>
            </a:pPr>
            <a:r>
              <a:rPr lang="fr-FR" dirty="0" smtClean="0"/>
              <a:t>Cherche à la modifier</a:t>
            </a:r>
          </a:p>
          <a:p>
            <a:pPr marL="457200" indent="-457200">
              <a:buFont typeface="+mj-lt"/>
              <a:buAutoNum type="arabicPeriod"/>
            </a:pPr>
            <a:r>
              <a:rPr lang="fr-FR" dirty="0" smtClean="0"/>
              <a:t>Visées applicatives hors science (la technique)</a:t>
            </a:r>
          </a:p>
          <a:p>
            <a:pPr marL="457200" indent="-457200">
              <a:buFont typeface="+mj-lt"/>
              <a:buAutoNum type="arabicPeriod"/>
            </a:pPr>
            <a:r>
              <a:rPr lang="fr-FR" dirty="0" smtClean="0"/>
              <a:t>Ingénieurs produisent biens privés</a:t>
            </a:r>
            <a:endParaRPr lang="fr-FR" dirty="0"/>
          </a:p>
        </p:txBody>
      </p:sp>
      <p:sp>
        <p:nvSpPr>
          <p:cNvPr id="10" name="ZoneTexte 9"/>
          <p:cNvSpPr txBox="1"/>
          <p:nvPr/>
        </p:nvSpPr>
        <p:spPr>
          <a:xfrm>
            <a:off x="3159125" y="2174875"/>
            <a:ext cx="2408457" cy="369332"/>
          </a:xfrm>
          <a:prstGeom prst="rect">
            <a:avLst/>
          </a:prstGeom>
          <a:noFill/>
        </p:spPr>
        <p:txBody>
          <a:bodyPr wrap="none" rtlCol="0">
            <a:spAutoFit/>
          </a:bodyPr>
          <a:lstStyle/>
          <a:p>
            <a:r>
              <a:rPr lang="fr-FR" dirty="0" smtClean="0"/>
              <a:t>Pas de recouvrement</a:t>
            </a:r>
            <a:endParaRPr lang="fr-FR" dirty="0"/>
          </a:p>
        </p:txBody>
      </p:sp>
      <p:sp>
        <p:nvSpPr>
          <p:cNvPr id="11" name="ZoneTexte 10"/>
          <p:cNvSpPr txBox="1"/>
          <p:nvPr/>
        </p:nvSpPr>
        <p:spPr>
          <a:xfrm>
            <a:off x="1524000" y="5175250"/>
            <a:ext cx="6635750" cy="369332"/>
          </a:xfrm>
          <a:prstGeom prst="rect">
            <a:avLst/>
          </a:prstGeom>
          <a:noFill/>
        </p:spPr>
        <p:txBody>
          <a:bodyPr wrap="square" rtlCol="0">
            <a:spAutoFit/>
          </a:bodyPr>
          <a:lstStyle/>
          <a:p>
            <a:r>
              <a:rPr lang="fr-FR" dirty="0" smtClean="0"/>
              <a:t>Une rhétorique </a:t>
            </a:r>
            <a:r>
              <a:rPr lang="fr-FR" dirty="0" err="1" smtClean="0"/>
              <a:t>anti-science</a:t>
            </a:r>
            <a:r>
              <a:rPr lang="fr-FR" dirty="0" smtClean="0"/>
              <a:t>? Ignorance/à dessein</a:t>
            </a:r>
            <a:endParaRPr lang="fr-FR" dirty="0"/>
          </a:p>
        </p:txBody>
      </p:sp>
    </p:spTree>
    <p:extLst>
      <p:ext uri="{BB962C8B-B14F-4D97-AF65-F5344CB8AC3E}">
        <p14:creationId xmlns:p14="http://schemas.microsoft.com/office/powerpoint/2010/main" val="3821064565"/>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l"/>
            <a:r>
              <a:rPr lang="fr-FR" dirty="0"/>
              <a:t>C</a:t>
            </a:r>
            <a:r>
              <a:rPr lang="fr-FR" dirty="0" smtClean="0"/>
              <a:t>onfusions</a:t>
            </a:r>
            <a:endParaRPr lang="fr-FR" dirty="0"/>
          </a:p>
        </p:txBody>
      </p:sp>
      <p:sp>
        <p:nvSpPr>
          <p:cNvPr id="3" name="Espace réservé du texte 2"/>
          <p:cNvSpPr>
            <a:spLocks noGrp="1"/>
          </p:cNvSpPr>
          <p:nvPr>
            <p:ph type="body" idx="1"/>
          </p:nvPr>
        </p:nvSpPr>
        <p:spPr/>
        <p:txBody>
          <a:bodyPr/>
          <a:lstStyle/>
          <a:p>
            <a:r>
              <a:rPr lang="fr-FR" dirty="0" smtClean="0"/>
              <a:t>Science </a:t>
            </a:r>
            <a:endParaRPr lang="fr-FR" dirty="0"/>
          </a:p>
        </p:txBody>
      </p:sp>
      <p:sp>
        <p:nvSpPr>
          <p:cNvPr id="4" name="Espace réservé du texte 3"/>
          <p:cNvSpPr>
            <a:spLocks noGrp="1"/>
          </p:cNvSpPr>
          <p:nvPr>
            <p:ph type="body" sz="half" idx="3"/>
          </p:nvPr>
        </p:nvSpPr>
        <p:spPr/>
        <p:txBody>
          <a:bodyPr/>
          <a:lstStyle/>
          <a:p>
            <a:r>
              <a:rPr lang="fr-FR" dirty="0" smtClean="0"/>
              <a:t>technologie</a:t>
            </a:r>
            <a:endParaRPr lang="fr-FR" dirty="0"/>
          </a:p>
        </p:txBody>
      </p:sp>
      <p:sp>
        <p:nvSpPr>
          <p:cNvPr id="5" name="Espace réservé du contenu 4"/>
          <p:cNvSpPr>
            <a:spLocks noGrp="1"/>
          </p:cNvSpPr>
          <p:nvPr>
            <p:ph sz="quarter" idx="2"/>
          </p:nvPr>
        </p:nvSpPr>
        <p:spPr/>
        <p:txBody>
          <a:bodyPr>
            <a:normAutofit fontScale="92500" lnSpcReduction="20000"/>
          </a:bodyPr>
          <a:lstStyle/>
          <a:p>
            <a:endParaRPr lang="fr-FR" dirty="0" smtClean="0"/>
          </a:p>
          <a:p>
            <a:r>
              <a:rPr lang="fr-FR" sz="1800" dirty="0" smtClean="0"/>
              <a:t>Comprendre le monde</a:t>
            </a:r>
            <a:endParaRPr lang="fr-FR" sz="1800" dirty="0"/>
          </a:p>
          <a:p>
            <a:endParaRPr lang="fr-FR" sz="1800" dirty="0" smtClean="0"/>
          </a:p>
          <a:p>
            <a:endParaRPr lang="fr-FR" sz="1800" dirty="0"/>
          </a:p>
          <a:p>
            <a:endParaRPr lang="fr-FR" sz="1800" dirty="0" smtClean="0"/>
          </a:p>
          <a:p>
            <a:endParaRPr lang="fr-FR" sz="1800" dirty="0"/>
          </a:p>
          <a:p>
            <a:r>
              <a:rPr lang="fr-FR" sz="1800" dirty="0" smtClean="0"/>
              <a:t>Chercher à comprendre monde</a:t>
            </a:r>
          </a:p>
          <a:p>
            <a:endParaRPr lang="fr-FR" sz="1800" dirty="0"/>
          </a:p>
          <a:p>
            <a:endParaRPr lang="fr-FR" sz="1800" dirty="0" smtClean="0"/>
          </a:p>
          <a:p>
            <a:endParaRPr lang="fr-FR" sz="1800" dirty="0" smtClean="0"/>
          </a:p>
          <a:p>
            <a:endParaRPr lang="fr-FR" sz="1800" dirty="0"/>
          </a:p>
          <a:p>
            <a:r>
              <a:rPr lang="fr-FR" sz="1800" dirty="0" smtClean="0"/>
              <a:t>Pas d’évaluation objets d’études</a:t>
            </a:r>
          </a:p>
          <a:p>
            <a:endParaRPr lang="fr-FR" sz="1800" dirty="0"/>
          </a:p>
          <a:p>
            <a:endParaRPr lang="fr-FR" sz="1800" dirty="0" smtClean="0"/>
          </a:p>
          <a:p>
            <a:endParaRPr lang="fr-FR" sz="1800" dirty="0"/>
          </a:p>
          <a:p>
            <a:endParaRPr lang="fr-FR" sz="1800" dirty="0" smtClean="0"/>
          </a:p>
          <a:p>
            <a:endParaRPr lang="fr-FR" sz="1800" dirty="0" smtClean="0"/>
          </a:p>
          <a:p>
            <a:r>
              <a:rPr lang="fr-FR" sz="1800" dirty="0" smtClean="0"/>
              <a:t>Dimension non utilitariste</a:t>
            </a:r>
            <a:endParaRPr lang="fr-FR" sz="1800" dirty="0"/>
          </a:p>
        </p:txBody>
      </p:sp>
      <p:sp>
        <p:nvSpPr>
          <p:cNvPr id="6" name="Espace réservé du contenu 5"/>
          <p:cNvSpPr>
            <a:spLocks noGrp="1"/>
          </p:cNvSpPr>
          <p:nvPr>
            <p:ph sz="quarter" idx="4"/>
          </p:nvPr>
        </p:nvSpPr>
        <p:spPr/>
        <p:txBody>
          <a:bodyPr>
            <a:normAutofit lnSpcReduction="10000"/>
          </a:bodyPr>
          <a:lstStyle/>
          <a:p>
            <a:endParaRPr lang="fr-FR" dirty="0" smtClean="0"/>
          </a:p>
          <a:p>
            <a:r>
              <a:rPr lang="fr-FR" sz="1800" dirty="0" smtClean="0"/>
              <a:t>Objets technologiques crées par l’homme</a:t>
            </a:r>
          </a:p>
          <a:p>
            <a:endParaRPr lang="fr-FR" sz="1800" dirty="0"/>
          </a:p>
          <a:p>
            <a:endParaRPr lang="fr-FR" sz="1800" dirty="0" smtClean="0"/>
          </a:p>
          <a:p>
            <a:endParaRPr lang="fr-FR" sz="1800" dirty="0"/>
          </a:p>
          <a:p>
            <a:r>
              <a:rPr lang="fr-FR" sz="1800" dirty="0" smtClean="0"/>
              <a:t>Concevoir des objets</a:t>
            </a:r>
          </a:p>
          <a:p>
            <a:endParaRPr lang="fr-FR" sz="1800" dirty="0"/>
          </a:p>
          <a:p>
            <a:endParaRPr lang="fr-FR" sz="1800" dirty="0" smtClean="0"/>
          </a:p>
          <a:p>
            <a:r>
              <a:rPr lang="fr-FR" sz="1800" dirty="0" smtClean="0"/>
              <a:t>Evaluation des objets d’études</a:t>
            </a:r>
          </a:p>
          <a:p>
            <a:endParaRPr lang="fr-FR" sz="1800" dirty="0"/>
          </a:p>
          <a:p>
            <a:endParaRPr lang="fr-FR" sz="1800" dirty="0" smtClean="0"/>
          </a:p>
          <a:p>
            <a:endParaRPr lang="fr-FR" sz="1800" dirty="0"/>
          </a:p>
          <a:p>
            <a:endParaRPr lang="fr-FR" sz="1800" dirty="0" smtClean="0"/>
          </a:p>
          <a:p>
            <a:r>
              <a:rPr lang="fr-FR" sz="1800" dirty="0" smtClean="0"/>
              <a:t>Dimension utilitariste</a:t>
            </a:r>
          </a:p>
          <a:p>
            <a:pPr marL="0" indent="0">
              <a:buNone/>
            </a:pPr>
            <a:endParaRPr lang="fr-FR" sz="1800" dirty="0"/>
          </a:p>
        </p:txBody>
      </p:sp>
      <p:sp>
        <p:nvSpPr>
          <p:cNvPr id="7" name="ZoneTexte 6"/>
          <p:cNvSpPr txBox="1"/>
          <p:nvPr/>
        </p:nvSpPr>
        <p:spPr>
          <a:xfrm>
            <a:off x="3333750" y="2362200"/>
            <a:ext cx="2599840" cy="369332"/>
          </a:xfrm>
          <a:prstGeom prst="rect">
            <a:avLst/>
          </a:prstGeom>
          <a:ln/>
        </p:spPr>
        <p:style>
          <a:lnRef idx="1">
            <a:schemeClr val="accent3"/>
          </a:lnRef>
          <a:fillRef idx="2">
            <a:schemeClr val="accent3"/>
          </a:fillRef>
          <a:effectRef idx="1">
            <a:schemeClr val="accent3"/>
          </a:effectRef>
          <a:fontRef idx="minor">
            <a:schemeClr val="dk1"/>
          </a:fontRef>
        </p:style>
        <p:txBody>
          <a:bodyPr wrap="none" rtlCol="0">
            <a:spAutoFit/>
          </a:bodyPr>
          <a:lstStyle/>
          <a:p>
            <a:r>
              <a:rPr lang="fr-FR" dirty="0" smtClean="0"/>
              <a:t>Confusion ontologique</a:t>
            </a:r>
            <a:endParaRPr lang="fr-FR" dirty="0"/>
          </a:p>
        </p:txBody>
      </p:sp>
      <p:sp>
        <p:nvSpPr>
          <p:cNvPr id="8" name="ZoneTexte 7"/>
          <p:cNvSpPr txBox="1"/>
          <p:nvPr/>
        </p:nvSpPr>
        <p:spPr>
          <a:xfrm>
            <a:off x="3333750" y="3272393"/>
            <a:ext cx="3116959" cy="369332"/>
          </a:xfrm>
          <a:prstGeom prst="rect">
            <a:avLst/>
          </a:prstGeom>
          <a:ln/>
        </p:spPr>
        <p:style>
          <a:lnRef idx="1">
            <a:schemeClr val="accent3"/>
          </a:lnRef>
          <a:fillRef idx="2">
            <a:schemeClr val="accent3"/>
          </a:fillRef>
          <a:effectRef idx="1">
            <a:schemeClr val="accent3"/>
          </a:effectRef>
          <a:fontRef idx="minor">
            <a:schemeClr val="dk1"/>
          </a:fontRef>
        </p:style>
        <p:txBody>
          <a:bodyPr wrap="none" rtlCol="0">
            <a:spAutoFit/>
          </a:bodyPr>
          <a:lstStyle/>
          <a:p>
            <a:r>
              <a:rPr lang="fr-FR" dirty="0" smtClean="0"/>
              <a:t>Confusion épistémologique</a:t>
            </a:r>
            <a:endParaRPr lang="fr-FR" dirty="0"/>
          </a:p>
        </p:txBody>
      </p:sp>
      <p:sp>
        <p:nvSpPr>
          <p:cNvPr id="9" name="ZoneTexte 8"/>
          <p:cNvSpPr txBox="1"/>
          <p:nvPr/>
        </p:nvSpPr>
        <p:spPr>
          <a:xfrm>
            <a:off x="3350769" y="4198461"/>
            <a:ext cx="2582821" cy="369332"/>
          </a:xfrm>
          <a:prstGeom prst="rect">
            <a:avLst/>
          </a:prstGeom>
          <a:ln/>
        </p:spPr>
        <p:style>
          <a:lnRef idx="1">
            <a:schemeClr val="accent3"/>
          </a:lnRef>
          <a:fillRef idx="2">
            <a:schemeClr val="accent3"/>
          </a:fillRef>
          <a:effectRef idx="1">
            <a:schemeClr val="accent3"/>
          </a:effectRef>
          <a:fontRef idx="minor">
            <a:schemeClr val="dk1"/>
          </a:fontRef>
        </p:style>
        <p:txBody>
          <a:bodyPr wrap="none" rtlCol="0">
            <a:spAutoFit/>
          </a:bodyPr>
          <a:lstStyle/>
          <a:p>
            <a:r>
              <a:rPr lang="fr-FR" dirty="0" smtClean="0"/>
              <a:t>Confusion axiologique</a:t>
            </a:r>
            <a:endParaRPr lang="fr-FR" dirty="0"/>
          </a:p>
        </p:txBody>
      </p:sp>
      <p:sp>
        <p:nvSpPr>
          <p:cNvPr id="10" name="ZoneTexte 9"/>
          <p:cNvSpPr txBox="1"/>
          <p:nvPr/>
        </p:nvSpPr>
        <p:spPr>
          <a:xfrm>
            <a:off x="3350769" y="5282684"/>
            <a:ext cx="2882520" cy="369332"/>
          </a:xfrm>
          <a:prstGeom prst="rect">
            <a:avLst/>
          </a:prstGeom>
          <a:ln/>
        </p:spPr>
        <p:style>
          <a:lnRef idx="1">
            <a:schemeClr val="accent3"/>
          </a:lnRef>
          <a:fillRef idx="2">
            <a:schemeClr val="accent3"/>
          </a:fillRef>
          <a:effectRef idx="1">
            <a:schemeClr val="accent3"/>
          </a:effectRef>
          <a:fontRef idx="minor">
            <a:schemeClr val="dk1"/>
          </a:fontRef>
        </p:style>
        <p:txBody>
          <a:bodyPr wrap="none" rtlCol="0">
            <a:spAutoFit/>
          </a:bodyPr>
          <a:lstStyle/>
          <a:p>
            <a:r>
              <a:rPr lang="fr-FR" dirty="0" smtClean="0"/>
              <a:t>Confusion praxéologique</a:t>
            </a:r>
            <a:endParaRPr lang="fr-FR" dirty="0"/>
          </a:p>
        </p:txBody>
      </p:sp>
    </p:spTree>
    <p:extLst>
      <p:ext uri="{BB962C8B-B14F-4D97-AF65-F5344CB8AC3E}">
        <p14:creationId xmlns:p14="http://schemas.microsoft.com/office/powerpoint/2010/main" val="201467690"/>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p:cNvSpPr>
            <a:spLocks noGrp="1"/>
          </p:cNvSpPr>
          <p:nvPr>
            <p:ph type="title"/>
          </p:nvPr>
        </p:nvSpPr>
        <p:spPr/>
        <p:txBody>
          <a:bodyPr/>
          <a:lstStyle/>
          <a:p>
            <a:r>
              <a:rPr lang="fr-FR" dirty="0" smtClean="0"/>
              <a:t>Conclusion</a:t>
            </a:r>
            <a:endParaRPr lang="fr-FR" dirty="0"/>
          </a:p>
        </p:txBody>
      </p:sp>
      <p:sp>
        <p:nvSpPr>
          <p:cNvPr id="8" name="Espace réservé du contenu 7"/>
          <p:cNvSpPr>
            <a:spLocks noGrp="1"/>
          </p:cNvSpPr>
          <p:nvPr>
            <p:ph idx="1"/>
          </p:nvPr>
        </p:nvSpPr>
        <p:spPr/>
        <p:txBody>
          <a:bodyPr/>
          <a:lstStyle/>
          <a:p>
            <a:r>
              <a:rPr lang="fr-FR" dirty="0" smtClean="0"/>
              <a:t>Comprendre et discuter le progrès scientifique et technique ?</a:t>
            </a:r>
          </a:p>
          <a:p>
            <a:endParaRPr lang="fr-FR" dirty="0" smtClean="0"/>
          </a:p>
          <a:p>
            <a:r>
              <a:rPr lang="fr-FR" dirty="0" smtClean="0"/>
              <a:t>Comprendre les relations entre science et technique/science et technologie</a:t>
            </a:r>
          </a:p>
          <a:p>
            <a:endParaRPr lang="fr-FR" dirty="0" smtClean="0"/>
          </a:p>
          <a:p>
            <a:r>
              <a:rPr lang="fr-FR" dirty="0" smtClean="0"/>
              <a:t>Déconstruire les discours et les confusions</a:t>
            </a:r>
          </a:p>
        </p:txBody>
      </p:sp>
    </p:spTree>
    <p:extLst>
      <p:ext uri="{BB962C8B-B14F-4D97-AF65-F5344CB8AC3E}">
        <p14:creationId xmlns:p14="http://schemas.microsoft.com/office/powerpoint/2010/main" val="3491596603"/>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r>
              <a:rPr lang="fr-FR" dirty="0" smtClean="0"/>
              <a:t>Technologie = dispositifs, objets artéfacts techniques</a:t>
            </a:r>
          </a:p>
          <a:p>
            <a:r>
              <a:rPr lang="fr-FR" dirty="0" smtClean="0"/>
              <a:t>A. Koyré, historien des sciences, technologie = « technique entretenant un lien organique avec la science » (1971)</a:t>
            </a:r>
          </a:p>
          <a:p>
            <a:r>
              <a:rPr lang="fr-FR" dirty="0" smtClean="0"/>
              <a:t>Technologie </a:t>
            </a:r>
            <a:r>
              <a:rPr lang="fr-FR" dirty="0" err="1" smtClean="0"/>
              <a:t>éthym</a:t>
            </a:r>
            <a:r>
              <a:rPr lang="fr-FR" dirty="0" smtClean="0"/>
              <a:t>. Discours organisé sur la technique</a:t>
            </a:r>
            <a:endParaRPr lang="fr-FR" dirty="0"/>
          </a:p>
        </p:txBody>
      </p:sp>
    </p:spTree>
    <p:extLst>
      <p:ext uri="{BB962C8B-B14F-4D97-AF65-F5344CB8AC3E}">
        <p14:creationId xmlns:p14="http://schemas.microsoft.com/office/powerpoint/2010/main" val="386728970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1397000" y="1377403"/>
            <a:ext cx="6350000" cy="5080000"/>
          </a:xfrm>
          <a:prstGeom prst="rect">
            <a:avLst/>
          </a:prstGeom>
        </p:spPr>
      </p:pic>
      <p:sp>
        <p:nvSpPr>
          <p:cNvPr id="4" name="ZoneTexte 3"/>
          <p:cNvSpPr txBox="1"/>
          <p:nvPr/>
        </p:nvSpPr>
        <p:spPr>
          <a:xfrm>
            <a:off x="797785" y="263157"/>
            <a:ext cx="2474762" cy="600164"/>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pPr algn="ctr">
              <a:lnSpc>
                <a:spcPct val="200000"/>
              </a:lnSpc>
            </a:pPr>
            <a:r>
              <a:rPr lang="fr-FR" dirty="0" smtClean="0"/>
              <a:t>Préscience</a:t>
            </a:r>
            <a:endParaRPr lang="fr-FR" dirty="0"/>
          </a:p>
        </p:txBody>
      </p:sp>
      <p:cxnSp>
        <p:nvCxnSpPr>
          <p:cNvPr id="6" name="Connecteur en arc 5"/>
          <p:cNvCxnSpPr/>
          <p:nvPr/>
        </p:nvCxnSpPr>
        <p:spPr>
          <a:xfrm>
            <a:off x="2556168" y="857736"/>
            <a:ext cx="1221100" cy="737716"/>
          </a:xfrm>
          <a:prstGeom prst="curvedConnector3">
            <a:avLst/>
          </a:prstGeom>
          <a:ln w="57150" cmpd="sng">
            <a:tailEnd type="arrow"/>
          </a:ln>
        </p:spPr>
        <p:style>
          <a:lnRef idx="2">
            <a:schemeClr val="accent1"/>
          </a:lnRef>
          <a:fillRef idx="0">
            <a:schemeClr val="accent1"/>
          </a:fillRef>
          <a:effectRef idx="1">
            <a:schemeClr val="accent1"/>
          </a:effectRef>
          <a:fontRef idx="minor">
            <a:schemeClr val="tx1"/>
          </a:fontRef>
        </p:style>
      </p:cxnSp>
      <p:sp>
        <p:nvSpPr>
          <p:cNvPr id="2" name="Espace réservé du numéro de diapositive 1"/>
          <p:cNvSpPr>
            <a:spLocks noGrp="1"/>
          </p:cNvSpPr>
          <p:nvPr>
            <p:ph type="sldNum" sz="quarter" idx="12"/>
          </p:nvPr>
        </p:nvSpPr>
        <p:spPr/>
        <p:txBody>
          <a:bodyPr/>
          <a:lstStyle/>
          <a:p>
            <a:fld id="{A38A5D41-E0AE-4542-94D6-6FCB10B1150B}" type="slidenum">
              <a:rPr lang="fr-FR" smtClean="0"/>
              <a:t>5</a:t>
            </a:fld>
            <a:endParaRPr lang="fr-FR"/>
          </a:p>
        </p:txBody>
      </p:sp>
    </p:spTree>
    <p:extLst>
      <p:ext uri="{BB962C8B-B14F-4D97-AF65-F5344CB8AC3E}">
        <p14:creationId xmlns:p14="http://schemas.microsoft.com/office/powerpoint/2010/main" val="258878060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l"/>
            <a:r>
              <a:rPr lang="fr-FR" dirty="0"/>
              <a:t>P</a:t>
            </a:r>
            <a:r>
              <a:rPr lang="fr-FR" dirty="0" smtClean="0"/>
              <a:t>hase </a:t>
            </a:r>
            <a:r>
              <a:rPr lang="fr-FR" dirty="0"/>
              <a:t>de </a:t>
            </a:r>
            <a:r>
              <a:rPr lang="fr-FR" i="1" dirty="0"/>
              <a:t>préscience</a:t>
            </a:r>
            <a:r>
              <a:rPr lang="fr-FR" dirty="0"/>
              <a:t> </a:t>
            </a:r>
            <a:r>
              <a:rPr lang="fr-FR" dirty="0" smtClean="0"/>
              <a:t> </a:t>
            </a:r>
            <a:r>
              <a:rPr lang="fr-FR" dirty="0"/>
              <a:t/>
            </a:r>
            <a:br>
              <a:rPr lang="fr-FR" dirty="0"/>
            </a:br>
            <a:endParaRPr lang="fr-FR" dirty="0"/>
          </a:p>
        </p:txBody>
      </p:sp>
      <p:sp>
        <p:nvSpPr>
          <p:cNvPr id="3" name="Espace réservé du contenu 2"/>
          <p:cNvSpPr>
            <a:spLocks noGrp="1"/>
          </p:cNvSpPr>
          <p:nvPr>
            <p:ph idx="1"/>
          </p:nvPr>
        </p:nvSpPr>
        <p:spPr>
          <a:xfrm>
            <a:off x="457200" y="978182"/>
            <a:ext cx="8229600" cy="5147981"/>
          </a:xfrm>
        </p:spPr>
        <p:txBody>
          <a:bodyPr/>
          <a:lstStyle/>
          <a:p>
            <a:r>
              <a:rPr lang="fr-FR" dirty="0"/>
              <a:t>D</a:t>
            </a:r>
            <a:r>
              <a:rPr lang="fr-FR" dirty="0" smtClean="0"/>
              <a:t>ésorganisée </a:t>
            </a:r>
            <a:r>
              <a:rPr lang="fr-FR" dirty="0"/>
              <a:t>au </a:t>
            </a:r>
            <a:r>
              <a:rPr lang="fr-FR" dirty="0" smtClean="0"/>
              <a:t>début</a:t>
            </a:r>
          </a:p>
          <a:p>
            <a:r>
              <a:rPr lang="fr-FR" dirty="0" smtClean="0"/>
              <a:t>Structuration progressive</a:t>
            </a:r>
          </a:p>
          <a:p>
            <a:pPr>
              <a:buFont typeface="Wingdings" charset="0"/>
              <a:buChar char="è"/>
            </a:pPr>
            <a:r>
              <a:rPr lang="fr-FR" dirty="0" smtClean="0"/>
              <a:t>la </a:t>
            </a:r>
            <a:r>
              <a:rPr lang="fr-FR" dirty="0"/>
              <a:t>communauté scientifique s’arrête sur une matrice disciplinaire, des hypothèses théoriques générales, des lois et techniques permettant de les </a:t>
            </a:r>
            <a:r>
              <a:rPr lang="fr-FR" dirty="0" smtClean="0"/>
              <a:t>appliquer, système de logique, méthodologie </a:t>
            </a:r>
          </a:p>
          <a:p>
            <a:pPr marL="0" indent="0">
              <a:buNone/>
            </a:pPr>
            <a:endParaRPr lang="fr-FR" dirty="0" smtClean="0"/>
          </a:p>
          <a:p>
            <a:pPr marL="0" indent="0">
              <a:buNone/>
            </a:pPr>
            <a:r>
              <a:rPr lang="fr-FR" dirty="0" smtClean="0"/>
              <a:t>Ex: notion de </a:t>
            </a:r>
            <a:r>
              <a:rPr lang="fr-FR" i="1" dirty="0" smtClean="0"/>
              <a:t>trou noir</a:t>
            </a:r>
            <a:endParaRPr lang="fr-FR" i="1" dirty="0"/>
          </a:p>
        </p:txBody>
      </p:sp>
      <p:sp>
        <p:nvSpPr>
          <p:cNvPr id="4" name="Espace réservé du numéro de diapositive 3"/>
          <p:cNvSpPr>
            <a:spLocks noGrp="1"/>
          </p:cNvSpPr>
          <p:nvPr>
            <p:ph type="sldNum" sz="quarter" idx="12"/>
          </p:nvPr>
        </p:nvSpPr>
        <p:spPr/>
        <p:txBody>
          <a:bodyPr/>
          <a:lstStyle/>
          <a:p>
            <a:fld id="{A38A5D41-E0AE-4542-94D6-6FCB10B1150B}" type="slidenum">
              <a:rPr lang="fr-FR" smtClean="0"/>
              <a:t>6</a:t>
            </a:fld>
            <a:endParaRPr lang="fr-FR"/>
          </a:p>
        </p:txBody>
      </p:sp>
    </p:spTree>
    <p:extLst>
      <p:ext uri="{BB962C8B-B14F-4D97-AF65-F5344CB8AC3E}">
        <p14:creationId xmlns:p14="http://schemas.microsoft.com/office/powerpoint/2010/main" val="333756365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l"/>
            <a:r>
              <a:rPr lang="fr-FR" dirty="0"/>
              <a:t>P</a:t>
            </a:r>
            <a:r>
              <a:rPr lang="fr-FR" dirty="0" smtClean="0"/>
              <a:t>hase </a:t>
            </a:r>
            <a:r>
              <a:rPr lang="fr-FR" dirty="0"/>
              <a:t>de science normale </a:t>
            </a:r>
          </a:p>
        </p:txBody>
      </p:sp>
      <p:sp>
        <p:nvSpPr>
          <p:cNvPr id="3" name="Espace réservé du contenu 2"/>
          <p:cNvSpPr>
            <a:spLocks noGrp="1"/>
          </p:cNvSpPr>
          <p:nvPr>
            <p:ph idx="1"/>
          </p:nvPr>
        </p:nvSpPr>
        <p:spPr/>
        <p:txBody>
          <a:bodyPr>
            <a:normAutofit fontScale="92500" lnSpcReduction="10000"/>
          </a:bodyPr>
          <a:lstStyle/>
          <a:p>
            <a:r>
              <a:rPr lang="fr-FR" dirty="0"/>
              <a:t>véhiculer une norme, </a:t>
            </a:r>
            <a:r>
              <a:rPr lang="fr-FR" dirty="0" smtClean="0"/>
              <a:t>transmettre </a:t>
            </a:r>
            <a:r>
              <a:rPr lang="fr-FR" dirty="0"/>
              <a:t>une grille de lecture et d’interprétation du </a:t>
            </a:r>
            <a:r>
              <a:rPr lang="fr-FR" dirty="0" smtClean="0"/>
              <a:t>monde : </a:t>
            </a:r>
            <a:r>
              <a:rPr lang="fr-FR" dirty="0"/>
              <a:t>présupposés, croyances, méthodes, normes, instruments et usages expérimentaux, attentes, valeurs, épistémologies… </a:t>
            </a:r>
            <a:r>
              <a:rPr lang="fr-FR" dirty="0" smtClean="0"/>
              <a:t> </a:t>
            </a:r>
          </a:p>
          <a:p>
            <a:r>
              <a:rPr lang="fr-FR" dirty="0"/>
              <a:t>D</a:t>
            </a:r>
            <a:r>
              <a:rPr lang="fr-FR" dirty="0" smtClean="0"/>
              <a:t>ébats fondamentaux </a:t>
            </a:r>
            <a:r>
              <a:rPr lang="fr-FR" dirty="0" smtClean="0">
                <a:latin typeface="Wingdings"/>
                <a:ea typeface="Wingdings"/>
                <a:cs typeface="Wingdings"/>
                <a:sym typeface="Wingdings"/>
              </a:rPr>
              <a:t></a:t>
            </a:r>
            <a:endParaRPr lang="fr-FR" dirty="0">
              <a:sym typeface="Wingdings"/>
            </a:endParaRPr>
          </a:p>
          <a:p>
            <a:r>
              <a:rPr lang="fr-FR" dirty="0" smtClean="0">
                <a:latin typeface="Wingdings"/>
                <a:ea typeface="Wingdings"/>
                <a:cs typeface="Wingdings"/>
                <a:sym typeface="Wingdings"/>
              </a:rPr>
              <a:t></a:t>
            </a:r>
            <a:r>
              <a:rPr lang="fr-FR" dirty="0" smtClean="0">
                <a:sym typeface="Wingdings"/>
              </a:rPr>
              <a:t>Connaissances implicites</a:t>
            </a:r>
          </a:p>
          <a:p>
            <a:pPr marL="0" indent="0">
              <a:buNone/>
            </a:pPr>
            <a:r>
              <a:rPr lang="fr-FR" dirty="0" smtClean="0"/>
              <a:t> </a:t>
            </a:r>
            <a:endParaRPr lang="fr-FR" dirty="0"/>
          </a:p>
          <a:p>
            <a:pPr>
              <a:buFont typeface="Wingdings" charset="0"/>
              <a:buChar char="è"/>
            </a:pPr>
            <a:r>
              <a:rPr lang="fr-FR" dirty="0" smtClean="0"/>
              <a:t>expliquer </a:t>
            </a:r>
            <a:r>
              <a:rPr lang="fr-FR" dirty="0"/>
              <a:t>de plus en plus de phénomènes. </a:t>
            </a:r>
            <a:endParaRPr lang="fr-FR" dirty="0" smtClean="0"/>
          </a:p>
          <a:p>
            <a:pPr marL="0" indent="0">
              <a:buNone/>
            </a:pPr>
            <a:r>
              <a:rPr lang="fr-FR" dirty="0" smtClean="0">
                <a:sym typeface="Wingdings"/>
              </a:rPr>
              <a:t> Difficultés progressives</a:t>
            </a:r>
            <a:endParaRPr lang="fr-FR" dirty="0"/>
          </a:p>
        </p:txBody>
      </p:sp>
      <p:sp>
        <p:nvSpPr>
          <p:cNvPr id="4" name="Espace réservé du numéro de diapositive 3"/>
          <p:cNvSpPr>
            <a:spLocks noGrp="1"/>
          </p:cNvSpPr>
          <p:nvPr>
            <p:ph type="sldNum" sz="quarter" idx="12"/>
          </p:nvPr>
        </p:nvSpPr>
        <p:spPr/>
        <p:txBody>
          <a:bodyPr/>
          <a:lstStyle/>
          <a:p>
            <a:fld id="{A38A5D41-E0AE-4542-94D6-6FCB10B1150B}" type="slidenum">
              <a:rPr lang="fr-FR" smtClean="0"/>
              <a:t>7</a:t>
            </a:fld>
            <a:endParaRPr lang="fr-FR"/>
          </a:p>
        </p:txBody>
      </p:sp>
    </p:spTree>
    <p:extLst>
      <p:ext uri="{BB962C8B-B14F-4D97-AF65-F5344CB8AC3E}">
        <p14:creationId xmlns:p14="http://schemas.microsoft.com/office/powerpoint/2010/main" val="212232241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411866"/>
            <a:ext cx="8229600" cy="5714297"/>
          </a:xfrm>
        </p:spPr>
        <p:txBody>
          <a:bodyPr/>
          <a:lstStyle/>
          <a:p>
            <a:pPr marL="54864" indent="0">
              <a:spcBef>
                <a:spcPct val="0"/>
              </a:spcBef>
              <a:buNone/>
            </a:pPr>
            <a:r>
              <a:rPr lang="fr-FR" sz="4600" dirty="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rPr>
              <a:t>Phase de Crise</a:t>
            </a:r>
          </a:p>
          <a:p>
            <a:endParaRPr lang="fr-FR" dirty="0"/>
          </a:p>
          <a:p>
            <a:r>
              <a:rPr lang="fr-FR" dirty="0"/>
              <a:t> </a:t>
            </a:r>
            <a:r>
              <a:rPr lang="fr-FR" dirty="0" smtClean="0"/>
              <a:t>Concept </a:t>
            </a:r>
            <a:r>
              <a:rPr lang="fr-FR" dirty="0"/>
              <a:t>perd de sa validité</a:t>
            </a:r>
          </a:p>
          <a:p>
            <a:endParaRPr lang="fr-FR" dirty="0" smtClean="0"/>
          </a:p>
          <a:p>
            <a:endParaRPr lang="fr-FR" dirty="0"/>
          </a:p>
          <a:p>
            <a:r>
              <a:rPr lang="fr-FR" dirty="0" smtClean="0"/>
              <a:t>Nouveau cycle….</a:t>
            </a:r>
          </a:p>
          <a:p>
            <a:pPr marL="0" indent="0">
              <a:buNone/>
            </a:pPr>
            <a:endParaRPr lang="fr-FR" dirty="0"/>
          </a:p>
        </p:txBody>
      </p:sp>
      <p:sp>
        <p:nvSpPr>
          <p:cNvPr id="2" name="Espace réservé du numéro de diapositive 1"/>
          <p:cNvSpPr>
            <a:spLocks noGrp="1"/>
          </p:cNvSpPr>
          <p:nvPr>
            <p:ph type="sldNum" sz="quarter" idx="12"/>
          </p:nvPr>
        </p:nvSpPr>
        <p:spPr/>
        <p:txBody>
          <a:bodyPr/>
          <a:lstStyle/>
          <a:p>
            <a:fld id="{A38A5D41-E0AE-4542-94D6-6FCB10B1150B}" type="slidenum">
              <a:rPr lang="fr-FR" smtClean="0"/>
              <a:t>8</a:t>
            </a:fld>
            <a:endParaRPr lang="fr-FR"/>
          </a:p>
        </p:txBody>
      </p:sp>
    </p:spTree>
    <p:extLst>
      <p:ext uri="{BB962C8B-B14F-4D97-AF65-F5344CB8AC3E}">
        <p14:creationId xmlns:p14="http://schemas.microsoft.com/office/powerpoint/2010/main" val="98198225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l"/>
            <a:r>
              <a:rPr lang="fr-FR" dirty="0" smtClean="0"/>
              <a:t>Critique de Kuhn à l’</a:t>
            </a:r>
            <a:r>
              <a:rPr lang="fr-FR" dirty="0"/>
              <a:t>e</a:t>
            </a:r>
            <a:r>
              <a:rPr lang="fr-FR" dirty="0" smtClean="0"/>
              <a:t>fficacité de </a:t>
            </a:r>
            <a:r>
              <a:rPr lang="fr-FR" sz="5100" dirty="0"/>
              <a:t>la</a:t>
            </a:r>
            <a:r>
              <a:rPr lang="fr-FR" dirty="0" smtClean="0"/>
              <a:t> réfutation</a:t>
            </a:r>
            <a:endParaRPr lang="fr-FR" dirty="0"/>
          </a:p>
        </p:txBody>
      </p:sp>
      <p:sp>
        <p:nvSpPr>
          <p:cNvPr id="3" name="Espace réservé du contenu 2"/>
          <p:cNvSpPr>
            <a:spLocks noGrp="1"/>
          </p:cNvSpPr>
          <p:nvPr>
            <p:ph idx="1"/>
          </p:nvPr>
        </p:nvSpPr>
        <p:spPr/>
        <p:txBody>
          <a:bodyPr>
            <a:normAutofit/>
          </a:bodyPr>
          <a:lstStyle/>
          <a:p>
            <a:pPr marL="0" indent="0">
              <a:buNone/>
            </a:pPr>
            <a:r>
              <a:rPr lang="fr-FR" dirty="0" smtClean="0"/>
              <a:t>1. On ne </a:t>
            </a:r>
            <a:r>
              <a:rPr lang="fr-FR" dirty="0"/>
              <a:t>peut pas </a:t>
            </a:r>
            <a:r>
              <a:rPr lang="fr-FR" dirty="0" smtClean="0"/>
              <a:t> </a:t>
            </a:r>
            <a:r>
              <a:rPr lang="fr-FR" dirty="0"/>
              <a:t>réfuter en restant à l’intérieur de la discipline. </a:t>
            </a:r>
            <a:endParaRPr lang="fr-FR" dirty="0" smtClean="0"/>
          </a:p>
          <a:p>
            <a:pPr marL="0" indent="0">
              <a:buNone/>
            </a:pPr>
            <a:r>
              <a:rPr lang="fr-FR" dirty="0" smtClean="0"/>
              <a:t>2. la </a:t>
            </a:r>
            <a:r>
              <a:rPr lang="fr-FR" dirty="0"/>
              <a:t>connaissance matricielle est essentiellement tacite, donc il est très peu accessible à la critique depuis </a:t>
            </a:r>
            <a:r>
              <a:rPr lang="fr-FR" dirty="0" smtClean="0"/>
              <a:t>l’intérieur</a:t>
            </a:r>
            <a:r>
              <a:rPr lang="fr-FR" dirty="0"/>
              <a:t> </a:t>
            </a:r>
            <a:r>
              <a:rPr lang="fr-FR" dirty="0" smtClean="0">
                <a:sym typeface="Wingdings"/>
              </a:rPr>
              <a:t> </a:t>
            </a:r>
            <a:r>
              <a:rPr lang="fr-FR" dirty="0" smtClean="0"/>
              <a:t>sortir</a:t>
            </a:r>
            <a:r>
              <a:rPr lang="fr-FR" dirty="0"/>
              <a:t> </a:t>
            </a:r>
            <a:r>
              <a:rPr lang="fr-FR" dirty="0" smtClean="0"/>
              <a:t> </a:t>
            </a:r>
            <a:endParaRPr lang="fr-FR" dirty="0"/>
          </a:p>
        </p:txBody>
      </p:sp>
      <p:sp>
        <p:nvSpPr>
          <p:cNvPr id="4" name="Espace réservé du numéro de diapositive 3"/>
          <p:cNvSpPr>
            <a:spLocks noGrp="1"/>
          </p:cNvSpPr>
          <p:nvPr>
            <p:ph type="sldNum" sz="quarter" idx="12"/>
          </p:nvPr>
        </p:nvSpPr>
        <p:spPr/>
        <p:txBody>
          <a:bodyPr/>
          <a:lstStyle/>
          <a:p>
            <a:fld id="{A38A5D41-E0AE-4542-94D6-6FCB10B1150B}" type="slidenum">
              <a:rPr lang="fr-FR" smtClean="0"/>
              <a:t>9</a:t>
            </a:fld>
            <a:endParaRPr lang="fr-FR"/>
          </a:p>
        </p:txBody>
      </p:sp>
    </p:spTree>
    <p:extLst>
      <p:ext uri="{BB962C8B-B14F-4D97-AF65-F5344CB8AC3E}">
        <p14:creationId xmlns:p14="http://schemas.microsoft.com/office/powerpoint/2010/main" val="1344285476"/>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nderie">
  <a:themeElements>
    <a:clrScheme name="Fonderie">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nderie">
      <a:majorFont>
        <a:latin typeface="Rockwell"/>
        <a:ea typeface=""/>
        <a:cs typeface=""/>
        <a:font script="Grek" typeface="Cambria"/>
        <a:font script="Cyrl" typeface="Cambria"/>
        <a:font script="Jpan" typeface="ＭＳ 明朝"/>
        <a:font script="Hang" typeface="바탕"/>
        <a:font script="Hans" typeface="华文新魏"/>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ＭＳ 明朝"/>
        <a:font script="Hang" typeface="바탕"/>
        <a:font script="Hans" typeface="华文新魏"/>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nderie">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Fonderie">
  <a:themeElements>
    <a:clrScheme name="Fonderie">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nderie">
      <a:majorFont>
        <a:latin typeface="Rockwell"/>
        <a:ea typeface=""/>
        <a:cs typeface=""/>
        <a:font script="Grek" typeface="Cambria"/>
        <a:font script="Cyrl" typeface="Cambria"/>
        <a:font script="Jpan" typeface="ＭＳ 明朝"/>
        <a:font script="Hang" typeface="바탕"/>
        <a:font script="Hans" typeface="华文新魏"/>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ＭＳ 明朝"/>
        <a:font script="Hang" typeface="바탕"/>
        <a:font script="Hans" typeface="华文新魏"/>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nderie">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10263</TotalTime>
  <Words>1317</Words>
  <Application>Microsoft Macintosh PowerPoint</Application>
  <PresentationFormat>Présentation à l'écran (4:3)</PresentationFormat>
  <Paragraphs>291</Paragraphs>
  <Slides>43</Slides>
  <Notes>17</Notes>
  <HiddenSlides>0</HiddenSlides>
  <MMClips>0</MMClips>
  <ScaleCrop>false</ScaleCrop>
  <HeadingPairs>
    <vt:vector size="4" baseType="variant">
      <vt:variant>
        <vt:lpstr>Thème</vt:lpstr>
      </vt:variant>
      <vt:variant>
        <vt:i4>2</vt:i4>
      </vt:variant>
      <vt:variant>
        <vt:lpstr>Titres des diapositives</vt:lpstr>
      </vt:variant>
      <vt:variant>
        <vt:i4>43</vt:i4>
      </vt:variant>
    </vt:vector>
  </HeadingPairs>
  <TitlesOfParts>
    <vt:vector size="45" baseType="lpstr">
      <vt:lpstr>Fonderie</vt:lpstr>
      <vt:lpstr>1_Fonderie</vt:lpstr>
      <vt:lpstr>La techno science contemporaine (suite et fin)</vt:lpstr>
      <vt:lpstr>3. Quelle créativité scientifique ? Les révolutions scientifiques</vt:lpstr>
      <vt:lpstr>Thomas Kuhn (1922-1996) </vt:lpstr>
      <vt:lpstr>Présentation PowerPoint</vt:lpstr>
      <vt:lpstr>Présentation PowerPoint</vt:lpstr>
      <vt:lpstr>Phase de préscience   </vt:lpstr>
      <vt:lpstr>Phase de science normale </vt:lpstr>
      <vt:lpstr>Présentation PowerPoint</vt:lpstr>
      <vt:lpstr>Critique de Kuhn à l’efficacité de la réfutation</vt:lpstr>
      <vt:lpstr>Définitions</vt:lpstr>
      <vt:lpstr>Quelle rationalité?</vt:lpstr>
      <vt:lpstr>Critiques aux travaux de Kuhn</vt:lpstr>
      <vt:lpstr>Perspectives épistémologiques</vt:lpstr>
      <vt:lpstr>4. La technoscience? L’envers du mot</vt:lpstr>
      <vt:lpstr>Sommaire</vt:lpstr>
      <vt:lpstr>4.1. les origines d’un mot La paternité d’un concept?</vt:lpstr>
      <vt:lpstr>Présentation PowerPoint</vt:lpstr>
      <vt:lpstr>Si on cherche…</vt:lpstr>
      <vt:lpstr>Présentation PowerPoint</vt:lpstr>
      <vt:lpstr>Présentation PowerPoint</vt:lpstr>
      <vt:lpstr>Présentation PowerPoint</vt:lpstr>
      <vt:lpstr>Présentation PowerPoint</vt:lpstr>
      <vt:lpstr>Diffusion</vt:lpstr>
      <vt:lpstr>4.2. Les usages politiques </vt:lpstr>
      <vt:lpstr>Présentation PowerPoint</vt:lpstr>
      <vt:lpstr>Présentation PowerPoint</vt:lpstr>
      <vt:lpstr> 4.2.1 La technique selon Jacques Ellul (1912-1994)</vt:lpstr>
      <vt:lpstr>Présentation PowerPoint</vt:lpstr>
      <vt:lpstr>Quatre principes</vt:lpstr>
      <vt:lpstr>Présentation PowerPoint</vt:lpstr>
      <vt:lpstr>Présentation PowerPoint</vt:lpstr>
      <vt:lpstr>Présentation PowerPoint</vt:lpstr>
      <vt:lpstr>4.2.3. Critique de ces deux arguments</vt:lpstr>
      <vt:lpstr>Présentation PowerPoint</vt:lpstr>
      <vt:lpstr>Présentation PowerPoint</vt:lpstr>
      <vt:lpstr>4.3. Clarifier la relation entre science et technique?</vt:lpstr>
      <vt:lpstr>Relations science/technologie?</vt:lpstr>
      <vt:lpstr>4.3.1. objection épistémologique Joseph Agassi (1974) </vt:lpstr>
      <vt:lpstr>4.3.2. Objections  de Mario Bunge</vt:lpstr>
      <vt:lpstr>Présentation PowerPoint</vt:lpstr>
      <vt:lpstr>Confusions</vt:lpstr>
      <vt:lpstr>Conclusion</vt:lpstr>
      <vt:lpstr>Présentation PowerPoint</vt:lpstr>
    </vt:vector>
  </TitlesOfParts>
  <Company>Ecole Centrale Paris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techno science contemporaine (suite et fin)</dc:title>
  <dc:creator>Cynthia Colmellere</dc:creator>
  <cp:lastModifiedBy>Cynthia Colmellere</cp:lastModifiedBy>
  <cp:revision>29</cp:revision>
  <cp:lastPrinted>2016-05-02T07:44:53Z</cp:lastPrinted>
  <dcterms:created xsi:type="dcterms:W3CDTF">2016-05-01T18:21:16Z</dcterms:created>
  <dcterms:modified xsi:type="dcterms:W3CDTF">2016-05-15T15:58:50Z</dcterms:modified>
</cp:coreProperties>
</file>