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0"/>
  </p:notesMasterIdLst>
  <p:handoutMasterIdLst>
    <p:handoutMasterId r:id="rId71"/>
  </p:handoutMasterIdLst>
  <p:sldIdLst>
    <p:sldId id="256" r:id="rId2"/>
    <p:sldId id="301" r:id="rId3"/>
    <p:sldId id="302" r:id="rId4"/>
    <p:sldId id="303" r:id="rId5"/>
    <p:sldId id="304" r:id="rId6"/>
    <p:sldId id="300" r:id="rId7"/>
    <p:sldId id="257" r:id="rId8"/>
    <p:sldId id="258" r:id="rId9"/>
    <p:sldId id="259" r:id="rId10"/>
    <p:sldId id="305" r:id="rId11"/>
    <p:sldId id="309" r:id="rId12"/>
    <p:sldId id="310" r:id="rId13"/>
    <p:sldId id="311" r:id="rId14"/>
    <p:sldId id="312" r:id="rId15"/>
    <p:sldId id="313" r:id="rId16"/>
    <p:sldId id="261" r:id="rId17"/>
    <p:sldId id="306" r:id="rId18"/>
    <p:sldId id="314" r:id="rId19"/>
    <p:sldId id="315" r:id="rId20"/>
    <p:sldId id="316" r:id="rId21"/>
    <p:sldId id="317" r:id="rId22"/>
    <p:sldId id="318" r:id="rId23"/>
    <p:sldId id="307" r:id="rId24"/>
    <p:sldId id="308" r:id="rId25"/>
    <p:sldId id="262" r:id="rId26"/>
    <p:sldId id="263" r:id="rId27"/>
    <p:sldId id="264" r:id="rId28"/>
    <p:sldId id="265" r:id="rId29"/>
    <p:sldId id="266" r:id="rId30"/>
    <p:sldId id="267" r:id="rId31"/>
    <p:sldId id="268" r:id="rId32"/>
    <p:sldId id="319" r:id="rId33"/>
    <p:sldId id="269" r:id="rId34"/>
    <p:sldId id="270" r:id="rId35"/>
    <p:sldId id="271" r:id="rId36"/>
    <p:sldId id="320" r:id="rId37"/>
    <p:sldId id="272" r:id="rId38"/>
    <p:sldId id="321" r:id="rId39"/>
    <p:sldId id="273" r:id="rId40"/>
    <p:sldId id="322" r:id="rId41"/>
    <p:sldId id="274" r:id="rId42"/>
    <p:sldId id="275" r:id="rId43"/>
    <p:sldId id="276" r:id="rId44"/>
    <p:sldId id="277" r:id="rId45"/>
    <p:sldId id="323" r:id="rId46"/>
    <p:sldId id="324" r:id="rId47"/>
    <p:sldId id="278" r:id="rId48"/>
    <p:sldId id="279" r:id="rId49"/>
    <p:sldId id="280" r:id="rId50"/>
    <p:sldId id="281" r:id="rId51"/>
    <p:sldId id="282" r:id="rId52"/>
    <p:sldId id="283" r:id="rId53"/>
    <p:sldId id="284" r:id="rId54"/>
    <p:sldId id="285" r:id="rId55"/>
    <p:sldId id="286" r:id="rId56"/>
    <p:sldId id="287" r:id="rId57"/>
    <p:sldId id="288" r:id="rId58"/>
    <p:sldId id="289" r:id="rId59"/>
    <p:sldId id="290" r:id="rId60"/>
    <p:sldId id="291" r:id="rId61"/>
    <p:sldId id="292" r:id="rId62"/>
    <p:sldId id="293" r:id="rId63"/>
    <p:sldId id="294" r:id="rId64"/>
    <p:sldId id="295" r:id="rId65"/>
    <p:sldId id="296" r:id="rId66"/>
    <p:sldId id="297" r:id="rId67"/>
    <p:sldId id="298" r:id="rId68"/>
    <p:sldId id="299" r:id="rId69"/>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2" d="100"/>
          <a:sy n="52" d="100"/>
        </p:scale>
        <p:origin x="-108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notesMaster" Target="notesMasters/notesMaster1.xml"/><Relationship Id="rId71" Type="http://schemas.openxmlformats.org/officeDocument/2006/relationships/handoutMaster" Target="handoutMasters/handoutMaster1.xml"/><Relationship Id="rId72" Type="http://schemas.openxmlformats.org/officeDocument/2006/relationships/printerSettings" Target="printerSettings/printerSettings1.bin"/><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presProps" Target="presProps.xml"/><Relationship Id="rId74" Type="http://schemas.openxmlformats.org/officeDocument/2006/relationships/viewProps" Target="viewProps.xml"/><Relationship Id="rId75" Type="http://schemas.openxmlformats.org/officeDocument/2006/relationships/theme" Target="theme/theme1.xml"/><Relationship Id="rId76"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0EBC9BE-D13E-2D44-A744-91A419083804}" type="datetimeFigureOut">
              <a:rPr lang="fr-FR" smtClean="0"/>
              <a:t>21/04/16</a:t>
            </a:fld>
            <a:endParaRPr lang="fr-FR" dirty="0"/>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ED7039-A774-B943-9FD2-1E2A2772A8AE}" type="slidenum">
              <a:rPr lang="fr-FR" smtClean="0"/>
              <a:t>‹#›</a:t>
            </a:fld>
            <a:endParaRPr lang="fr-FR" dirty="0"/>
          </a:p>
        </p:txBody>
      </p:sp>
    </p:spTree>
    <p:extLst>
      <p:ext uri="{BB962C8B-B14F-4D97-AF65-F5344CB8AC3E}">
        <p14:creationId xmlns:p14="http://schemas.microsoft.com/office/powerpoint/2010/main" val="7734655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0AB79E-646D-BF40-8EF9-91FDDBF61ED3}" type="datetimeFigureOut">
              <a:rPr lang="fr-FR" smtClean="0"/>
              <a:t>21/04/16</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1A943D-79D3-954E-811C-007B5EAFEC48}" type="slidenum">
              <a:rPr lang="fr-FR" smtClean="0"/>
              <a:t>‹#›</a:t>
            </a:fld>
            <a:endParaRPr lang="fr-FR" dirty="0"/>
          </a:p>
        </p:txBody>
      </p:sp>
    </p:spTree>
    <p:extLst>
      <p:ext uri="{BB962C8B-B14F-4D97-AF65-F5344CB8AC3E}">
        <p14:creationId xmlns:p14="http://schemas.microsoft.com/office/powerpoint/2010/main" val="9685338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Cf. Pasteur</a:t>
            </a:r>
            <a:endParaRPr lang="fr-FR" dirty="0"/>
          </a:p>
        </p:txBody>
      </p:sp>
      <p:sp>
        <p:nvSpPr>
          <p:cNvPr id="4" name="Espace réservé du numéro de diapositive 3"/>
          <p:cNvSpPr>
            <a:spLocks noGrp="1"/>
          </p:cNvSpPr>
          <p:nvPr>
            <p:ph type="sldNum" sz="quarter" idx="10"/>
          </p:nvPr>
        </p:nvSpPr>
        <p:spPr/>
        <p:txBody>
          <a:bodyPr/>
          <a:lstStyle/>
          <a:p>
            <a:fld id="{6608F5B0-F166-E343-93CB-D44119E98DEE}" type="slidenum">
              <a:rPr lang="fr-FR" smtClean="0"/>
              <a:t>5</a:t>
            </a:fld>
            <a:endParaRPr lang="fr-FR" dirty="0"/>
          </a:p>
        </p:txBody>
      </p:sp>
    </p:spTree>
    <p:extLst>
      <p:ext uri="{BB962C8B-B14F-4D97-AF65-F5344CB8AC3E}">
        <p14:creationId xmlns:p14="http://schemas.microsoft.com/office/powerpoint/2010/main" val="1326009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les erreurs de Pouchet n’étaient pas si évidentes à débusquer. Elles le sont une fois expliquées mais sur le coup, personnes n’avaient eu idée de considérer le fait que les instruments que Pouchet utilisait soient souillés ; il fallait pour cela considérer que les instrument pouvaient être porteurs et vecteurs de microbes, ce que peu de personnes conçoivent aisément à cette époque. </a:t>
            </a:r>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30</a:t>
            </a:fld>
            <a:endParaRPr lang="fr-FR" dirty="0"/>
          </a:p>
        </p:txBody>
      </p:sp>
    </p:spTree>
    <p:extLst>
      <p:ext uri="{BB962C8B-B14F-4D97-AF65-F5344CB8AC3E}">
        <p14:creationId xmlns:p14="http://schemas.microsoft.com/office/powerpoint/2010/main" val="2549688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latin typeface="+mn-lt"/>
                <a:ea typeface="+mn-ea"/>
                <a:cs typeface="+mn-cs"/>
              </a:rPr>
              <a:t>La théorie du phlogistique est une théorie chimique qui expliquait la combustion en postulant l'existence d'un « élément-flamme », fluide nommé </a:t>
            </a:r>
            <a:r>
              <a:rPr lang="fr-FR" sz="1200" kern="1200" dirty="0" err="1" smtClean="0">
                <a:solidFill>
                  <a:schemeClr val="tx1"/>
                </a:solidFill>
                <a:latin typeface="+mn-lt"/>
                <a:ea typeface="+mn-ea"/>
                <a:cs typeface="+mn-cs"/>
              </a:rPr>
              <a:t>phlogiston</a:t>
            </a:r>
            <a:r>
              <a:rPr lang="fr-FR" sz="1200" kern="1200" dirty="0" smtClean="0">
                <a:solidFill>
                  <a:schemeClr val="tx1"/>
                </a:solidFill>
                <a:latin typeface="+mn-lt"/>
                <a:ea typeface="+mn-ea"/>
                <a:cs typeface="+mn-cs"/>
              </a:rPr>
              <a:t> (du grec </a:t>
            </a:r>
            <a:r>
              <a:rPr lang="fr-FR" sz="1200" kern="1200" dirty="0" err="1" smtClean="0">
                <a:solidFill>
                  <a:schemeClr val="tx1"/>
                </a:solidFill>
                <a:latin typeface="+mn-lt"/>
                <a:ea typeface="+mn-ea"/>
                <a:cs typeface="+mn-cs"/>
              </a:rPr>
              <a:t>φλόξ</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phlóx</a:t>
            </a:r>
            <a:r>
              <a:rPr lang="fr-FR" sz="1200" kern="1200" dirty="0" smtClean="0">
                <a:solidFill>
                  <a:schemeClr val="tx1"/>
                </a:solidFill>
                <a:latin typeface="+mn-lt"/>
                <a:ea typeface="+mn-ea"/>
                <a:cs typeface="+mn-cs"/>
              </a:rPr>
              <a:t>, flamme), présent au sein des corps combustibles.</a:t>
            </a:r>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31</a:t>
            </a:fld>
            <a:endParaRPr lang="fr-FR" dirty="0"/>
          </a:p>
        </p:txBody>
      </p:sp>
    </p:spTree>
    <p:extLst>
      <p:ext uri="{BB962C8B-B14F-4D97-AF65-F5344CB8AC3E}">
        <p14:creationId xmlns:p14="http://schemas.microsoft.com/office/powerpoint/2010/main" val="821795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Théorie d’un cinquième élément sorte de phlogistique ou d’éther dans lequel baignent</a:t>
            </a:r>
            <a:r>
              <a:rPr lang="fr-FR" baseline="0" dirty="0" smtClean="0"/>
              <a:t> les corps pour pourvoir construire des explications rationnelles de faits observés</a:t>
            </a:r>
          </a:p>
          <a:p>
            <a:r>
              <a:rPr lang="fr-FR" baseline="0" dirty="0" smtClean="0"/>
              <a:t>Père de la physiologie, travaux sur la respiration.</a:t>
            </a:r>
          </a:p>
          <a:p>
            <a:r>
              <a:rPr lang="fr-FR" baseline="0" dirty="0" smtClean="0"/>
              <a:t>Père de la démarche expérimentale et de la mathématisation de la chimie. Bases acquise </a:t>
            </a:r>
            <a:r>
              <a:rPr lang="fr-FR" baseline="0" dirty="0" smtClean="0"/>
              <a:t>dans </a:t>
            </a:r>
            <a:r>
              <a:rPr lang="fr-FR" baseline="0" dirty="0" smtClean="0"/>
              <a:t>son métier initial de financier et de percepteur des impôts (recherche fraude à l’aide de balance </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32</a:t>
            </a:fld>
            <a:endParaRPr lang="fr-FR" dirty="0"/>
          </a:p>
        </p:txBody>
      </p:sp>
    </p:spTree>
    <p:extLst>
      <p:ext uri="{BB962C8B-B14F-4D97-AF65-F5344CB8AC3E}">
        <p14:creationId xmlns:p14="http://schemas.microsoft.com/office/powerpoint/2010/main" val="27367836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Dans les faits avant la première guerre mondiale</a:t>
            </a:r>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35</a:t>
            </a:fld>
            <a:endParaRPr lang="fr-FR" dirty="0"/>
          </a:p>
        </p:txBody>
      </p:sp>
    </p:spTree>
    <p:extLst>
      <p:ext uri="{BB962C8B-B14F-4D97-AF65-F5344CB8AC3E}">
        <p14:creationId xmlns:p14="http://schemas.microsoft.com/office/powerpoint/2010/main" val="20856991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Pour Carnap, la force de la science est : les énoncés ne sont pas arbitraires, ils peuvent être systématiquement justifiés, contrairement aux diverses opinions et appréciations que nous émettons. Les énoncés scientifiques doivent toujours pouvoir être ramenés à des énoncés d’observations. Carnap sait bien que cette description n’est pas forcément réalisable au moment où on émet l’énoncé. Par exemple, si je parle de </a:t>
            </a:r>
            <a:r>
              <a:rPr lang="fr-FR" sz="1200" i="1" kern="1200" dirty="0" smtClean="0">
                <a:solidFill>
                  <a:schemeClr val="tx1"/>
                </a:solidFill>
                <a:effectLst/>
                <a:latin typeface="+mn-lt"/>
                <a:ea typeface="+mn-ea"/>
                <a:cs typeface="+mn-cs"/>
              </a:rPr>
              <a:t>proton</a:t>
            </a:r>
            <a:r>
              <a:rPr lang="fr-FR" sz="1200" kern="1200" dirty="0" smtClean="0">
                <a:solidFill>
                  <a:schemeClr val="tx1"/>
                </a:solidFill>
                <a:effectLst/>
                <a:latin typeface="+mn-lt"/>
                <a:ea typeface="+mn-ea"/>
                <a:cs typeface="+mn-cs"/>
              </a:rPr>
              <a:t>, je n’ai pas à côté de moi un accélérateur de particules par exemple pour valider mon énoncé. Mais il doit exister une procédure pour savoir si ce que je dis est vrai ou faux en décomposant mes énoncés et en les réduisant à des observations. Je précise. Pourquoi les énoncés scientifiques pourraient-ils être ramenés à des observations qui les authentifieraient? Selon Carnap, cela est rendu possible parce que les phénomènes peuvent être décrits par des termes qui rendent compte de l’observation. Donc dans une discipline scientifique, chaque concept a une contrepartie concrète. Par exemple, prenons le mot « </a:t>
            </a:r>
            <a:r>
              <a:rPr lang="fr-FR" sz="1200" i="1" kern="1200" dirty="0" smtClean="0">
                <a:solidFill>
                  <a:schemeClr val="tx1"/>
                </a:solidFill>
                <a:effectLst/>
                <a:latin typeface="+mn-lt"/>
                <a:ea typeface="+mn-ea"/>
                <a:cs typeface="+mn-cs"/>
              </a:rPr>
              <a:t>aimant</a:t>
            </a:r>
            <a:r>
              <a:rPr lang="fr-FR" sz="1200" kern="1200" dirty="0" smtClean="0">
                <a:solidFill>
                  <a:schemeClr val="tx1"/>
                </a:solidFill>
                <a:effectLst/>
                <a:latin typeface="+mn-lt"/>
                <a:ea typeface="+mn-ea"/>
                <a:cs typeface="+mn-cs"/>
              </a:rPr>
              <a:t> » comment le caractériser, en donner une définition opératoire? Un corps est un aimant si et seulement si de la limaille de fer mise à proximité est attirée par ses extrémités. Pas la meilleure définition mais elle permet de relier le concept à une procédure publiquement observable. Je pourrai savoir si un corps est un aimant ou pas en appliquant cette procédure. Deuxième exemple : une relation: comparer la dureté de matériau. Dire qu’un matériau A est plus dur qu’un matériau B.  Si et seulement si, en raclant la surface de b avec A, j’observe une rayure. Ce n’est pas la meilleure définition mais cela respecte ce que veut dire Carnap: la signification des termes à travers une caractérisation observable. Que se passe-t-il si je m’intéresse à des objets plus complexes ? Par exemple, je me demande ce que c’est qu’un arthropode : X est un arthropode si X possède des segments articulés, et X a le corps recouvert de chitine et X a un système nerveux qui comporte des ganglions. Ensuite, il faudrait encore ramener chacun des éléments de cette décomposition  à des éléments opératoires. Ainsi, selon Carnap, tout énoncé, aussi théorique ou complexe soit-il peut–être ramené à un ensemble d’énoncés d’observation.  Carnap appelle ces énoncés d’observation simples des « énoncés protocolaires » ; ces énoncés ne requièrent pas de justification dans la mesure où ils sont supposés être partagés par les observateurs qui se mettent d’accord publiquement sur leur validité. Tous les autres énoncés doivent être réduits à des énoncés protocolaires par des procédures claires et objective, i.e.  qui ne dépendent pas de la personne qui opère la traduction en énoncés. La science repose donc sur une base solide parce que le langage scientifique peut être réduit à des procédures publiques d’observation. Attention tout de même, la thèse de Carnap reste théorique et demande à être vérifiée</a:t>
            </a:r>
            <a:r>
              <a:rPr lang="is-IS" sz="1200" kern="1200" dirty="0" smtClean="0">
                <a:solidFill>
                  <a:schemeClr val="tx1"/>
                </a:solidFill>
                <a:effectLst/>
                <a:latin typeface="+mn-lt"/>
                <a:ea typeface="+mn-ea"/>
                <a:cs typeface="+mn-cs"/>
              </a:rPr>
              <a:t>….</a:t>
            </a:r>
            <a:endParaRPr lang="fr-FR" sz="1200" kern="1200" dirty="0" smtClean="0">
              <a:solidFill>
                <a:schemeClr val="tx1"/>
              </a:solidFill>
              <a:effectLst/>
              <a:latin typeface="+mn-lt"/>
              <a:ea typeface="+mn-ea"/>
              <a:cs typeface="+mn-cs"/>
            </a:endParaRPr>
          </a:p>
          <a:p>
            <a:r>
              <a:rPr lang="is-IS" sz="1200" kern="1200" dirty="0" smtClean="0">
                <a:solidFill>
                  <a:schemeClr val="tx1"/>
                </a:solidFill>
                <a:effectLst/>
                <a:latin typeface="+mn-lt"/>
                <a:ea typeface="+mn-ea"/>
                <a:cs typeface="+mn-cs"/>
              </a:rPr>
              <a:t>Enoncés dénués de sens: quand peut-on considérer que j’ai affaire à une question qui a un sens, qui possède une signification? Si je me demande par exemple : cet amphithéâtre est-il plus grand que l’amphi 4? et bien je considère que je comprends la question; elle a donc un sens, je sais ce que je dois faire pour y répondre. </a:t>
            </a:r>
            <a:r>
              <a:rPr lang="fr-FR" sz="1200" kern="1200" dirty="0" smtClean="0">
                <a:solidFill>
                  <a:schemeClr val="tx1"/>
                </a:solidFill>
                <a:effectLst/>
                <a:latin typeface="+mn-lt"/>
                <a:ea typeface="+mn-ea"/>
                <a:cs typeface="+mn-cs"/>
              </a:rPr>
              <a:t>U</a:t>
            </a:r>
            <a:r>
              <a:rPr lang="is-IS" sz="1200" kern="1200" dirty="0" smtClean="0">
                <a:solidFill>
                  <a:schemeClr val="tx1"/>
                </a:solidFill>
                <a:effectLst/>
                <a:latin typeface="+mn-lt"/>
                <a:ea typeface="+mn-ea"/>
                <a:cs typeface="+mn-cs"/>
              </a:rPr>
              <a:t>ne procédure mentale ou physique (expériences de pensée).  Si par contre je me demande, quelle est la couleur du son “A”? ou bien, certaines de vos idées sont-elles parties au ski? </a:t>
            </a:r>
            <a:r>
              <a:rPr lang="fr-FR" sz="1200" kern="1200" dirty="0" smtClean="0">
                <a:solidFill>
                  <a:schemeClr val="tx1"/>
                </a:solidFill>
                <a:effectLst/>
                <a:latin typeface="+mn-lt"/>
                <a:ea typeface="+mn-ea"/>
                <a:cs typeface="+mn-cs"/>
              </a:rPr>
              <a:t>L</a:t>
            </a:r>
            <a:r>
              <a:rPr lang="is-IS" sz="1200" kern="1200" dirty="0" smtClean="0">
                <a:solidFill>
                  <a:schemeClr val="tx1"/>
                </a:solidFill>
                <a:effectLst/>
                <a:latin typeface="+mn-lt"/>
                <a:ea typeface="+mn-ea"/>
                <a:cs typeface="+mn-cs"/>
              </a:rPr>
              <a:t>à, je ne comprends pas la question, car je ne peux pas imaginer de procédure me permettant d’y répondre. </a:t>
            </a:r>
            <a:r>
              <a:rPr lang="fr-FR" sz="1200" kern="1200" dirty="0" smtClean="0">
                <a:solidFill>
                  <a:schemeClr val="tx1"/>
                </a:solidFill>
                <a:effectLst/>
                <a:latin typeface="+mn-lt"/>
                <a:ea typeface="+mn-ea"/>
                <a:cs typeface="+mn-cs"/>
              </a:rPr>
              <a:t>Si</a:t>
            </a:r>
            <a:r>
              <a:rPr lang="is-IS" sz="1200" kern="1200" dirty="0" smtClean="0">
                <a:solidFill>
                  <a:schemeClr val="tx1"/>
                </a:solidFill>
                <a:effectLst/>
                <a:latin typeface="+mn-lt"/>
                <a:ea typeface="+mn-ea"/>
                <a:cs typeface="+mn-cs"/>
              </a:rPr>
              <a:t> je donne une réponse affirmative à ces deux propositions :  la lettre A est verte et plusieurs de mes idées sont parties au ski, je profère ce que Carnap appelle des </a:t>
            </a:r>
            <a:r>
              <a:rPr lang="is-IS" sz="1200" i="1" kern="1200" dirty="0" smtClean="0">
                <a:solidFill>
                  <a:schemeClr val="tx1"/>
                </a:solidFill>
                <a:effectLst/>
                <a:latin typeface="+mn-lt"/>
                <a:ea typeface="+mn-ea"/>
                <a:cs typeface="+mn-cs"/>
              </a:rPr>
              <a:t>pseudo- énoncés</a:t>
            </a:r>
            <a:r>
              <a:rPr lang="is-IS" sz="1200"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L</a:t>
            </a:r>
            <a:r>
              <a:rPr lang="is-IS" sz="1200" kern="1200" dirty="0" smtClean="0">
                <a:solidFill>
                  <a:schemeClr val="tx1"/>
                </a:solidFill>
                <a:effectLst/>
                <a:latin typeface="+mn-lt"/>
                <a:ea typeface="+mn-ea"/>
                <a:cs typeface="+mn-cs"/>
              </a:rPr>
              <a:t>es </a:t>
            </a:r>
            <a:r>
              <a:rPr lang="is-IS" sz="1200" i="1" kern="1200" dirty="0" smtClean="0">
                <a:solidFill>
                  <a:schemeClr val="tx1"/>
                </a:solidFill>
                <a:effectLst/>
                <a:latin typeface="+mn-lt"/>
                <a:ea typeface="+mn-ea"/>
                <a:cs typeface="+mn-cs"/>
              </a:rPr>
              <a:t>peudos-énoncés</a:t>
            </a:r>
            <a:r>
              <a:rPr lang="is-IS" sz="1200" kern="1200" dirty="0" smtClean="0">
                <a:solidFill>
                  <a:schemeClr val="tx1"/>
                </a:solidFill>
                <a:effectLst/>
                <a:latin typeface="+mn-lt"/>
                <a:ea typeface="+mn-ea"/>
                <a:cs typeface="+mn-cs"/>
              </a:rPr>
              <a:t> sont des énoncés corrects du point de vue grammatical mais que personne ne peut valider ou invalider.</a:t>
            </a:r>
            <a:endParaRPr lang="fr-FR" sz="1200" kern="1200" dirty="0" smtClean="0">
              <a:solidFill>
                <a:schemeClr val="tx1"/>
              </a:solidFill>
              <a:effectLst/>
              <a:latin typeface="+mn-lt"/>
              <a:ea typeface="+mn-ea"/>
              <a:cs typeface="+mn-cs"/>
            </a:endParaRPr>
          </a:p>
          <a:p>
            <a:r>
              <a:rPr lang="is-IS" sz="1200" kern="1200" dirty="0" smtClean="0">
                <a:solidFill>
                  <a:schemeClr val="tx1"/>
                </a:solidFill>
                <a:effectLst/>
                <a:latin typeface="+mn-lt"/>
                <a:ea typeface="+mn-ea"/>
                <a:cs typeface="+mn-cs"/>
              </a:rPr>
              <a:t>Attention : Conformément à l’approche de Carnap, nous sommes en train de parler ici </a:t>
            </a:r>
            <a:r>
              <a:rPr lang="is-IS" sz="1200" u="sng" kern="1200" dirty="0" smtClean="0">
                <a:solidFill>
                  <a:schemeClr val="tx1"/>
                </a:solidFill>
                <a:effectLst/>
                <a:latin typeface="+mn-lt"/>
                <a:ea typeface="+mn-ea"/>
                <a:cs typeface="+mn-cs"/>
              </a:rPr>
              <a:t>d’états de faits</a:t>
            </a:r>
            <a:r>
              <a:rPr lang="is-IS" sz="1200" kern="1200" dirty="0" smtClean="0">
                <a:solidFill>
                  <a:schemeClr val="tx1"/>
                </a:solidFill>
                <a:effectLst/>
                <a:latin typeface="+mn-lt"/>
                <a:ea typeface="+mn-ea"/>
                <a:cs typeface="+mn-cs"/>
              </a:rPr>
              <a:t>. Donc les énoncés des mathématiques, de la logique et les jugements moraux ne sont pas concernés. Un jugement de valeur sur ce qui est bien ou mal échappe à l’examen de Carnap. </a:t>
            </a:r>
            <a:r>
              <a:rPr lang="fr-FR" sz="1200" kern="1200" dirty="0" smtClean="0">
                <a:solidFill>
                  <a:schemeClr val="tx1"/>
                </a:solidFill>
                <a:effectLst/>
                <a:latin typeface="+mn-lt"/>
                <a:ea typeface="+mn-ea"/>
                <a:cs typeface="+mn-cs"/>
              </a:rPr>
              <a:t>C</a:t>
            </a:r>
            <a:r>
              <a:rPr lang="is-IS" sz="1200" kern="1200" dirty="0" smtClean="0">
                <a:solidFill>
                  <a:schemeClr val="tx1"/>
                </a:solidFill>
                <a:effectLst/>
                <a:latin typeface="+mn-lt"/>
                <a:ea typeface="+mn-ea"/>
                <a:cs typeface="+mn-cs"/>
              </a:rPr>
              <a:t>arnap se propose donc d’exclure de la science les pseudo énoncés. Attention, Carnap s’appuyant sur Wittgensetin défend le fait de ne pas confondre ce qui est faux de ce qui est dénué des  sens ; en pratique, la validation d’énoncés peut poser porblème. </a:t>
            </a:r>
            <a:r>
              <a:rPr lang="fr-FR" sz="1200" kern="1200" dirty="0" smtClean="0">
                <a:solidFill>
                  <a:schemeClr val="tx1"/>
                </a:solidFill>
                <a:effectLst/>
                <a:latin typeface="+mn-lt"/>
                <a:ea typeface="+mn-ea"/>
                <a:cs typeface="+mn-cs"/>
              </a:rPr>
              <a:t>P</a:t>
            </a:r>
            <a:r>
              <a:rPr lang="is-IS" sz="1200" kern="1200" dirty="0" smtClean="0">
                <a:solidFill>
                  <a:schemeClr val="tx1"/>
                </a:solidFill>
                <a:effectLst/>
                <a:latin typeface="+mn-lt"/>
                <a:ea typeface="+mn-ea"/>
                <a:cs typeface="+mn-cs"/>
              </a:rPr>
              <a:t>ar exemple: la théorie des super-cordes. Nous n’avons pas les moyens aujourd’hui de l’investiguer car nous ne disposons pas de l’instrumentation nécessaire. Pour autant, selon les principes de Carnap, cette théorie n’est pas exclue des énoncés scientfiiques. Les théories sont exclues  s’il n’existe aucune procédure concevable pour confrmer ou infirmer un fait.</a:t>
            </a:r>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Carnap écarte donc la métaphysique et la philosophie. Pour lui, elles n’ont pas de sens, et relèvent de la poésie.</a:t>
            </a:r>
          </a:p>
          <a:p>
            <a:r>
              <a:rPr lang="fr-FR" sz="1200" kern="1200" dirty="0" smtClean="0">
                <a:solidFill>
                  <a:schemeClr val="tx1"/>
                </a:solidFill>
                <a:effectLst/>
                <a:latin typeface="+mn-lt"/>
                <a:ea typeface="+mn-ea"/>
                <a:cs typeface="+mn-cs"/>
              </a:rPr>
              <a:t>Objections adressées à Carnap : vérifications expérimentales repose sur des instruments qui sont chargés de théorie. C’est-à-dire reposent sur des hypothèses et ses théories qu’il faut maîtriser. Donc il n’existe pas d’observation dénuée de théorie. Carnap assouplira sa théorie à partir de 1930 mais c’est Karl Popper qui va proposer de définir la science sans lui donner un socle neutre et assuré. </a:t>
            </a:r>
          </a:p>
          <a:p>
            <a:r>
              <a:rPr lang="fr-FR" sz="1200" kern="1200" dirty="0" smtClean="0">
                <a:solidFill>
                  <a:schemeClr val="tx1"/>
                </a:solidFill>
                <a:effectLst/>
                <a:latin typeface="+mn-lt"/>
                <a:ea typeface="+mn-ea"/>
                <a:cs typeface="+mn-cs"/>
              </a:rPr>
              <a:t> </a:t>
            </a:r>
          </a:p>
          <a:p>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41</a:t>
            </a:fld>
            <a:endParaRPr lang="fr-FR" dirty="0"/>
          </a:p>
        </p:txBody>
      </p:sp>
    </p:spTree>
    <p:extLst>
      <p:ext uri="{BB962C8B-B14F-4D97-AF65-F5344CB8AC3E}">
        <p14:creationId xmlns:p14="http://schemas.microsoft.com/office/powerpoint/2010/main" val="38374139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Elles relèvent donc davantage du dogme que de la construction de connaissances scientifiques fondée sur la raison</a:t>
            </a:r>
          </a:p>
          <a:p>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52</a:t>
            </a:fld>
            <a:endParaRPr lang="fr-FR" dirty="0"/>
          </a:p>
        </p:txBody>
      </p:sp>
    </p:spTree>
    <p:extLst>
      <p:ext uri="{BB962C8B-B14F-4D97-AF65-F5344CB8AC3E}">
        <p14:creationId xmlns:p14="http://schemas.microsoft.com/office/powerpoint/2010/main" val="1022160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Plus précisément, si on parle de domaine de validité, la catégorie de phénomènes qu’une théorie permet de traiter de manière adéquate, l’évolution scientifique peut-être considérée comme le travail consistant à développer des théories qui étendent toujours plus leur domaine de validité.</a:t>
            </a:r>
          </a:p>
          <a:p>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53</a:t>
            </a:fld>
            <a:endParaRPr lang="fr-FR" dirty="0"/>
          </a:p>
        </p:txBody>
      </p:sp>
    </p:spTree>
    <p:extLst>
      <p:ext uri="{BB962C8B-B14F-4D97-AF65-F5344CB8AC3E}">
        <p14:creationId xmlns:p14="http://schemas.microsoft.com/office/powerpoint/2010/main" val="36539918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 ce qui est beaucoup moins facile lorsque l’on donne la priorité à l’observation (car c’est l’objet qui est premier et donc on ne se pose pas la question des autres entités, réalités, phénomènes que l’on pourrait avoir à mesurer). Dans des cas simples, la mesure reste accessible avec les connaissances communes, (peser des objets, comparer leur masse…) mais dans des cas complexes, où la mesure nécessite l’interprétation de données recueillies avec des instruments très sophistiqués, une compréhension très poussée des phénomènes en jeu et nécessaire. </a:t>
            </a:r>
          </a:p>
          <a:p>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58</a:t>
            </a:fld>
            <a:endParaRPr lang="fr-FR" dirty="0"/>
          </a:p>
        </p:txBody>
      </p:sp>
    </p:spTree>
    <p:extLst>
      <p:ext uri="{BB962C8B-B14F-4D97-AF65-F5344CB8AC3E}">
        <p14:creationId xmlns:p14="http://schemas.microsoft.com/office/powerpoint/2010/main" val="32716916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Problématique: nature de la lumière</a:t>
            </a:r>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59</a:t>
            </a:fld>
            <a:endParaRPr lang="fr-FR" dirty="0"/>
          </a:p>
        </p:txBody>
      </p:sp>
    </p:spTree>
    <p:extLst>
      <p:ext uri="{BB962C8B-B14F-4D97-AF65-F5344CB8AC3E}">
        <p14:creationId xmlns:p14="http://schemas.microsoft.com/office/powerpoint/2010/main" val="12092815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Cas des réactions dans un cœur en fusion, mécanismes inconnus, cela n’empêche pas de continuer</a:t>
            </a:r>
            <a:r>
              <a:rPr lang="fr-FR" baseline="0" dirty="0" smtClean="0"/>
              <a:t> </a:t>
            </a:r>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65</a:t>
            </a:fld>
            <a:endParaRPr lang="fr-FR" dirty="0"/>
          </a:p>
        </p:txBody>
      </p:sp>
    </p:spTree>
    <p:extLst>
      <p:ext uri="{BB962C8B-B14F-4D97-AF65-F5344CB8AC3E}">
        <p14:creationId xmlns:p14="http://schemas.microsoft.com/office/powerpoint/2010/main" val="3127269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7</a:t>
            </a:fld>
            <a:endParaRPr lang="fr-FR" dirty="0"/>
          </a:p>
        </p:txBody>
      </p:sp>
    </p:spTree>
    <p:extLst>
      <p:ext uri="{BB962C8B-B14F-4D97-AF65-F5344CB8AC3E}">
        <p14:creationId xmlns:p14="http://schemas.microsoft.com/office/powerpoint/2010/main" val="7382102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66</a:t>
            </a:fld>
            <a:endParaRPr lang="fr-FR" dirty="0"/>
          </a:p>
        </p:txBody>
      </p:sp>
    </p:spTree>
    <p:extLst>
      <p:ext uri="{BB962C8B-B14F-4D97-AF65-F5344CB8AC3E}">
        <p14:creationId xmlns:p14="http://schemas.microsoft.com/office/powerpoint/2010/main" val="30124822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400050" lvl="1" indent="0">
              <a:buNone/>
            </a:pPr>
            <a:r>
              <a:rPr lang="fr-FR" sz="3300" dirty="0" smtClean="0"/>
              <a:t>Entre le 17</a:t>
            </a:r>
            <a:r>
              <a:rPr lang="fr-FR" sz="3300" baseline="30000" dirty="0" smtClean="0"/>
              <a:t>ème</a:t>
            </a:r>
            <a:r>
              <a:rPr lang="fr-FR" sz="3300" dirty="0" smtClean="0"/>
              <a:t> siècle et jusqu’à leur conciliation avec la mécanique quantique, grâce aux travaux de De Broglie au 20</a:t>
            </a:r>
            <a:r>
              <a:rPr lang="fr-FR" sz="3300" baseline="30000" dirty="0" smtClean="0"/>
              <a:t>ème</a:t>
            </a:r>
            <a:r>
              <a:rPr lang="fr-FR" sz="3300" dirty="0" smtClean="0"/>
              <a:t> siècle : toute onde est associée à une particule et toute particule à une onde.</a:t>
            </a:r>
          </a:p>
          <a:p>
            <a:pPr marL="457200" lvl="1" indent="0">
              <a:buNone/>
            </a:pPr>
            <a:endParaRPr lang="fr-FR" sz="3300" dirty="0" smtClean="0"/>
          </a:p>
          <a:p>
            <a:pPr marL="0" indent="0">
              <a:buNone/>
            </a:pPr>
            <a:r>
              <a:rPr lang="fr-FR" sz="3300" dirty="0" smtClean="0"/>
              <a:t>Théorie 1:  lumière = flux de particules, invalidée par l’observation d’ombres nettes à arrêtes vives </a:t>
            </a:r>
          </a:p>
          <a:p>
            <a:pPr marL="0" indent="0">
              <a:buNone/>
            </a:pPr>
            <a:r>
              <a:rPr lang="fr-FR" sz="3300" dirty="0" smtClean="0"/>
              <a:t>Théorie 2: lumière = onde, invalidée par la découverte des interférences. </a:t>
            </a:r>
          </a:p>
          <a:p>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67</a:t>
            </a:fld>
            <a:endParaRPr lang="fr-FR" dirty="0"/>
          </a:p>
        </p:txBody>
      </p:sp>
    </p:spTree>
    <p:extLst>
      <p:ext uri="{BB962C8B-B14F-4D97-AF65-F5344CB8AC3E}">
        <p14:creationId xmlns:p14="http://schemas.microsoft.com/office/powerpoint/2010/main" val="1356700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Expérimentation </a:t>
            </a:r>
            <a:r>
              <a:rPr lang="fr-FR" sz="1200" kern="1200" dirty="0" smtClean="0">
                <a:solidFill>
                  <a:schemeClr val="tx1"/>
                </a:solidFill>
                <a:latin typeface="+mn-lt"/>
                <a:ea typeface="+mn-ea"/>
                <a:cs typeface="+mn-cs"/>
              </a:rPr>
              <a:t>géologique a commencé au début du XIX</a:t>
            </a:r>
            <a:r>
              <a:rPr lang="fr-FR" sz="1200" kern="1200" baseline="30000" dirty="0" smtClean="0">
                <a:solidFill>
                  <a:schemeClr val="tx1"/>
                </a:solidFill>
                <a:latin typeface="+mn-lt"/>
                <a:ea typeface="+mn-ea"/>
                <a:cs typeface="+mn-cs"/>
              </a:rPr>
              <a:t>e</a:t>
            </a:r>
            <a:r>
              <a:rPr lang="fr-FR" sz="1200" kern="1200" baseline="0" dirty="0" smtClean="0">
                <a:solidFill>
                  <a:schemeClr val="tx1"/>
                </a:solidFill>
                <a:latin typeface="+mn-lt"/>
                <a:ea typeface="+mn-ea"/>
                <a:cs typeface="+mn-cs"/>
              </a:rPr>
              <a:t> siècle, s'est poursuivie et s'est diversifiée au XX</a:t>
            </a:r>
            <a:r>
              <a:rPr lang="fr-FR" sz="1200" kern="1200" baseline="30000" dirty="0" smtClean="0">
                <a:solidFill>
                  <a:schemeClr val="tx1"/>
                </a:solidFill>
                <a:latin typeface="+mn-lt"/>
                <a:ea typeface="+mn-ea"/>
                <a:cs typeface="+mn-cs"/>
              </a:rPr>
              <a:t>e</a:t>
            </a:r>
            <a:r>
              <a:rPr lang="fr-FR" sz="1200" kern="1200" baseline="0" dirty="0" smtClean="0">
                <a:solidFill>
                  <a:schemeClr val="tx1"/>
                </a:solidFill>
                <a:latin typeface="+mn-lt"/>
                <a:ea typeface="+mn-ea"/>
                <a:cs typeface="+mn-cs"/>
              </a:rPr>
              <a:t> siècle.  Dès 1893, un américain, </a:t>
            </a:r>
            <a:r>
              <a:rPr lang="fr-FR" sz="1200" kern="1200" dirty="0" smtClean="0">
                <a:solidFill>
                  <a:schemeClr val="tx1"/>
                </a:solidFill>
                <a:effectLst/>
                <a:latin typeface="+mn-lt"/>
                <a:ea typeface="+mn-ea"/>
                <a:cs typeface="+mn-cs"/>
              </a:rPr>
              <a:t>Bailey Willis pouvait écrire l’histoire des toutes premières démarches de géologie expérimentale. Cette approche des sciences de la terre a commencé très tôt. Les chercheurs de l’époque voulaient découvrir les mécanismes responsables des déformations qui affectent les roches.</a:t>
            </a:r>
          </a:p>
          <a:p>
            <a:endParaRPr lang="fr-FR" i="0" u="none" dirty="0">
              <a:solidFill>
                <a:srgbClr val="000000"/>
              </a:solidFill>
              <a:latin typeface="+mn-lt"/>
            </a:endParaRPr>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8</a:t>
            </a:fld>
            <a:endParaRPr lang="fr-FR" dirty="0"/>
          </a:p>
        </p:txBody>
      </p:sp>
    </p:spTree>
    <p:extLst>
      <p:ext uri="{BB962C8B-B14F-4D97-AF65-F5344CB8AC3E}">
        <p14:creationId xmlns:p14="http://schemas.microsoft.com/office/powerpoint/2010/main" val="900573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fr-FR" dirty="0" smtClean="0"/>
              <a:t>moyens conceptuels pour voir l’ombre produite par les reliefs lunaires faisant obstacle à la lumière solaire et estimer leur hauteur </a:t>
            </a:r>
          </a:p>
          <a:p>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17</a:t>
            </a:fld>
            <a:endParaRPr lang="fr-FR" dirty="0"/>
          </a:p>
        </p:txBody>
      </p:sp>
    </p:spTree>
    <p:extLst>
      <p:ext uri="{BB962C8B-B14F-4D97-AF65-F5344CB8AC3E}">
        <p14:creationId xmlns:p14="http://schemas.microsoft.com/office/powerpoint/2010/main" val="4020558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latin typeface="+mn-lt"/>
                <a:ea typeface="+mn-ea"/>
                <a:cs typeface="+mn-cs"/>
              </a:rPr>
              <a:t>Etymologiquement, "instrument" vient du latin "</a:t>
            </a:r>
            <a:r>
              <a:rPr lang="fr-FR" sz="1200" kern="1200" dirty="0" err="1" smtClean="0">
                <a:solidFill>
                  <a:schemeClr val="tx1"/>
                </a:solidFill>
                <a:latin typeface="+mn-lt"/>
                <a:ea typeface="+mn-ea"/>
                <a:cs typeface="+mn-cs"/>
              </a:rPr>
              <a:t>instruere</a:t>
            </a:r>
            <a:r>
              <a:rPr lang="fr-FR" sz="1200" kern="1200" dirty="0" smtClean="0">
                <a:solidFill>
                  <a:schemeClr val="tx1"/>
                </a:solidFill>
                <a:latin typeface="+mn-lt"/>
                <a:ea typeface="+mn-ea"/>
                <a:cs typeface="+mn-cs"/>
              </a:rPr>
              <a:t>" : "disposer, équiper", qui a donné "instruire". "</a:t>
            </a:r>
            <a:r>
              <a:rPr lang="fr-FR" sz="1200" kern="1200" dirty="0" err="1" smtClean="0">
                <a:solidFill>
                  <a:schemeClr val="tx1"/>
                </a:solidFill>
                <a:latin typeface="+mn-lt"/>
                <a:ea typeface="+mn-ea"/>
                <a:cs typeface="+mn-cs"/>
              </a:rPr>
              <a:t>Instrumentum</a:t>
            </a:r>
            <a:r>
              <a:rPr lang="fr-FR" sz="1200" kern="1200" dirty="0" smtClean="0">
                <a:solidFill>
                  <a:schemeClr val="tx1"/>
                </a:solidFill>
                <a:latin typeface="+mn-lt"/>
                <a:ea typeface="+mn-ea"/>
                <a:cs typeface="+mn-cs"/>
              </a:rPr>
              <a:t>", c'est le matériel, l'outillage. Quant à "outil", son sens étymologique est proche puisqu'il vient d'"</a:t>
            </a:r>
            <a:r>
              <a:rPr lang="fr-FR" sz="1200" kern="1200" dirty="0" err="1" smtClean="0">
                <a:solidFill>
                  <a:schemeClr val="tx1"/>
                </a:solidFill>
                <a:latin typeface="+mn-lt"/>
                <a:ea typeface="+mn-ea"/>
                <a:cs typeface="+mn-cs"/>
              </a:rPr>
              <a:t>ustensilis</a:t>
            </a:r>
            <a:r>
              <a:rPr lang="fr-FR" sz="1200" kern="1200" dirty="0" smtClean="0">
                <a:solidFill>
                  <a:schemeClr val="tx1"/>
                </a:solidFill>
                <a:latin typeface="+mn-lt"/>
                <a:ea typeface="+mn-ea"/>
                <a:cs typeface="+mn-cs"/>
              </a:rPr>
              <a:t>": " nécessaire à nos besoins".</a:t>
            </a:r>
          </a:p>
          <a:p>
            <a:r>
              <a:rPr lang="fr-FR" sz="1200" kern="1200" dirty="0" smtClean="0">
                <a:solidFill>
                  <a:schemeClr val="tx1"/>
                </a:solidFill>
                <a:latin typeface="+mn-lt"/>
                <a:ea typeface="+mn-ea"/>
                <a:cs typeface="+mn-cs"/>
              </a:rPr>
              <a:t>L'instrument scientifique peut avoir plusieurs fonctions :</a:t>
            </a:r>
          </a:p>
          <a:p>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a) mesurer, introduire une grandeur définie, répétitive, identique à elle-même, que l'on peut manipuler, comparer, compter ;</a:t>
            </a:r>
          </a:p>
          <a:p>
            <a:r>
              <a:rPr lang="fr-FR" sz="1200" kern="1200" dirty="0" smtClean="0">
                <a:solidFill>
                  <a:schemeClr val="tx1"/>
                </a:solidFill>
                <a:latin typeface="+mn-lt"/>
                <a:ea typeface="+mn-ea"/>
                <a:cs typeface="+mn-cs"/>
              </a:rPr>
              <a:t>b) accroître la puissance de nos forces (vis, levier, poulie, treuil), augmenter le champ de nos sens (lunettes, télescope, microscope) nous faisant découvrir des phénomènes indécelables autrement ;</a:t>
            </a:r>
          </a:p>
          <a:p>
            <a:r>
              <a:rPr lang="fr-FR" sz="1200" kern="1200" dirty="0" smtClean="0">
                <a:solidFill>
                  <a:schemeClr val="tx1"/>
                </a:solidFill>
                <a:latin typeface="+mn-lt"/>
                <a:ea typeface="+mn-ea"/>
                <a:cs typeface="+mn-cs"/>
              </a:rPr>
              <a:t>c) permettre l'expérimentation. Pour vérifier une hypothèse ou démontrer une théorie, acquisition de connaissances ou transmission de savoir : il est bien difficile de dire quel type d'expérience a précédé l'autre.</a:t>
            </a:r>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23</a:t>
            </a:fld>
            <a:endParaRPr lang="fr-FR" dirty="0"/>
          </a:p>
        </p:txBody>
      </p:sp>
    </p:spTree>
    <p:extLst>
      <p:ext uri="{BB962C8B-B14F-4D97-AF65-F5344CB8AC3E}">
        <p14:creationId xmlns:p14="http://schemas.microsoft.com/office/powerpoint/2010/main" val="4038465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latin typeface="+mn-lt"/>
                <a:ea typeface="+mn-ea"/>
                <a:cs typeface="+mn-cs"/>
              </a:rPr>
              <a:t>Maîtrise des </a:t>
            </a:r>
            <a:r>
              <a:rPr lang="fr-FR" sz="1200" kern="1200" dirty="0" smtClean="0">
                <a:solidFill>
                  <a:schemeClr val="tx1"/>
                </a:solidFill>
                <a:latin typeface="+mn-lt"/>
                <a:ea typeface="+mn-ea"/>
                <a:cs typeface="+mn-cs"/>
              </a:rPr>
              <a:t>instruments</a:t>
            </a:r>
            <a:r>
              <a:rPr lang="fr-FR" sz="1200" kern="1200" baseline="0" dirty="0" smtClean="0">
                <a:solidFill>
                  <a:schemeClr val="tx1"/>
                </a:solidFill>
                <a:latin typeface="+mn-lt"/>
                <a:ea typeface="+mn-ea"/>
                <a:cs typeface="+mn-cs"/>
              </a:rPr>
              <a:t> </a:t>
            </a:r>
            <a:r>
              <a:rPr lang="fr-FR" sz="1200" kern="1200" baseline="0" dirty="0" smtClean="0">
                <a:solidFill>
                  <a:schemeClr val="tx1"/>
                </a:solidFill>
                <a:latin typeface="+mn-lt"/>
                <a:ea typeface="+mn-ea"/>
                <a:cs typeface="+mn-cs"/>
              </a:rPr>
              <a:t>exclue certains </a:t>
            </a:r>
            <a:r>
              <a:rPr lang="fr-FR" sz="1200" kern="1200" baseline="0" dirty="0" smtClean="0">
                <a:solidFill>
                  <a:schemeClr val="tx1"/>
                </a:solidFill>
                <a:latin typeface="+mn-lt"/>
                <a:ea typeface="+mn-ea"/>
                <a:cs typeface="+mn-cs"/>
              </a:rPr>
              <a:t>scientifique, difficulté </a:t>
            </a:r>
            <a:r>
              <a:rPr lang="fr-FR" sz="1200" kern="1200" baseline="0" dirty="0" smtClean="0">
                <a:solidFill>
                  <a:schemeClr val="tx1"/>
                </a:solidFill>
                <a:latin typeface="+mn-lt"/>
                <a:ea typeface="+mn-ea"/>
                <a:cs typeface="+mn-cs"/>
              </a:rPr>
              <a:t>reproductibilité</a:t>
            </a:r>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L'instrument scientifique peut avoir plusieurs fonctions :</a:t>
            </a:r>
          </a:p>
          <a:p>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a) mesurer, introduire une grandeur définie, répétitive, identique à elle-même, que l'on peut manipuler, comparer, compter ;</a:t>
            </a:r>
          </a:p>
          <a:p>
            <a:r>
              <a:rPr lang="fr-FR" sz="1200" kern="1200" dirty="0" smtClean="0">
                <a:solidFill>
                  <a:schemeClr val="tx1"/>
                </a:solidFill>
                <a:latin typeface="+mn-lt"/>
                <a:ea typeface="+mn-ea"/>
                <a:cs typeface="+mn-cs"/>
              </a:rPr>
              <a:t>b) accroître la puissance de nos forces (vis, levier, poulie, treuil), augmenter le champ de nos sens (lunettes, télescope, microscope) nous faisant découvrir des phénomènes indécelables autrement ;</a:t>
            </a:r>
          </a:p>
          <a:p>
            <a:r>
              <a:rPr lang="fr-FR" sz="1200" kern="1200" dirty="0" smtClean="0">
                <a:solidFill>
                  <a:schemeClr val="tx1"/>
                </a:solidFill>
                <a:latin typeface="+mn-lt"/>
                <a:ea typeface="+mn-ea"/>
                <a:cs typeface="+mn-cs"/>
              </a:rPr>
              <a:t>c) permettre l'expérimentation. Pour vérifier une hypothèse ou démontrer une théorie, acquisition de connaissances ou transmission de savoir : il est bien difficile de dire quel type d'expérience a précédé l'autre</a:t>
            </a:r>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24</a:t>
            </a:fld>
            <a:endParaRPr lang="fr-FR" dirty="0"/>
          </a:p>
        </p:txBody>
      </p:sp>
    </p:spTree>
    <p:extLst>
      <p:ext uri="{BB962C8B-B14F-4D97-AF65-F5344CB8AC3E}">
        <p14:creationId xmlns:p14="http://schemas.microsoft.com/office/powerpoint/2010/main" val="1693790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Gaston Bachelard, 1971….</a:t>
            </a:r>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26</a:t>
            </a:fld>
            <a:endParaRPr lang="fr-FR" dirty="0"/>
          </a:p>
        </p:txBody>
      </p:sp>
    </p:spTree>
    <p:extLst>
      <p:ext uri="{BB962C8B-B14F-4D97-AF65-F5344CB8AC3E}">
        <p14:creationId xmlns:p14="http://schemas.microsoft.com/office/powerpoint/2010/main" val="3275141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Exemples: la lune plate, la génération spontanée</a:t>
            </a:r>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28</a:t>
            </a:fld>
            <a:endParaRPr lang="fr-FR" dirty="0"/>
          </a:p>
        </p:txBody>
      </p:sp>
    </p:spTree>
    <p:extLst>
      <p:ext uri="{BB962C8B-B14F-4D97-AF65-F5344CB8AC3E}">
        <p14:creationId xmlns:p14="http://schemas.microsoft.com/office/powerpoint/2010/main" val="771522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et surtout cet usage des probabilités n’est pas complètement comparable à celui des mathématiques (ne serait-ce que si l’on regarde l’univers des possibles…).</a:t>
            </a:r>
          </a:p>
          <a:p>
            <a:endParaRPr lang="fr-FR" dirty="0"/>
          </a:p>
        </p:txBody>
      </p:sp>
      <p:sp>
        <p:nvSpPr>
          <p:cNvPr id="4" name="Espace réservé du numéro de diapositive 3"/>
          <p:cNvSpPr>
            <a:spLocks noGrp="1"/>
          </p:cNvSpPr>
          <p:nvPr>
            <p:ph type="sldNum" sz="quarter" idx="10"/>
          </p:nvPr>
        </p:nvSpPr>
        <p:spPr/>
        <p:txBody>
          <a:bodyPr/>
          <a:lstStyle/>
          <a:p>
            <a:fld id="{BE1A943D-79D3-954E-811C-007B5EAFEC48}" type="slidenum">
              <a:rPr lang="fr-FR" smtClean="0"/>
              <a:t>29</a:t>
            </a:fld>
            <a:endParaRPr lang="fr-FR" dirty="0"/>
          </a:p>
        </p:txBody>
      </p:sp>
    </p:spTree>
    <p:extLst>
      <p:ext uri="{BB962C8B-B14F-4D97-AF65-F5344CB8AC3E}">
        <p14:creationId xmlns:p14="http://schemas.microsoft.com/office/powerpoint/2010/main" val="3016981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Arrondir un rectangle avec un coin diagonal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r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fr-FR" smtClean="0"/>
              <a:t>Cliquez et modifiez le titre</a:t>
            </a:r>
            <a:endParaRPr kumimoji="0" lang="en-US"/>
          </a:p>
        </p:txBody>
      </p:sp>
      <p:sp>
        <p:nvSpPr>
          <p:cNvPr id="9" name="Sous-titr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10" name="Espace réservé de la date 9"/>
          <p:cNvSpPr>
            <a:spLocks noGrp="1"/>
          </p:cNvSpPr>
          <p:nvPr>
            <p:ph type="dt" sz="half" idx="10"/>
          </p:nvPr>
        </p:nvSpPr>
        <p:spPr>
          <a:xfrm>
            <a:off x="5562600" y="6509004"/>
            <a:ext cx="3002280" cy="274320"/>
          </a:xfrm>
        </p:spPr>
        <p:txBody>
          <a:bodyPr vert="horz" rtlCol="0"/>
          <a:lstStyle>
            <a:extLst/>
          </a:lstStyle>
          <a:p>
            <a:fld id="{DA1160B9-9AC8-1E40-B1FF-D9F51E1EC27C}" type="datetime1">
              <a:rPr lang="fr-FR" smtClean="0"/>
              <a:t>21/04/16</a:t>
            </a:fld>
            <a:endParaRPr lang="fr-FR" dirty="0"/>
          </a:p>
        </p:txBody>
      </p:sp>
      <p:sp>
        <p:nvSpPr>
          <p:cNvPr id="11" name="Espace réservé du numéro de diapositive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AA16F81-810C-D04B-AC98-6B13A43517CC}" type="slidenum">
              <a:rPr lang="fr-FR" smtClean="0"/>
              <a:t>‹#›</a:t>
            </a:fld>
            <a:endParaRPr lang="fr-FR" dirty="0"/>
          </a:p>
        </p:txBody>
      </p:sp>
      <p:sp>
        <p:nvSpPr>
          <p:cNvPr id="12" name="Espace réservé du pied de page 11"/>
          <p:cNvSpPr>
            <a:spLocks noGrp="1"/>
          </p:cNvSpPr>
          <p:nvPr>
            <p:ph type="ftr" sz="quarter" idx="12"/>
          </p:nvPr>
        </p:nvSpPr>
        <p:spPr>
          <a:xfrm>
            <a:off x="1600200" y="6509004"/>
            <a:ext cx="3907464" cy="274320"/>
          </a:xfrm>
        </p:spPr>
        <p:txBody>
          <a:bodyPr vert="horz" rtlCol="0"/>
          <a:lstStyle>
            <a:extLst/>
          </a:lstStyle>
          <a:p>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9AE56F9F-C9BB-E341-8D3E-A99048A2B4A4}" type="datetime1">
              <a:rPr lang="fr-FR" smtClean="0"/>
              <a:t>21/04/16</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BAA16F81-810C-D04B-AC98-6B13A43517CC}" type="slidenum">
              <a:rPr lang="fr-FR" smtClean="0"/>
              <a:t>‹#›</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lvl1pPr algn="l">
              <a:defRPr/>
            </a:lvl1pPr>
            <a:extLst/>
          </a:lstStyle>
          <a:p>
            <a:r>
              <a:rPr kumimoji="0" lang="fr-FR" smtClean="0"/>
              <a:t>Cliquez et modifiez le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585E9E84-4071-484F-99DC-60869E6A8E94}" type="datetime1">
              <a:rPr lang="fr-FR" smtClean="0"/>
              <a:t>21/04/16</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BAA16F81-810C-D04B-AC98-6B13A43517CC}" type="slidenum">
              <a:rPr lang="fr-FR" smtClean="0"/>
              <a:t>‹#›</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A0D485C9-B622-3742-8E4B-101CCC1BB958}" type="datetime1">
              <a:rPr lang="fr-FR" smtClean="0"/>
              <a:t>21/04/16</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BAA16F81-810C-D04B-AC98-6B13A43517CC}" type="slidenum">
              <a:rPr lang="fr-FR" smtClean="0"/>
              <a:t>‹#›</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fr-FR" smtClean="0"/>
              <a:t>Cliquez et modifiez le titre</a:t>
            </a:r>
            <a:endParaRPr kumimoji="0" lang="en-US"/>
          </a:p>
        </p:txBody>
      </p:sp>
      <p:sp>
        <p:nvSpPr>
          <p:cNvPr id="3" name="Espace réservé du texte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8" name="Espace réservé de la date 7"/>
          <p:cNvSpPr>
            <a:spLocks noGrp="1"/>
          </p:cNvSpPr>
          <p:nvPr>
            <p:ph type="dt" sz="half" idx="10"/>
          </p:nvPr>
        </p:nvSpPr>
        <p:spPr>
          <a:xfrm>
            <a:off x="5562600" y="6513670"/>
            <a:ext cx="3002280" cy="274320"/>
          </a:xfrm>
        </p:spPr>
        <p:txBody>
          <a:bodyPr vert="horz" rtlCol="0"/>
          <a:lstStyle>
            <a:extLst/>
          </a:lstStyle>
          <a:p>
            <a:fld id="{C4616EE8-55D0-CB4B-80F9-5C1D063AF5DF}" type="datetime1">
              <a:rPr lang="fr-FR" smtClean="0"/>
              <a:t>21/04/16</a:t>
            </a:fld>
            <a:endParaRPr lang="fr-FR" dirty="0"/>
          </a:p>
        </p:txBody>
      </p:sp>
      <p:sp>
        <p:nvSpPr>
          <p:cNvPr id="9" name="Espace réservé du numéro de diapositive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AA16F81-810C-D04B-AC98-6B13A43517CC}" type="slidenum">
              <a:rPr lang="fr-FR" smtClean="0"/>
              <a:t>‹#›</a:t>
            </a:fld>
            <a:endParaRPr lang="fr-FR" dirty="0"/>
          </a:p>
        </p:txBody>
      </p:sp>
      <p:sp>
        <p:nvSpPr>
          <p:cNvPr id="10" name="Espace réservé du pied de page 9"/>
          <p:cNvSpPr>
            <a:spLocks noGrp="1"/>
          </p:cNvSpPr>
          <p:nvPr>
            <p:ph type="ftr" sz="quarter" idx="12"/>
          </p:nvPr>
        </p:nvSpPr>
        <p:spPr>
          <a:xfrm>
            <a:off x="1600200" y="6513670"/>
            <a:ext cx="3907464" cy="274320"/>
          </a:xfrm>
        </p:spPr>
        <p:txBody>
          <a:bodyPr vert="horz" rtlCol="0"/>
          <a:lstStyle>
            <a:extLst/>
          </a:lstStyle>
          <a:p>
            <a:endParaRPr lang="fr-FR"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contenu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4D4018C3-D32C-9D44-8CDF-D3388BBAA776}" type="datetime1">
              <a:rPr lang="fr-FR" smtClean="0"/>
              <a:t>21/04/16</a:t>
            </a:fld>
            <a:endParaRPr lang="fr-FR" dirty="0"/>
          </a:p>
        </p:txBody>
      </p:sp>
      <p:sp>
        <p:nvSpPr>
          <p:cNvPr id="6" name="Espace réservé du pied de page 5"/>
          <p:cNvSpPr>
            <a:spLocks noGrp="1"/>
          </p:cNvSpPr>
          <p:nvPr>
            <p:ph type="ftr" sz="quarter" idx="11"/>
          </p:nvPr>
        </p:nvSpPr>
        <p:spPr/>
        <p:txBody>
          <a:bodyPr/>
          <a:lstStyle>
            <a:extLst/>
          </a:lstStyle>
          <a:p>
            <a:endParaRPr lang="fr-FR" dirty="0"/>
          </a:p>
        </p:txBody>
      </p:sp>
      <p:sp>
        <p:nvSpPr>
          <p:cNvPr id="7" name="Espace réservé du numéro de diapositive 6"/>
          <p:cNvSpPr>
            <a:spLocks noGrp="1"/>
          </p:cNvSpPr>
          <p:nvPr>
            <p:ph type="sldNum" sz="quarter" idx="12"/>
          </p:nvPr>
        </p:nvSpPr>
        <p:spPr>
          <a:xfrm>
            <a:off x="8641080" y="6514568"/>
            <a:ext cx="464288" cy="274320"/>
          </a:xfrm>
        </p:spPr>
        <p:txBody>
          <a:bodyPr/>
          <a:lstStyle>
            <a:extLst/>
          </a:lstStyle>
          <a:p>
            <a:fld id="{BAA16F81-810C-D04B-AC98-6B13A43517CC}" type="slidenum">
              <a:rPr lang="fr-FR" smtClean="0"/>
              <a:t>‹#›</a:t>
            </a:fld>
            <a:endParaRPr lang="fr-FR" dirty="0"/>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re 1"/>
          <p:cNvSpPr>
            <a:spLocks noGrp="1"/>
          </p:cNvSpPr>
          <p:nvPr>
            <p:ph type="title"/>
          </p:nvPr>
        </p:nvSpPr>
        <p:spPr>
          <a:xfrm>
            <a:off x="457200" y="251948"/>
            <a:ext cx="8229600" cy="1143000"/>
          </a:xfrm>
        </p:spPr>
        <p:txBody>
          <a:bodyPr anchor="b"/>
          <a:lstStyle>
            <a:lvl1pPr>
              <a:defRPr/>
            </a:lvl1pPr>
            <a:extLst/>
          </a:lstStyle>
          <a:p>
            <a:r>
              <a:rPr kumimoji="0" lang="fr-FR" smtClean="0"/>
              <a:t>Cliquez et modifiez le titre</a:t>
            </a:r>
            <a:endParaRPr kumimoji="0" lang="en-US"/>
          </a:p>
        </p:txBody>
      </p:sp>
      <p:sp>
        <p:nvSpPr>
          <p:cNvPr id="3" name="Espace réservé du texte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761FBABC-F3A5-0540-BAAD-5B97BFE8AB5A}" type="datetime1">
              <a:rPr lang="fr-FR" smtClean="0"/>
              <a:t>21/04/16</a:t>
            </a:fld>
            <a:endParaRPr lang="fr-FR" dirty="0"/>
          </a:p>
        </p:txBody>
      </p:sp>
      <p:sp>
        <p:nvSpPr>
          <p:cNvPr id="8" name="Espace réservé du pied de page 7"/>
          <p:cNvSpPr>
            <a:spLocks noGrp="1"/>
          </p:cNvSpPr>
          <p:nvPr>
            <p:ph type="ftr" sz="quarter" idx="11"/>
          </p:nvPr>
        </p:nvSpPr>
        <p:spPr/>
        <p:txBody>
          <a:bodyPr/>
          <a:lstStyle>
            <a:extLst/>
          </a:lstStyle>
          <a:p>
            <a:endParaRPr lang="fr-FR" dirty="0"/>
          </a:p>
        </p:txBody>
      </p:sp>
      <p:sp>
        <p:nvSpPr>
          <p:cNvPr id="9" name="Espace réservé du numéro de diapositive 8"/>
          <p:cNvSpPr>
            <a:spLocks noGrp="1"/>
          </p:cNvSpPr>
          <p:nvPr>
            <p:ph type="sldNum" sz="quarter" idx="12"/>
          </p:nvPr>
        </p:nvSpPr>
        <p:spPr>
          <a:xfrm>
            <a:off x="8641080" y="6514568"/>
            <a:ext cx="464288" cy="274320"/>
          </a:xfrm>
        </p:spPr>
        <p:txBody>
          <a:bodyPr/>
          <a:lstStyle>
            <a:extLst/>
          </a:lstStyle>
          <a:p>
            <a:fld id="{BAA16F81-810C-D04B-AC98-6B13A43517CC}" type="slidenum">
              <a:rPr lang="fr-FR" smtClean="0"/>
              <a:t>‹#›</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53218"/>
            <a:ext cx="8229600" cy="1143000"/>
          </a:xfrm>
        </p:spPr>
        <p:txBody>
          <a:bodyPr/>
          <a:lstStyle>
            <a:extLst/>
          </a:lstStyle>
          <a:p>
            <a:r>
              <a:rPr kumimoji="0" lang="fr-FR" smtClean="0"/>
              <a:t>Cliquez et modifiez le titre</a:t>
            </a:r>
            <a:endParaRPr kumimoji="0" lang="en-US"/>
          </a:p>
        </p:txBody>
      </p:sp>
      <p:sp>
        <p:nvSpPr>
          <p:cNvPr id="3" name="Espace réservé de la date 2"/>
          <p:cNvSpPr>
            <a:spLocks noGrp="1"/>
          </p:cNvSpPr>
          <p:nvPr>
            <p:ph type="dt" sz="half" idx="10"/>
          </p:nvPr>
        </p:nvSpPr>
        <p:spPr/>
        <p:txBody>
          <a:bodyPr/>
          <a:lstStyle>
            <a:extLst/>
          </a:lstStyle>
          <a:p>
            <a:fld id="{D92A8FAB-6A2B-3D44-9327-8BB1417EFBFF}" type="datetime1">
              <a:rPr lang="fr-FR" smtClean="0"/>
              <a:t>21/04/16</a:t>
            </a:fld>
            <a:endParaRPr lang="fr-FR" dirty="0"/>
          </a:p>
        </p:txBody>
      </p:sp>
      <p:sp>
        <p:nvSpPr>
          <p:cNvPr id="4" name="Espace réservé du pied de page 3"/>
          <p:cNvSpPr>
            <a:spLocks noGrp="1"/>
          </p:cNvSpPr>
          <p:nvPr>
            <p:ph type="ftr" sz="quarter" idx="11"/>
          </p:nvPr>
        </p:nvSpPr>
        <p:spPr/>
        <p:txBody>
          <a:bodyPr/>
          <a:lstStyle>
            <a:extLst/>
          </a:lstStyle>
          <a:p>
            <a:endParaRPr lang="fr-FR" dirty="0"/>
          </a:p>
        </p:txBody>
      </p:sp>
      <p:sp>
        <p:nvSpPr>
          <p:cNvPr id="5" name="Espace réservé du numéro de diapositive 4"/>
          <p:cNvSpPr>
            <a:spLocks noGrp="1"/>
          </p:cNvSpPr>
          <p:nvPr>
            <p:ph type="sldNum" sz="quarter" idx="12"/>
          </p:nvPr>
        </p:nvSpPr>
        <p:spPr/>
        <p:txBody>
          <a:bodyPr/>
          <a:lstStyle>
            <a:extLst/>
          </a:lstStyle>
          <a:p>
            <a:fld id="{BAA16F81-810C-D04B-AC98-6B13A43517CC}" type="slidenum">
              <a:rPr lang="fr-FR" smtClean="0"/>
              <a:t>‹#›</a:t>
            </a:fld>
            <a:endParaRPr lang="fr-FR" dirty="0"/>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B3F061A4-1095-6B41-B945-502A10AF7484}" type="datetime1">
              <a:rPr lang="fr-FR" smtClean="0"/>
              <a:t>21/04/16</a:t>
            </a:fld>
            <a:endParaRPr lang="fr-FR" dirty="0"/>
          </a:p>
        </p:txBody>
      </p:sp>
      <p:sp>
        <p:nvSpPr>
          <p:cNvPr id="3" name="Espace réservé du pied de page 2"/>
          <p:cNvSpPr>
            <a:spLocks noGrp="1"/>
          </p:cNvSpPr>
          <p:nvPr>
            <p:ph type="ftr" sz="quarter" idx="11"/>
          </p:nvPr>
        </p:nvSpPr>
        <p:spPr/>
        <p:txBody>
          <a:bodyPr/>
          <a:lstStyle>
            <a:extLst/>
          </a:lstStyle>
          <a:p>
            <a:endParaRPr lang="fr-FR" dirty="0"/>
          </a:p>
        </p:txBody>
      </p:sp>
      <p:sp>
        <p:nvSpPr>
          <p:cNvPr id="4" name="Espace réservé du numéro de diapositive 3"/>
          <p:cNvSpPr>
            <a:spLocks noGrp="1"/>
          </p:cNvSpPr>
          <p:nvPr>
            <p:ph type="sldNum" sz="quarter" idx="12"/>
          </p:nvPr>
        </p:nvSpPr>
        <p:spPr/>
        <p:txBody>
          <a:bodyPr/>
          <a:lstStyle>
            <a:extLst/>
          </a:lstStyle>
          <a:p>
            <a:fld id="{BAA16F81-810C-D04B-AC98-6B13A43517CC}" type="slidenum">
              <a:rPr lang="fr-FR" smtClean="0"/>
              <a:t>‹#›</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4963136" y="304800"/>
            <a:ext cx="3931920" cy="762000"/>
          </a:xfrm>
        </p:spPr>
        <p:txBody>
          <a:bodyPr anchor="b"/>
          <a:lstStyle>
            <a:lvl1pPr marL="0" algn="r">
              <a:buNone/>
              <a:defRPr sz="2000" b="1"/>
            </a:lvl1pPr>
            <a:extLst/>
          </a:lstStyle>
          <a:p>
            <a:r>
              <a:rPr kumimoji="0" lang="fr-FR" smtClean="0"/>
              <a:t>Cliquez et modifiez le titre</a:t>
            </a:r>
            <a:endParaRPr kumimoji="0" lang="en-US"/>
          </a:p>
        </p:txBody>
      </p:sp>
      <p:sp>
        <p:nvSpPr>
          <p:cNvPr id="3" name="Espace réservé du texte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9" name="Espace réservé de la date 8"/>
          <p:cNvSpPr>
            <a:spLocks noGrp="1"/>
          </p:cNvSpPr>
          <p:nvPr>
            <p:ph type="dt" sz="half" idx="10"/>
          </p:nvPr>
        </p:nvSpPr>
        <p:spPr>
          <a:xfrm>
            <a:off x="5562600" y="6513670"/>
            <a:ext cx="3002280" cy="274320"/>
          </a:xfrm>
        </p:spPr>
        <p:txBody>
          <a:bodyPr vert="horz" rtlCol="0"/>
          <a:lstStyle>
            <a:extLst/>
          </a:lstStyle>
          <a:p>
            <a:fld id="{CC102438-B062-414A-A2F5-3AF70234DB21}" type="datetime1">
              <a:rPr lang="fr-FR" smtClean="0"/>
              <a:t>21/04/16</a:t>
            </a:fld>
            <a:endParaRPr lang="fr-FR" dirty="0"/>
          </a:p>
        </p:txBody>
      </p:sp>
      <p:sp>
        <p:nvSpPr>
          <p:cNvPr id="10" name="Espace réservé du numéro de diapositive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AA16F81-810C-D04B-AC98-6B13A43517CC}" type="slidenum">
              <a:rPr lang="fr-FR" smtClean="0"/>
              <a:t>‹#›</a:t>
            </a:fld>
            <a:endParaRPr lang="fr-FR" dirty="0"/>
          </a:p>
        </p:txBody>
      </p:sp>
      <p:sp>
        <p:nvSpPr>
          <p:cNvPr id="11" name="Espace réservé du pied de page 10"/>
          <p:cNvSpPr>
            <a:spLocks noGrp="1"/>
          </p:cNvSpPr>
          <p:nvPr>
            <p:ph type="ftr" sz="quarter" idx="12"/>
          </p:nvPr>
        </p:nvSpPr>
        <p:spPr>
          <a:xfrm>
            <a:off x="1600200" y="6513670"/>
            <a:ext cx="3907464" cy="274320"/>
          </a:xfrm>
        </p:spPr>
        <p:txBody>
          <a:bodyPr vert="horz" rtlCol="0"/>
          <a:lstStyle>
            <a:extLst/>
          </a:lstStyle>
          <a:p>
            <a:endParaRPr lang="fr-FR"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040443" y="4724400"/>
            <a:ext cx="5486400" cy="664536"/>
          </a:xfrm>
        </p:spPr>
        <p:txBody>
          <a:bodyPr anchor="b"/>
          <a:lstStyle>
            <a:lvl1pPr marL="0" algn="r">
              <a:buNone/>
              <a:defRPr sz="2000" b="1"/>
            </a:lvl1pPr>
            <a:extLst/>
          </a:lstStyle>
          <a:p>
            <a:r>
              <a:rPr kumimoji="0" lang="fr-FR" smtClean="0"/>
              <a:t>Cliquez et modifiez le titre</a:t>
            </a:r>
            <a:endParaRPr kumimoji="0" lang="en-US"/>
          </a:p>
        </p:txBody>
      </p:sp>
      <p:sp>
        <p:nvSpPr>
          <p:cNvPr id="4" name="Espace réservé du texte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13" name="Espace réservé pour une image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fr-FR" smtClean="0">
                <a:solidFill>
                  <a:schemeClr val="lt1"/>
                </a:solidFill>
                <a:latin typeface="+mn-lt"/>
                <a:ea typeface="+mn-ea"/>
                <a:cs typeface="+mn-cs"/>
              </a:rPr>
              <a:t>Faire glisser l'image vers l'espace réservé ou cliquer sur l'icône pour l'ajouter</a:t>
            </a:r>
            <a:endParaRPr kumimoji="0" lang="en-US" dirty="0">
              <a:solidFill>
                <a:schemeClr val="lt1"/>
              </a:solidFill>
              <a:latin typeface="+mn-lt"/>
              <a:ea typeface="+mn-ea"/>
              <a:cs typeface="+mn-cs"/>
            </a:endParaRPr>
          </a:p>
        </p:txBody>
      </p:sp>
      <p:sp>
        <p:nvSpPr>
          <p:cNvPr id="8" name="Espace réservé de la date 7"/>
          <p:cNvSpPr>
            <a:spLocks noGrp="1"/>
          </p:cNvSpPr>
          <p:nvPr>
            <p:ph type="dt" sz="half" idx="10"/>
          </p:nvPr>
        </p:nvSpPr>
        <p:spPr>
          <a:xfrm>
            <a:off x="5562600" y="6509004"/>
            <a:ext cx="3002280" cy="274320"/>
          </a:xfrm>
        </p:spPr>
        <p:txBody>
          <a:bodyPr vert="horz" rtlCol="0"/>
          <a:lstStyle>
            <a:extLst/>
          </a:lstStyle>
          <a:p>
            <a:fld id="{C547357F-DBB9-E64D-8FCB-6F0D1147011F}" type="datetime1">
              <a:rPr lang="fr-FR" smtClean="0"/>
              <a:t>21/04/16</a:t>
            </a:fld>
            <a:endParaRPr lang="fr-FR" dirty="0"/>
          </a:p>
        </p:txBody>
      </p:sp>
      <p:sp>
        <p:nvSpPr>
          <p:cNvPr id="9" name="Espace réservé du numéro de diapositive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AA16F81-810C-D04B-AC98-6B13A43517CC}" type="slidenum">
              <a:rPr lang="fr-FR" smtClean="0"/>
              <a:t>‹#›</a:t>
            </a:fld>
            <a:endParaRPr lang="fr-FR" dirty="0"/>
          </a:p>
        </p:txBody>
      </p:sp>
      <p:sp>
        <p:nvSpPr>
          <p:cNvPr id="10" name="Espace réservé du pied de page 9"/>
          <p:cNvSpPr>
            <a:spLocks noGrp="1"/>
          </p:cNvSpPr>
          <p:nvPr>
            <p:ph type="ftr" sz="quarter" idx="12"/>
          </p:nvPr>
        </p:nvSpPr>
        <p:spPr>
          <a:xfrm>
            <a:off x="1600200" y="6509004"/>
            <a:ext cx="3907464" cy="274320"/>
          </a:xfrm>
        </p:spPr>
        <p:txBody>
          <a:bodyPr vert="horz" rtlCol="0"/>
          <a:lstStyle>
            <a:extLst/>
          </a:lstStyle>
          <a:p>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Arrondir un rectangle avec un coin diagonal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Espace réservé du pied de page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fr-FR" dirty="0"/>
          </a:p>
        </p:txBody>
      </p:sp>
      <p:sp>
        <p:nvSpPr>
          <p:cNvPr id="14" name="Espace réservé de la date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4FAD9901-BD72-5E4D-8719-041A56B5F5DA}" type="datetime1">
              <a:rPr lang="fr-FR" smtClean="0"/>
              <a:t>21/04/16</a:t>
            </a:fld>
            <a:endParaRPr lang="fr-FR" dirty="0"/>
          </a:p>
        </p:txBody>
      </p:sp>
      <p:sp>
        <p:nvSpPr>
          <p:cNvPr id="23" name="Espace réservé du numéro de diapositive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AA16F81-810C-D04B-AC98-6B13A43517CC}" type="slidenum">
              <a:rPr lang="fr-FR" smtClean="0"/>
              <a:t>‹#›</a:t>
            </a:fld>
            <a:endParaRPr lang="fr-FR" dirty="0"/>
          </a:p>
        </p:txBody>
      </p:sp>
      <p:sp>
        <p:nvSpPr>
          <p:cNvPr id="22" name="Espace réservé du titre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fr-FR" smtClean="0"/>
              <a:t>Cliquez et modifiez le titre</a:t>
            </a:r>
            <a:endParaRPr kumimoji="0" lang="en-US"/>
          </a:p>
        </p:txBody>
      </p:sp>
      <p:sp>
        <p:nvSpPr>
          <p:cNvPr id="13" name="Espace réservé du texte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jpg"/><Relationship Id="rId3"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9.jpg"/><Relationship Id="rId3" Type="http://schemas.openxmlformats.org/officeDocument/2006/relationships/image" Target="../media/image1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 Id="rId3" Type="http://schemas.openxmlformats.org/officeDocument/2006/relationships/image" Target="../media/image1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1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8.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9.jpg"/><Relationship Id="rId4" Type="http://schemas.openxmlformats.org/officeDocument/2006/relationships/image" Target="../media/image20.jp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g"/><Relationship Id="rId3" Type="http://schemas.openxmlformats.org/officeDocument/2006/relationships/image" Target="../media/image22.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3.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6.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64234" y="293129"/>
            <a:ext cx="8229600" cy="2957213"/>
          </a:xfrm>
        </p:spPr>
        <p:txBody>
          <a:bodyPr>
            <a:normAutofit fontScale="90000"/>
          </a:bodyPr>
          <a:lstStyle/>
          <a:p>
            <a:pPr algn="l"/>
            <a:r>
              <a:rPr lang="fr-FR" dirty="0" smtClean="0"/>
              <a:t>La place de l’expérience dans la construction de la </a:t>
            </a:r>
            <a:r>
              <a:rPr lang="fr-FR" smtClean="0"/>
              <a:t>connaissance </a:t>
            </a:r>
            <a:r>
              <a:rPr lang="fr-FR" smtClean="0"/>
              <a:t>scientifique : </a:t>
            </a:r>
            <a:br>
              <a:rPr lang="fr-FR" smtClean="0"/>
            </a:br>
            <a:r>
              <a:rPr lang="fr-FR" smtClean="0"/>
              <a:t>de </a:t>
            </a:r>
            <a:r>
              <a:rPr lang="fr-FR" dirty="0" smtClean="0"/>
              <a:t>l’induction à la falsification</a:t>
            </a:r>
            <a:endParaRPr lang="fr-FR" dirty="0"/>
          </a:p>
        </p:txBody>
      </p:sp>
      <p:sp>
        <p:nvSpPr>
          <p:cNvPr id="3" name="Sous-titre 2"/>
          <p:cNvSpPr>
            <a:spLocks noGrp="1"/>
          </p:cNvSpPr>
          <p:nvPr>
            <p:ph type="subTitle" idx="1"/>
          </p:nvPr>
        </p:nvSpPr>
        <p:spPr>
          <a:xfrm>
            <a:off x="2078718" y="3918635"/>
            <a:ext cx="6560234" cy="1752600"/>
          </a:xfrm>
        </p:spPr>
        <p:txBody>
          <a:bodyPr/>
          <a:lstStyle/>
          <a:p>
            <a:r>
              <a:rPr lang="fr-FR" dirty="0" smtClean="0"/>
              <a:t>Séance 3, 4 avril 2016</a:t>
            </a:r>
            <a:endParaRPr lang="fr-FR" dirty="0" smtClean="0"/>
          </a:p>
          <a:p>
            <a:endParaRPr lang="fr-FR" dirty="0"/>
          </a:p>
          <a:p>
            <a:r>
              <a:rPr lang="fr-FR" dirty="0" smtClean="0"/>
              <a:t>Cynthia Colmellere</a:t>
            </a:r>
            <a:endParaRPr lang="fr-FR" dirty="0"/>
          </a:p>
        </p:txBody>
      </p:sp>
      <p:sp>
        <p:nvSpPr>
          <p:cNvPr id="4" name="Espace réservé du numéro de diapositive 3"/>
          <p:cNvSpPr>
            <a:spLocks noGrp="1"/>
          </p:cNvSpPr>
          <p:nvPr>
            <p:ph type="sldNum" sz="quarter" idx="11"/>
          </p:nvPr>
        </p:nvSpPr>
        <p:spPr/>
        <p:txBody>
          <a:bodyPr/>
          <a:lstStyle/>
          <a:p>
            <a:fld id="{BAA16F81-810C-D04B-AC98-6B13A43517CC}" type="slidenum">
              <a:rPr lang="fr-FR" smtClean="0"/>
              <a:t>1</a:t>
            </a:fld>
            <a:endParaRPr lang="fr-FR" dirty="0"/>
          </a:p>
        </p:txBody>
      </p:sp>
    </p:spTree>
    <p:extLst>
      <p:ext uri="{BB962C8B-B14F-4D97-AF65-F5344CB8AC3E}">
        <p14:creationId xmlns:p14="http://schemas.microsoft.com/office/powerpoint/2010/main" val="1867601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pPr algn="ctr"/>
            <a:r>
              <a:rPr lang="fr-FR" dirty="0" smtClean="0"/>
              <a:t>Lunette de Galilée</a:t>
            </a:r>
            <a:endParaRPr lang="fr-FR" dirty="0"/>
          </a:p>
        </p:txBody>
      </p:sp>
      <p:sp>
        <p:nvSpPr>
          <p:cNvPr id="7" name="Espace réservé du texte 6"/>
          <p:cNvSpPr>
            <a:spLocks noGrp="1"/>
          </p:cNvSpPr>
          <p:nvPr>
            <p:ph type="body" sz="half" idx="2"/>
          </p:nvPr>
        </p:nvSpPr>
        <p:spPr/>
        <p:txBody>
          <a:bodyPr>
            <a:normAutofit lnSpcReduction="10000"/>
          </a:bodyPr>
          <a:lstStyle/>
          <a:p>
            <a:r>
              <a:rPr lang="fr-FR" dirty="0" smtClean="0"/>
              <a:t>Amélioration lunette existante</a:t>
            </a:r>
          </a:p>
          <a:p>
            <a:r>
              <a:rPr lang="fr-FR" dirty="0" smtClean="0"/>
              <a:t>Premier instrument, extension de l’œil</a:t>
            </a:r>
          </a:p>
          <a:p>
            <a:r>
              <a:rPr lang="fr-FR" dirty="0" smtClean="0"/>
              <a:t>Invention du </a:t>
            </a:r>
            <a:r>
              <a:rPr lang="fr-FR" dirty="0" err="1" smtClean="0"/>
              <a:t>téléscope</a:t>
            </a:r>
            <a:r>
              <a:rPr lang="fr-FR" dirty="0" smtClean="0"/>
              <a:t> ?</a:t>
            </a:r>
          </a:p>
          <a:p>
            <a:r>
              <a:rPr lang="fr-FR" dirty="0" smtClean="0"/>
              <a:t>Du jouet/curiosité  à l’instrument scientifique </a:t>
            </a:r>
            <a:endParaRPr lang="fr-FR" dirty="0"/>
          </a:p>
        </p:txBody>
      </p:sp>
      <p:pic>
        <p:nvPicPr>
          <p:cNvPr id="5" name="Espace réservé du contenu 4" descr="Lunettes_astronomiques_de_Galilée.jpg"/>
          <p:cNvPicPr>
            <a:picLocks noGrp="1" noChangeAspect="1"/>
          </p:cNvPicPr>
          <p:nvPr>
            <p:ph type="pic" idx="1"/>
          </p:nvPr>
        </p:nvPicPr>
        <p:blipFill>
          <a:blip r:embed="rId2">
            <a:extLst>
              <a:ext uri="{28A0092B-C50C-407E-A947-70E740481C1C}">
                <a14:useLocalDpi xmlns:a14="http://schemas.microsoft.com/office/drawing/2010/main" val="0"/>
              </a:ext>
            </a:extLst>
          </a:blip>
          <a:srcRect l="-91824" r="-91824"/>
          <a:stretch>
            <a:fillRect/>
          </a:stretch>
        </p:blipFill>
        <p:spPr/>
      </p:pic>
      <p:sp>
        <p:nvSpPr>
          <p:cNvPr id="4" name="Espace réservé du numéro de diapositive 3"/>
          <p:cNvSpPr>
            <a:spLocks noGrp="1"/>
          </p:cNvSpPr>
          <p:nvPr>
            <p:ph type="sldNum" sz="quarter" idx="11"/>
          </p:nvPr>
        </p:nvSpPr>
        <p:spPr/>
        <p:txBody>
          <a:bodyPr/>
          <a:lstStyle/>
          <a:p>
            <a:fld id="{BAA16F81-810C-D04B-AC98-6B13A43517CC}" type="slidenum">
              <a:rPr lang="fr-FR" smtClean="0"/>
              <a:t>10</a:t>
            </a:fld>
            <a:endParaRPr lang="fr-FR" dirty="0"/>
          </a:p>
        </p:txBody>
      </p:sp>
      <p:sp>
        <p:nvSpPr>
          <p:cNvPr id="8" name="ZoneTexte 7"/>
          <p:cNvSpPr txBox="1"/>
          <p:nvPr/>
        </p:nvSpPr>
        <p:spPr>
          <a:xfrm>
            <a:off x="3507908" y="243443"/>
            <a:ext cx="2223686" cy="369332"/>
          </a:xfrm>
          <a:prstGeom prst="rect">
            <a:avLst/>
          </a:prstGeom>
          <a:noFill/>
        </p:spPr>
        <p:txBody>
          <a:bodyPr wrap="none" rtlCol="0">
            <a:spAutoFit/>
          </a:bodyPr>
          <a:lstStyle/>
          <a:p>
            <a:r>
              <a:rPr lang="fr-FR" dirty="0" smtClean="0"/>
              <a:t>Lunette de </a:t>
            </a:r>
            <a:r>
              <a:rPr lang="fr-FR" dirty="0"/>
              <a:t>G</a:t>
            </a:r>
            <a:r>
              <a:rPr lang="fr-FR" dirty="0" smtClean="0"/>
              <a:t>alilée</a:t>
            </a:r>
            <a:endParaRPr lang="fr-FR" dirty="0"/>
          </a:p>
        </p:txBody>
      </p:sp>
    </p:spTree>
    <p:extLst>
      <p:ext uri="{BB962C8B-B14F-4D97-AF65-F5344CB8AC3E}">
        <p14:creationId xmlns:p14="http://schemas.microsoft.com/office/powerpoint/2010/main" val="3030995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endParaRPr lang="fr-FR"/>
          </a:p>
        </p:txBody>
      </p:sp>
      <p:sp>
        <p:nvSpPr>
          <p:cNvPr id="7" name="Espace réservé du contenu 6"/>
          <p:cNvSpPr>
            <a:spLocks noGrp="1"/>
          </p:cNvSpPr>
          <p:nvPr>
            <p:ph idx="1"/>
          </p:nvPr>
        </p:nvSpPr>
        <p:spPr/>
        <p:txBody>
          <a:bodyPr/>
          <a:lstStyle/>
          <a:p>
            <a:r>
              <a:rPr lang="fr-FR" dirty="0" smtClean="0"/>
              <a:t>Juin 1609 : existence de l’objet</a:t>
            </a:r>
          </a:p>
          <a:p>
            <a:pPr marL="0" indent="0">
              <a:buNone/>
            </a:pPr>
            <a:endParaRPr lang="fr-FR" dirty="0" smtClean="0"/>
          </a:p>
          <a:p>
            <a:r>
              <a:rPr lang="fr-FR" dirty="0" smtClean="0"/>
              <a:t>Aout 1609 : fabrication réussie, pouvoir grossissant</a:t>
            </a:r>
          </a:p>
          <a:p>
            <a:endParaRPr lang="fr-FR" dirty="0" smtClean="0"/>
          </a:p>
          <a:p>
            <a:r>
              <a:rPr lang="fr-FR" dirty="0" smtClean="0"/>
              <a:t>Janvier 1610 : satellites de Jupiter</a:t>
            </a:r>
          </a:p>
        </p:txBody>
      </p:sp>
      <p:sp>
        <p:nvSpPr>
          <p:cNvPr id="5" name="Espace réservé du numéro de diapositive 4"/>
          <p:cNvSpPr>
            <a:spLocks noGrp="1"/>
          </p:cNvSpPr>
          <p:nvPr>
            <p:ph type="sldNum" sz="quarter" idx="12"/>
          </p:nvPr>
        </p:nvSpPr>
        <p:spPr/>
        <p:txBody>
          <a:bodyPr/>
          <a:lstStyle/>
          <a:p>
            <a:fld id="{BAA16F81-810C-D04B-AC98-6B13A43517CC}" type="slidenum">
              <a:rPr lang="fr-FR" smtClean="0"/>
              <a:t>11</a:t>
            </a:fld>
            <a:endParaRPr lang="fr-FR" dirty="0"/>
          </a:p>
        </p:txBody>
      </p:sp>
    </p:spTree>
    <p:extLst>
      <p:ext uri="{BB962C8B-B14F-4D97-AF65-F5344CB8AC3E}">
        <p14:creationId xmlns:p14="http://schemas.microsoft.com/office/powerpoint/2010/main" val="2472342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219777" y="4120281"/>
            <a:ext cx="5486400" cy="566738"/>
          </a:xfrm>
        </p:spPr>
        <p:txBody>
          <a:bodyPr/>
          <a:lstStyle/>
          <a:p>
            <a:pPr algn="l"/>
            <a:r>
              <a:rPr lang="fr-FR" dirty="0" smtClean="0"/>
              <a:t>Observations</a:t>
            </a:r>
            <a:endParaRPr lang="fr-FR" dirty="0"/>
          </a:p>
        </p:txBody>
      </p:sp>
      <p:sp>
        <p:nvSpPr>
          <p:cNvPr id="7" name="Espace réservé du texte 6"/>
          <p:cNvSpPr>
            <a:spLocks noGrp="1"/>
          </p:cNvSpPr>
          <p:nvPr>
            <p:ph type="body" sz="half" idx="2"/>
          </p:nvPr>
        </p:nvSpPr>
        <p:spPr>
          <a:xfrm>
            <a:off x="0" y="4940803"/>
            <a:ext cx="5486400" cy="804862"/>
          </a:xfrm>
        </p:spPr>
        <p:txBody>
          <a:bodyPr/>
          <a:lstStyle/>
          <a:p>
            <a:pPr algn="l"/>
            <a:r>
              <a:rPr lang="fr-FR" dirty="0" smtClean="0"/>
              <a:t>Satellites Jupiter,  janvier 1610</a:t>
            </a:r>
            <a:endParaRPr lang="fr-FR" dirty="0"/>
          </a:p>
        </p:txBody>
      </p:sp>
      <p:pic>
        <p:nvPicPr>
          <p:cNvPr id="8" name="Espace réservé pour une image  7" descr="observation_de_galilee_jupiter.jpg"/>
          <p:cNvPicPr>
            <a:picLocks noGrp="1" noChangeAspect="1"/>
          </p:cNvPicPr>
          <p:nvPr>
            <p:ph type="pic" idx="1"/>
          </p:nvPr>
        </p:nvPicPr>
        <p:blipFill>
          <a:blip r:embed="rId2">
            <a:extLst>
              <a:ext uri="{28A0092B-C50C-407E-A947-70E740481C1C}">
                <a14:useLocalDpi xmlns:a14="http://schemas.microsoft.com/office/drawing/2010/main" val="0"/>
              </a:ext>
            </a:extLst>
          </a:blip>
          <a:srcRect t="-6330" b="-6330"/>
          <a:stretch>
            <a:fillRect/>
          </a:stretch>
        </p:blipFill>
        <p:spPr>
          <a:xfrm>
            <a:off x="113935" y="0"/>
            <a:ext cx="5486400" cy="4114800"/>
          </a:xfrm>
        </p:spPr>
      </p:pic>
      <p:sp>
        <p:nvSpPr>
          <p:cNvPr id="4" name="Espace réservé du numéro de diapositive 3"/>
          <p:cNvSpPr>
            <a:spLocks noGrp="1"/>
          </p:cNvSpPr>
          <p:nvPr>
            <p:ph type="sldNum" sz="quarter" idx="11"/>
          </p:nvPr>
        </p:nvSpPr>
        <p:spPr/>
        <p:txBody>
          <a:bodyPr/>
          <a:lstStyle/>
          <a:p>
            <a:fld id="{BAA16F81-810C-D04B-AC98-6B13A43517CC}" type="slidenum">
              <a:rPr lang="fr-FR" smtClean="0"/>
              <a:t>12</a:t>
            </a:fld>
            <a:endParaRPr lang="fr-FR" dirty="0"/>
          </a:p>
        </p:txBody>
      </p:sp>
      <p:pic>
        <p:nvPicPr>
          <p:cNvPr id="9" name="Image 8" descr="satellite_jupit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5833" y="3269686"/>
            <a:ext cx="4028167" cy="3061827"/>
          </a:xfrm>
          <a:prstGeom prst="rect">
            <a:avLst/>
          </a:prstGeom>
        </p:spPr>
      </p:pic>
    </p:spTree>
    <p:extLst>
      <p:ext uri="{BB962C8B-B14F-4D97-AF65-F5344CB8AC3E}">
        <p14:creationId xmlns:p14="http://schemas.microsoft.com/office/powerpoint/2010/main" val="1775421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Le </a:t>
            </a:r>
            <a:r>
              <a:rPr lang="fr-FR" dirty="0"/>
              <a:t>messager des </a:t>
            </a:r>
            <a:r>
              <a:rPr lang="fr-FR" dirty="0" smtClean="0"/>
              <a:t>Etoiles » , 12 mars 1610</a:t>
            </a:r>
            <a:r>
              <a:rPr lang="fr-FR" dirty="0"/>
              <a:t/>
            </a:r>
            <a:br>
              <a:rPr lang="fr-FR" dirty="0"/>
            </a:br>
            <a:endParaRPr lang="fr-FR" dirty="0"/>
          </a:p>
        </p:txBody>
      </p:sp>
      <p:pic>
        <p:nvPicPr>
          <p:cNvPr id="6" name="Espace réservé pour une image  5" descr="messagre des étoiles_galilée.jpg"/>
          <p:cNvPicPr>
            <a:picLocks noGrp="1" noChangeAspect="1"/>
          </p:cNvPicPr>
          <p:nvPr>
            <p:ph type="pic" idx="1"/>
          </p:nvPr>
        </p:nvPicPr>
        <p:blipFill>
          <a:blip r:embed="rId2">
            <a:extLst>
              <a:ext uri="{28A0092B-C50C-407E-A947-70E740481C1C}">
                <a14:useLocalDpi xmlns:a14="http://schemas.microsoft.com/office/drawing/2010/main" val="0"/>
              </a:ext>
            </a:extLst>
          </a:blip>
          <a:srcRect l="-84083" r="-84083"/>
          <a:stretch>
            <a:fillRect/>
          </a:stretch>
        </p:blipFill>
        <p:spPr/>
      </p:pic>
      <p:sp>
        <p:nvSpPr>
          <p:cNvPr id="5" name="Espace réservé du numéro de diapositive 4"/>
          <p:cNvSpPr>
            <a:spLocks noGrp="1"/>
          </p:cNvSpPr>
          <p:nvPr>
            <p:ph type="sldNum" sz="quarter" idx="11"/>
          </p:nvPr>
        </p:nvSpPr>
        <p:spPr/>
        <p:txBody>
          <a:bodyPr/>
          <a:lstStyle/>
          <a:p>
            <a:fld id="{BAA16F81-810C-D04B-AC98-6B13A43517CC}" type="slidenum">
              <a:rPr lang="fr-FR" smtClean="0"/>
              <a:t>13</a:t>
            </a:fld>
            <a:endParaRPr lang="fr-FR" dirty="0"/>
          </a:p>
        </p:txBody>
      </p:sp>
    </p:spTree>
    <p:extLst>
      <p:ext uri="{BB962C8B-B14F-4D97-AF65-F5344CB8AC3E}">
        <p14:creationId xmlns:p14="http://schemas.microsoft.com/office/powerpoint/2010/main" val="22594077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44331" y="5388936"/>
            <a:ext cx="5486400" cy="664536"/>
          </a:xfrm>
        </p:spPr>
        <p:txBody>
          <a:bodyPr/>
          <a:lstStyle/>
          <a:p>
            <a:r>
              <a:rPr lang="fr-FR" dirty="0" smtClean="0"/>
              <a:t>Observer avec les sens (œil , ouïe</a:t>
            </a:r>
            <a:r>
              <a:rPr lang="is-IS" dirty="0" smtClean="0"/>
              <a:t>…)</a:t>
            </a:r>
            <a:endParaRPr lang="fr-FR" dirty="0"/>
          </a:p>
        </p:txBody>
      </p:sp>
      <p:pic>
        <p:nvPicPr>
          <p:cNvPr id="6" name="Espace réservé pour une image  5" descr="observation_ciel_etoile_Moyen_age.jpg"/>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787" t="8113" r="-1" b="-7451"/>
          <a:stretch/>
        </p:blipFill>
        <p:spPr>
          <a:xfrm>
            <a:off x="544331" y="612775"/>
            <a:ext cx="7726471" cy="4527418"/>
          </a:xfrm>
        </p:spPr>
      </p:pic>
      <p:sp>
        <p:nvSpPr>
          <p:cNvPr id="5" name="Espace réservé du numéro de diapositive 4"/>
          <p:cNvSpPr>
            <a:spLocks noGrp="1"/>
          </p:cNvSpPr>
          <p:nvPr>
            <p:ph type="sldNum" sz="quarter" idx="11"/>
          </p:nvPr>
        </p:nvSpPr>
        <p:spPr/>
        <p:txBody>
          <a:bodyPr/>
          <a:lstStyle/>
          <a:p>
            <a:fld id="{BAA16F81-810C-D04B-AC98-6B13A43517CC}" type="slidenum">
              <a:rPr lang="fr-FR" smtClean="0"/>
              <a:t>14</a:t>
            </a:fld>
            <a:endParaRPr lang="fr-FR" dirty="0"/>
          </a:p>
        </p:txBody>
      </p:sp>
      <p:sp>
        <p:nvSpPr>
          <p:cNvPr id="7" name="ZoneTexte 6"/>
          <p:cNvSpPr txBox="1"/>
          <p:nvPr/>
        </p:nvSpPr>
        <p:spPr>
          <a:xfrm>
            <a:off x="3175262" y="243443"/>
            <a:ext cx="3108543" cy="369332"/>
          </a:xfrm>
          <a:prstGeom prst="rect">
            <a:avLst/>
          </a:prstGeom>
          <a:noFill/>
        </p:spPr>
        <p:txBody>
          <a:bodyPr wrap="none" rtlCol="0">
            <a:spAutoFit/>
          </a:bodyPr>
          <a:lstStyle/>
          <a:p>
            <a:r>
              <a:rPr lang="fr-FR" dirty="0" smtClean="0"/>
              <a:t>Avant Galilée et sa lunette</a:t>
            </a:r>
            <a:endParaRPr lang="fr-FR" dirty="0"/>
          </a:p>
        </p:txBody>
      </p:sp>
    </p:spTree>
    <p:extLst>
      <p:ext uri="{BB962C8B-B14F-4D97-AF65-F5344CB8AC3E}">
        <p14:creationId xmlns:p14="http://schemas.microsoft.com/office/powerpoint/2010/main" val="25347369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2288" y="5598470"/>
            <a:ext cx="5486400" cy="566738"/>
          </a:xfrm>
        </p:spPr>
        <p:txBody>
          <a:bodyPr/>
          <a:lstStyle/>
          <a:p>
            <a:pPr algn="ctr"/>
            <a:r>
              <a:rPr lang="fr-FR" dirty="0" smtClean="0"/>
              <a:t>Instruments, astronomie</a:t>
            </a:r>
            <a:endParaRPr lang="fr-FR" dirty="0"/>
          </a:p>
        </p:txBody>
      </p:sp>
      <p:sp>
        <p:nvSpPr>
          <p:cNvPr id="4" name="Espace réservé du texte 3"/>
          <p:cNvSpPr>
            <a:spLocks noGrp="1"/>
          </p:cNvSpPr>
          <p:nvPr>
            <p:ph type="body" sz="half" idx="2"/>
          </p:nvPr>
        </p:nvSpPr>
        <p:spPr>
          <a:xfrm>
            <a:off x="1792288" y="6319044"/>
            <a:ext cx="5486400" cy="804862"/>
          </a:xfrm>
        </p:spPr>
        <p:txBody>
          <a:bodyPr/>
          <a:lstStyle/>
          <a:p>
            <a:endParaRPr lang="fr-FR" dirty="0"/>
          </a:p>
        </p:txBody>
      </p:sp>
      <p:pic>
        <p:nvPicPr>
          <p:cNvPr id="6" name="Espace réservé pour une image  5" descr="astrolabe 2.jpg"/>
          <p:cNvPicPr>
            <a:picLocks noGrp="1" noChangeAspect="1"/>
          </p:cNvPicPr>
          <p:nvPr>
            <p:ph type="pic" idx="1"/>
          </p:nvPr>
        </p:nvPicPr>
        <p:blipFill>
          <a:blip r:embed="rId2">
            <a:extLst>
              <a:ext uri="{28A0092B-C50C-407E-A947-70E740481C1C}">
                <a14:useLocalDpi xmlns:a14="http://schemas.microsoft.com/office/drawing/2010/main" val="0"/>
              </a:ext>
            </a:extLst>
          </a:blip>
          <a:srcRect l="-38889" r="-38889"/>
          <a:stretch>
            <a:fillRect/>
          </a:stretch>
        </p:blipFill>
        <p:spPr>
          <a:xfrm>
            <a:off x="293688" y="133790"/>
            <a:ext cx="5486400" cy="4114800"/>
          </a:xfrm>
        </p:spPr>
      </p:pic>
      <p:sp>
        <p:nvSpPr>
          <p:cNvPr id="5" name="Espace réservé du numéro de diapositive 4"/>
          <p:cNvSpPr>
            <a:spLocks noGrp="1"/>
          </p:cNvSpPr>
          <p:nvPr>
            <p:ph type="sldNum" sz="quarter" idx="11"/>
          </p:nvPr>
        </p:nvSpPr>
        <p:spPr/>
        <p:txBody>
          <a:bodyPr/>
          <a:lstStyle/>
          <a:p>
            <a:fld id="{BAA16F81-810C-D04B-AC98-6B13A43517CC}" type="slidenum">
              <a:rPr lang="fr-FR" smtClean="0"/>
              <a:t>15</a:t>
            </a:fld>
            <a:endParaRPr lang="fr-FR" dirty="0"/>
          </a:p>
        </p:txBody>
      </p:sp>
      <p:pic>
        <p:nvPicPr>
          <p:cNvPr id="7" name="Image 6" descr="astrolab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0088" y="0"/>
            <a:ext cx="2997200" cy="4495800"/>
          </a:xfrm>
          <a:prstGeom prst="rect">
            <a:avLst/>
          </a:prstGeom>
        </p:spPr>
      </p:pic>
      <p:sp>
        <p:nvSpPr>
          <p:cNvPr id="8" name="ZoneTexte 7"/>
          <p:cNvSpPr txBox="1"/>
          <p:nvPr/>
        </p:nvSpPr>
        <p:spPr>
          <a:xfrm>
            <a:off x="1542270" y="4495800"/>
            <a:ext cx="2948458" cy="369332"/>
          </a:xfrm>
          <a:prstGeom prst="rect">
            <a:avLst/>
          </a:prstGeom>
          <a:noFill/>
        </p:spPr>
        <p:txBody>
          <a:bodyPr wrap="square" rtlCol="0">
            <a:spAutoFit/>
          </a:bodyPr>
          <a:lstStyle/>
          <a:p>
            <a:r>
              <a:rPr lang="fr-FR" dirty="0" smtClean="0"/>
              <a:t>Astrolabe</a:t>
            </a:r>
            <a:endParaRPr lang="fr-FR" dirty="0"/>
          </a:p>
        </p:txBody>
      </p:sp>
      <p:sp>
        <p:nvSpPr>
          <p:cNvPr id="9" name="ZoneTexte 8"/>
          <p:cNvSpPr txBox="1"/>
          <p:nvPr/>
        </p:nvSpPr>
        <p:spPr>
          <a:xfrm>
            <a:off x="5780088" y="4680466"/>
            <a:ext cx="2948458" cy="369332"/>
          </a:xfrm>
          <a:prstGeom prst="rect">
            <a:avLst/>
          </a:prstGeom>
          <a:noFill/>
        </p:spPr>
        <p:txBody>
          <a:bodyPr wrap="square" rtlCol="0">
            <a:spAutoFit/>
          </a:bodyPr>
          <a:lstStyle/>
          <a:p>
            <a:r>
              <a:rPr lang="fr-FR" dirty="0" smtClean="0"/>
              <a:t>quadrant</a:t>
            </a:r>
            <a:endParaRPr lang="fr-FR" dirty="0"/>
          </a:p>
        </p:txBody>
      </p:sp>
    </p:spTree>
    <p:extLst>
      <p:ext uri="{BB962C8B-B14F-4D97-AF65-F5344CB8AC3E}">
        <p14:creationId xmlns:p14="http://schemas.microsoft.com/office/powerpoint/2010/main" val="25145367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smtClean="0"/>
              <a:t>Lune</a:t>
            </a:r>
            <a:endParaRPr lang="fr-FR" dirty="0"/>
          </a:p>
        </p:txBody>
      </p:sp>
      <p:sp>
        <p:nvSpPr>
          <p:cNvPr id="5" name="Espace réservé du texte 4"/>
          <p:cNvSpPr>
            <a:spLocks noGrp="1"/>
          </p:cNvSpPr>
          <p:nvPr>
            <p:ph type="body" sz="half" idx="2"/>
          </p:nvPr>
        </p:nvSpPr>
        <p:spPr/>
        <p:txBody>
          <a:bodyPr/>
          <a:lstStyle/>
          <a:p>
            <a:r>
              <a:rPr lang="fr-FR" dirty="0" smtClean="0"/>
              <a:t>Parties claires/ foncées</a:t>
            </a:r>
          </a:p>
          <a:p>
            <a:r>
              <a:rPr lang="fr-FR" dirty="0" smtClean="0"/>
              <a:t>Reliefs</a:t>
            </a:r>
            <a:endParaRPr lang="fr-FR" dirty="0"/>
          </a:p>
        </p:txBody>
      </p:sp>
      <p:pic>
        <p:nvPicPr>
          <p:cNvPr id="4" name="Espace réservé du contenu 3"/>
          <p:cNvPicPr>
            <a:picLocks noGrp="1"/>
          </p:cNvPicPr>
          <p:nvPr>
            <p:ph type="pic" idx="1"/>
          </p:nvPr>
        </p:nvPicPr>
        <p:blipFill>
          <a:blip r:embed="rId2">
            <a:extLst>
              <a:ext uri="{28A0092B-C50C-407E-A947-70E740481C1C}">
                <a14:useLocalDpi xmlns:a14="http://schemas.microsoft.com/office/drawing/2010/main" val="0"/>
              </a:ext>
            </a:extLst>
          </a:blip>
          <a:srcRect l="-48246" r="-48246"/>
          <a:stretch>
            <a:fillRect/>
          </a:stretch>
        </p:blipFill>
        <p:spPr bwMode="auto">
          <a:prstGeom prst="rect">
            <a:avLst/>
          </a:prstGeom>
          <a:noFill/>
          <a:ln>
            <a:noFill/>
          </a:ln>
        </p:spPr>
      </p:pic>
      <p:sp>
        <p:nvSpPr>
          <p:cNvPr id="2" name="Espace réservé du numéro de diapositive 1"/>
          <p:cNvSpPr>
            <a:spLocks noGrp="1"/>
          </p:cNvSpPr>
          <p:nvPr>
            <p:ph type="sldNum" sz="quarter" idx="11"/>
          </p:nvPr>
        </p:nvSpPr>
        <p:spPr/>
        <p:txBody>
          <a:bodyPr/>
          <a:lstStyle/>
          <a:p>
            <a:fld id="{BAA16F81-810C-D04B-AC98-6B13A43517CC}" type="slidenum">
              <a:rPr lang="fr-FR" smtClean="0"/>
              <a:t>16</a:t>
            </a:fld>
            <a:endParaRPr lang="fr-FR" dirty="0"/>
          </a:p>
        </p:txBody>
      </p:sp>
    </p:spTree>
    <p:extLst>
      <p:ext uri="{BB962C8B-B14F-4D97-AF65-F5344CB8AC3E}">
        <p14:creationId xmlns:p14="http://schemas.microsoft.com/office/powerpoint/2010/main" val="24890196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Dessin, ombres portées, perspective</a:t>
            </a:r>
            <a:endParaRPr lang="fr-FR" dirty="0"/>
          </a:p>
        </p:txBody>
      </p:sp>
      <p:pic>
        <p:nvPicPr>
          <p:cNvPr id="6" name="Espace réservé pour une image  5" descr="ombres portées.jpg"/>
          <p:cNvPicPr>
            <a:picLocks noGrp="1" noChangeAspect="1"/>
          </p:cNvPicPr>
          <p:nvPr>
            <p:ph type="pic" idx="1"/>
          </p:nvPr>
        </p:nvPicPr>
        <p:blipFill>
          <a:blip r:embed="rId3">
            <a:extLst>
              <a:ext uri="{28A0092B-C50C-407E-A947-70E740481C1C}">
                <a14:useLocalDpi xmlns:a14="http://schemas.microsoft.com/office/drawing/2010/main" val="0"/>
              </a:ext>
            </a:extLst>
          </a:blip>
          <a:srcRect l="-9293" r="-9293"/>
          <a:stretch>
            <a:fillRect/>
          </a:stretch>
        </p:blipFill>
        <p:spPr/>
      </p:pic>
      <p:sp>
        <p:nvSpPr>
          <p:cNvPr id="5" name="Espace réservé du numéro de diapositive 4"/>
          <p:cNvSpPr>
            <a:spLocks noGrp="1"/>
          </p:cNvSpPr>
          <p:nvPr>
            <p:ph type="sldNum" sz="quarter" idx="11"/>
          </p:nvPr>
        </p:nvSpPr>
        <p:spPr/>
        <p:txBody>
          <a:bodyPr/>
          <a:lstStyle/>
          <a:p>
            <a:fld id="{BAA16F81-810C-D04B-AC98-6B13A43517CC}" type="slidenum">
              <a:rPr lang="fr-FR" smtClean="0"/>
              <a:t>17</a:t>
            </a:fld>
            <a:endParaRPr lang="fr-FR" dirty="0"/>
          </a:p>
        </p:txBody>
      </p:sp>
    </p:spTree>
    <p:extLst>
      <p:ext uri="{BB962C8B-B14F-4D97-AF65-F5344CB8AC3E}">
        <p14:creationId xmlns:p14="http://schemas.microsoft.com/office/powerpoint/2010/main" val="36073112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fr-FR" dirty="0" smtClean="0"/>
              <a:t>Admettre ce qui est observé</a:t>
            </a:r>
            <a:endParaRPr lang="fr-FR" dirty="0"/>
          </a:p>
        </p:txBody>
      </p:sp>
      <p:sp>
        <p:nvSpPr>
          <p:cNvPr id="7" name="Espace réservé du contenu 6"/>
          <p:cNvSpPr>
            <a:spLocks noGrp="1"/>
          </p:cNvSpPr>
          <p:nvPr>
            <p:ph idx="1"/>
          </p:nvPr>
        </p:nvSpPr>
        <p:spPr/>
        <p:txBody>
          <a:bodyPr/>
          <a:lstStyle/>
          <a:p>
            <a:r>
              <a:rPr lang="fr-FR" dirty="0" smtClean="0"/>
              <a:t>Est-ce voir?</a:t>
            </a:r>
          </a:p>
          <a:p>
            <a:r>
              <a:rPr lang="fr-FR" dirty="0" smtClean="0"/>
              <a:t>Opposition des aristotéliciens</a:t>
            </a:r>
          </a:p>
          <a:p>
            <a:r>
              <a:rPr lang="fr-FR" dirty="0" smtClean="0"/>
              <a:t>Télescope déforme la réalité</a:t>
            </a:r>
          </a:p>
          <a:p>
            <a:pPr marL="0" indent="0">
              <a:buNone/>
            </a:pPr>
            <a:r>
              <a:rPr lang="fr-FR" dirty="0" smtClean="0">
                <a:sym typeface="Wingdings"/>
              </a:rPr>
              <a:t> comment être sûr que pas d’illusion d’optique</a:t>
            </a:r>
          </a:p>
          <a:p>
            <a:r>
              <a:rPr lang="fr-FR" dirty="0" smtClean="0">
                <a:sym typeface="Wingdings"/>
              </a:rPr>
              <a:t>Galilée:  essai objets terrestres </a:t>
            </a:r>
          </a:p>
          <a:p>
            <a:endParaRPr lang="fr-FR" dirty="0">
              <a:sym typeface="Wingdings"/>
            </a:endParaRPr>
          </a:p>
          <a:p>
            <a:r>
              <a:rPr lang="fr-FR" dirty="0" smtClean="0">
                <a:sym typeface="Wingdings"/>
              </a:rPr>
              <a:t>Validation observations objets célestes</a:t>
            </a:r>
            <a:endParaRPr lang="fr-FR" dirty="0"/>
          </a:p>
        </p:txBody>
      </p:sp>
      <p:sp>
        <p:nvSpPr>
          <p:cNvPr id="5" name="Espace réservé du numéro de diapositive 4"/>
          <p:cNvSpPr>
            <a:spLocks noGrp="1"/>
          </p:cNvSpPr>
          <p:nvPr>
            <p:ph type="sldNum" sz="quarter" idx="12"/>
          </p:nvPr>
        </p:nvSpPr>
        <p:spPr/>
        <p:txBody>
          <a:bodyPr/>
          <a:lstStyle/>
          <a:p>
            <a:fld id="{BAA16F81-810C-D04B-AC98-6B13A43517CC}" type="slidenum">
              <a:rPr lang="fr-FR" smtClean="0"/>
              <a:t>18</a:t>
            </a:fld>
            <a:endParaRPr lang="fr-FR" dirty="0"/>
          </a:p>
        </p:txBody>
      </p:sp>
    </p:spTree>
    <p:extLst>
      <p:ext uri="{BB962C8B-B14F-4D97-AF65-F5344CB8AC3E}">
        <p14:creationId xmlns:p14="http://schemas.microsoft.com/office/powerpoint/2010/main" val="31035948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dirty="0" smtClean="0"/>
              <a:t>Avril 1611</a:t>
            </a:r>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19</a:t>
            </a:fld>
            <a:endParaRPr lang="fr-FR" dirty="0"/>
          </a:p>
        </p:txBody>
      </p:sp>
      <p:pic>
        <p:nvPicPr>
          <p:cNvPr id="5" name="Image 4" descr="joseph claviu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3683" y="1761520"/>
            <a:ext cx="4466293" cy="2456461"/>
          </a:xfrm>
          <a:prstGeom prst="rect">
            <a:avLst/>
          </a:prstGeom>
        </p:spPr>
      </p:pic>
      <p:sp>
        <p:nvSpPr>
          <p:cNvPr id="6" name="ZoneTexte 5"/>
          <p:cNvSpPr txBox="1"/>
          <p:nvPr/>
        </p:nvSpPr>
        <p:spPr>
          <a:xfrm>
            <a:off x="3303683" y="4822710"/>
            <a:ext cx="4466293" cy="1200329"/>
          </a:xfrm>
          <a:prstGeom prst="rect">
            <a:avLst/>
          </a:prstGeom>
          <a:noFill/>
        </p:spPr>
        <p:txBody>
          <a:bodyPr wrap="square" rtlCol="0">
            <a:spAutoFit/>
          </a:bodyPr>
          <a:lstStyle/>
          <a:p>
            <a:r>
              <a:rPr lang="fr-FR" dirty="0" smtClean="0"/>
              <a:t>Joseph </a:t>
            </a:r>
            <a:r>
              <a:rPr lang="fr-FR" dirty="0" err="1" smtClean="0"/>
              <a:t>Clavius</a:t>
            </a:r>
            <a:r>
              <a:rPr lang="fr-FR" dirty="0" smtClean="0"/>
              <a:t>, Vatican</a:t>
            </a:r>
          </a:p>
          <a:p>
            <a:endParaRPr lang="fr-FR" dirty="0"/>
          </a:p>
          <a:p>
            <a:r>
              <a:rPr lang="fr-FR" dirty="0" smtClean="0"/>
              <a:t>Acceptation officielle des observations de </a:t>
            </a:r>
            <a:r>
              <a:rPr lang="fr-FR" dirty="0"/>
              <a:t>G</a:t>
            </a:r>
            <a:r>
              <a:rPr lang="fr-FR" dirty="0" smtClean="0"/>
              <a:t>alilée</a:t>
            </a:r>
            <a:endParaRPr lang="fr-FR" dirty="0"/>
          </a:p>
        </p:txBody>
      </p:sp>
    </p:spTree>
    <p:extLst>
      <p:ext uri="{BB962C8B-B14F-4D97-AF65-F5344CB8AC3E}">
        <p14:creationId xmlns:p14="http://schemas.microsoft.com/office/powerpoint/2010/main" val="610112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Critique 2: biais de confirmation</a:t>
            </a:r>
            <a:endParaRPr lang="fr-FR" dirty="0"/>
          </a:p>
        </p:txBody>
      </p:sp>
      <p:sp>
        <p:nvSpPr>
          <p:cNvPr id="3" name="Espace réservé du contenu 2"/>
          <p:cNvSpPr>
            <a:spLocks noGrp="1"/>
          </p:cNvSpPr>
          <p:nvPr>
            <p:ph idx="1"/>
          </p:nvPr>
        </p:nvSpPr>
        <p:spPr/>
        <p:txBody>
          <a:bodyPr>
            <a:normAutofit fontScale="92500" lnSpcReduction="10000"/>
          </a:bodyPr>
          <a:lstStyle/>
          <a:p>
            <a:r>
              <a:rPr lang="fr-FR" dirty="0"/>
              <a:t>prêter attention aux faits, aux détails qui viennent confirmer une intuition, une attente et ignorer le reste</a:t>
            </a:r>
            <a:r>
              <a:rPr lang="fr-FR" dirty="0" smtClean="0"/>
              <a:t>.</a:t>
            </a:r>
          </a:p>
          <a:p>
            <a:r>
              <a:rPr lang="fr-FR" dirty="0" smtClean="0"/>
              <a:t>Mauvaise maîtrise des probabilités,</a:t>
            </a:r>
          </a:p>
          <a:p>
            <a:pPr marL="0" indent="0">
              <a:buNone/>
            </a:pPr>
            <a:r>
              <a:rPr lang="fr-FR" dirty="0" smtClean="0"/>
              <a:t>Exemple 1: surestimation de la probabilité d’occurrence de certains événements</a:t>
            </a:r>
          </a:p>
          <a:p>
            <a:pPr marL="0" indent="0">
              <a:buNone/>
            </a:pPr>
            <a:r>
              <a:rPr lang="fr-FR" dirty="0"/>
              <a:t>Dès l'instant où une communauté dépasse 23 personnes</a:t>
            </a:r>
            <a:r>
              <a:rPr lang="fr-FR" dirty="0" smtClean="0"/>
              <a:t>, on </a:t>
            </a:r>
            <a:r>
              <a:rPr lang="fr-FR" dirty="0"/>
              <a:t>a plus d'une chance sur 2 de trouver deux personnes nées le même jour.</a:t>
            </a:r>
          </a:p>
          <a:p>
            <a:pPr marL="0" indent="0">
              <a:buNone/>
            </a:pPr>
            <a:r>
              <a:rPr lang="fr-FR" dirty="0" smtClean="0"/>
              <a:t> </a:t>
            </a:r>
            <a:endParaRPr lang="fr-FR" dirty="0"/>
          </a:p>
        </p:txBody>
      </p:sp>
    </p:spTree>
    <p:extLst>
      <p:ext uri="{BB962C8B-B14F-4D97-AF65-F5344CB8AC3E}">
        <p14:creationId xmlns:p14="http://schemas.microsoft.com/office/powerpoint/2010/main" val="126342579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t>Comprendre le principe de fonctionnement</a:t>
            </a:r>
            <a:endParaRPr lang="fr-FR" sz="2800" dirty="0"/>
          </a:p>
        </p:txBody>
      </p:sp>
      <p:sp>
        <p:nvSpPr>
          <p:cNvPr id="3" name="Espace réservé du contenu 2"/>
          <p:cNvSpPr>
            <a:spLocks noGrp="1"/>
          </p:cNvSpPr>
          <p:nvPr>
            <p:ph idx="1"/>
          </p:nvPr>
        </p:nvSpPr>
        <p:spPr>
          <a:xfrm>
            <a:off x="4381500" y="1600200"/>
            <a:ext cx="4305300" cy="4525963"/>
          </a:xfrm>
        </p:spPr>
        <p:txBody>
          <a:bodyPr/>
          <a:lstStyle/>
          <a:p>
            <a:r>
              <a:rPr lang="fr-FR" dirty="0" smtClean="0"/>
              <a:t>J. </a:t>
            </a:r>
            <a:r>
              <a:rPr lang="fr-FR" dirty="0" err="1" smtClean="0"/>
              <a:t>Képler</a:t>
            </a:r>
            <a:r>
              <a:rPr lang="fr-FR" dirty="0" smtClean="0"/>
              <a:t>, 1611,</a:t>
            </a:r>
          </a:p>
          <a:p>
            <a:r>
              <a:rPr lang="fr-FR" i="1" dirty="0" err="1" smtClean="0"/>
              <a:t>Dioptricae</a:t>
            </a:r>
            <a:r>
              <a:rPr lang="fr-FR" dirty="0" smtClean="0"/>
              <a:t>, théorie du fonctionnement optique de la lunette.</a:t>
            </a:r>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20</a:t>
            </a:fld>
            <a:endParaRPr lang="fr-FR" dirty="0"/>
          </a:p>
        </p:txBody>
      </p:sp>
      <p:pic>
        <p:nvPicPr>
          <p:cNvPr id="5" name="Image 4" descr="Képler_publica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02913"/>
            <a:ext cx="4381500" cy="5067300"/>
          </a:xfrm>
          <a:prstGeom prst="rect">
            <a:avLst/>
          </a:prstGeom>
        </p:spPr>
      </p:pic>
    </p:spTree>
    <p:extLst>
      <p:ext uri="{BB962C8B-B14F-4D97-AF65-F5344CB8AC3E}">
        <p14:creationId xmlns:p14="http://schemas.microsoft.com/office/powerpoint/2010/main" val="1825022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5" name="Espace réservé du contenu 4" descr="lunette kepler.png"/>
          <p:cNvPicPr>
            <a:picLocks noGrp="1" noChangeAspect="1"/>
          </p:cNvPicPr>
          <p:nvPr>
            <p:ph idx="1"/>
          </p:nvPr>
        </p:nvPicPr>
        <p:blipFill>
          <a:blip r:embed="rId2">
            <a:extLst>
              <a:ext uri="{28A0092B-C50C-407E-A947-70E740481C1C}">
                <a14:useLocalDpi xmlns:a14="http://schemas.microsoft.com/office/drawing/2010/main" val="0"/>
              </a:ext>
            </a:extLst>
          </a:blip>
          <a:srcRect t="9850" b="9850"/>
          <a:stretch>
            <a:fillRect/>
          </a:stretch>
        </p:blipFill>
        <p:spPr>
          <a:prstGeom prst="rect">
            <a:avLst/>
          </a:prstGeom>
        </p:spPr>
      </p:pic>
      <p:sp>
        <p:nvSpPr>
          <p:cNvPr id="4" name="Espace réservé du numéro de diapositive 3"/>
          <p:cNvSpPr>
            <a:spLocks noGrp="1"/>
          </p:cNvSpPr>
          <p:nvPr>
            <p:ph type="sldNum" sz="quarter" idx="12"/>
          </p:nvPr>
        </p:nvSpPr>
        <p:spPr/>
        <p:txBody>
          <a:bodyPr/>
          <a:lstStyle/>
          <a:p>
            <a:fld id="{BAA16F81-810C-D04B-AC98-6B13A43517CC}" type="slidenum">
              <a:rPr lang="fr-FR" smtClean="0"/>
              <a:t>21</a:t>
            </a:fld>
            <a:endParaRPr lang="fr-FR" dirty="0"/>
          </a:p>
        </p:txBody>
      </p:sp>
    </p:spTree>
    <p:extLst>
      <p:ext uri="{BB962C8B-B14F-4D97-AF65-F5344CB8AC3E}">
        <p14:creationId xmlns:p14="http://schemas.microsoft.com/office/powerpoint/2010/main" val="6497218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descr="galilee_microscope.jpg"/>
          <p:cNvPicPr>
            <a:picLocks noGrp="1" noChangeAspect="1"/>
          </p:cNvPicPr>
          <p:nvPr>
            <p:ph idx="1"/>
          </p:nvPr>
        </p:nvPicPr>
        <p:blipFill>
          <a:blip r:embed="rId2">
            <a:extLst>
              <a:ext uri="{28A0092B-C50C-407E-A947-70E740481C1C}">
                <a14:useLocalDpi xmlns:a14="http://schemas.microsoft.com/office/drawing/2010/main" val="0"/>
              </a:ext>
            </a:extLst>
          </a:blip>
          <a:srcRect l="-92857" r="-92857"/>
          <a:stretch>
            <a:fillRect/>
          </a:stretch>
        </p:blipFill>
        <p:spPr/>
      </p:pic>
      <p:sp>
        <p:nvSpPr>
          <p:cNvPr id="4" name="Espace réservé du numéro de diapositive 3"/>
          <p:cNvSpPr>
            <a:spLocks noGrp="1"/>
          </p:cNvSpPr>
          <p:nvPr>
            <p:ph type="sldNum" sz="quarter" idx="12"/>
          </p:nvPr>
        </p:nvSpPr>
        <p:spPr/>
        <p:txBody>
          <a:bodyPr/>
          <a:lstStyle/>
          <a:p>
            <a:fld id="{BAA16F81-810C-D04B-AC98-6B13A43517CC}" type="slidenum">
              <a:rPr lang="fr-FR" smtClean="0"/>
              <a:t>22</a:t>
            </a:fld>
            <a:endParaRPr lang="fr-FR" dirty="0"/>
          </a:p>
        </p:txBody>
      </p:sp>
      <p:sp>
        <p:nvSpPr>
          <p:cNvPr id="6" name="ZoneTexte 5"/>
          <p:cNvSpPr txBox="1"/>
          <p:nvPr/>
        </p:nvSpPr>
        <p:spPr>
          <a:xfrm>
            <a:off x="2358766" y="6126163"/>
            <a:ext cx="4194434" cy="369332"/>
          </a:xfrm>
          <a:prstGeom prst="rect">
            <a:avLst/>
          </a:prstGeom>
          <a:noFill/>
        </p:spPr>
        <p:txBody>
          <a:bodyPr wrap="square" rtlCol="0">
            <a:spAutoFit/>
          </a:bodyPr>
          <a:lstStyle/>
          <a:p>
            <a:pPr algn="ctr"/>
            <a:r>
              <a:rPr lang="fr-FR" dirty="0" smtClean="0"/>
              <a:t>Microscope de Galilée</a:t>
            </a:r>
            <a:endParaRPr lang="fr-FR" dirty="0"/>
          </a:p>
        </p:txBody>
      </p:sp>
    </p:spTree>
    <p:extLst>
      <p:ext uri="{BB962C8B-B14F-4D97-AF65-F5344CB8AC3E}">
        <p14:creationId xmlns:p14="http://schemas.microsoft.com/office/powerpoint/2010/main" val="27956102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instruments de la science</a:t>
            </a:r>
            <a:endParaRPr lang="fr-FR" dirty="0"/>
          </a:p>
        </p:txBody>
      </p:sp>
      <p:sp>
        <p:nvSpPr>
          <p:cNvPr id="4" name="Espace réservé du texte 3"/>
          <p:cNvSpPr>
            <a:spLocks noGrp="1"/>
          </p:cNvSpPr>
          <p:nvPr>
            <p:ph type="body" sz="half" idx="2"/>
          </p:nvPr>
        </p:nvSpPr>
        <p:spPr/>
        <p:txBody>
          <a:bodyPr/>
          <a:lstStyle/>
          <a:p>
            <a:pPr algn="l"/>
            <a:r>
              <a:rPr lang="fr-FR" i="1" dirty="0" err="1" smtClean="0"/>
              <a:t>instruere</a:t>
            </a:r>
            <a:r>
              <a:rPr lang="fr-FR" dirty="0" smtClean="0"/>
              <a:t> </a:t>
            </a:r>
            <a:r>
              <a:rPr lang="fr-FR" dirty="0"/>
              <a:t>: </a:t>
            </a:r>
            <a:r>
              <a:rPr lang="fr-FR" dirty="0" smtClean="0"/>
              <a:t>disposer</a:t>
            </a:r>
            <a:r>
              <a:rPr lang="fr-FR" dirty="0"/>
              <a:t>, </a:t>
            </a:r>
            <a:r>
              <a:rPr lang="fr-FR" dirty="0" smtClean="0"/>
              <a:t>équiper</a:t>
            </a:r>
          </a:p>
          <a:p>
            <a:pPr algn="l"/>
            <a:r>
              <a:rPr lang="fr-FR" i="1" dirty="0" err="1" smtClean="0"/>
              <a:t>Instrumentum</a:t>
            </a:r>
            <a:r>
              <a:rPr lang="fr-FR" dirty="0" smtClean="0"/>
              <a:t> : matériel</a:t>
            </a:r>
            <a:r>
              <a:rPr lang="fr-FR" dirty="0"/>
              <a:t>, </a:t>
            </a:r>
            <a:r>
              <a:rPr lang="fr-FR" dirty="0" smtClean="0"/>
              <a:t>outillage</a:t>
            </a:r>
          </a:p>
          <a:p>
            <a:pPr algn="l"/>
            <a:r>
              <a:rPr lang="fr-FR" dirty="0" smtClean="0"/>
              <a:t>Outil, </a:t>
            </a:r>
            <a:r>
              <a:rPr lang="fr-FR" i="1" dirty="0" err="1" smtClean="0"/>
              <a:t>ustensilis</a:t>
            </a:r>
            <a:r>
              <a:rPr lang="fr-FR" i="1" dirty="0" smtClean="0"/>
              <a:t> : nécessaire à nos besoins</a:t>
            </a:r>
            <a:endParaRPr lang="fr-FR" i="1" dirty="0"/>
          </a:p>
        </p:txBody>
      </p:sp>
      <p:pic>
        <p:nvPicPr>
          <p:cNvPr id="6" name="Espace réservé pour une image  5" descr="instruments_scientifiques.jpg"/>
          <p:cNvPicPr>
            <a:picLocks noGrp="1" noChangeAspect="1"/>
          </p:cNvPicPr>
          <p:nvPr>
            <p:ph type="pic" idx="1"/>
          </p:nvPr>
        </p:nvPicPr>
        <p:blipFill>
          <a:blip r:embed="rId3">
            <a:extLst>
              <a:ext uri="{28A0092B-C50C-407E-A947-70E740481C1C}">
                <a14:useLocalDpi xmlns:a14="http://schemas.microsoft.com/office/drawing/2010/main" val="0"/>
              </a:ext>
            </a:extLst>
          </a:blip>
          <a:srcRect l="-53485" r="-53485"/>
          <a:stretch>
            <a:fillRect/>
          </a:stretch>
        </p:blipFill>
        <p:spPr/>
      </p:pic>
      <p:sp>
        <p:nvSpPr>
          <p:cNvPr id="5" name="Espace réservé du numéro de diapositive 4"/>
          <p:cNvSpPr>
            <a:spLocks noGrp="1"/>
          </p:cNvSpPr>
          <p:nvPr>
            <p:ph type="sldNum" sz="quarter" idx="11"/>
          </p:nvPr>
        </p:nvSpPr>
        <p:spPr/>
        <p:txBody>
          <a:bodyPr/>
          <a:lstStyle/>
          <a:p>
            <a:fld id="{BAA16F81-810C-D04B-AC98-6B13A43517CC}" type="slidenum">
              <a:rPr lang="fr-FR" smtClean="0"/>
              <a:t>23</a:t>
            </a:fld>
            <a:endParaRPr lang="fr-FR" dirty="0"/>
          </a:p>
        </p:txBody>
      </p:sp>
    </p:spTree>
    <p:extLst>
      <p:ext uri="{BB962C8B-B14F-4D97-AF65-F5344CB8AC3E}">
        <p14:creationId xmlns:p14="http://schemas.microsoft.com/office/powerpoint/2010/main" val="2581085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instruments de la science</a:t>
            </a: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smtClean="0"/>
              <a:t>Fonctions :</a:t>
            </a:r>
            <a:endParaRPr lang="fr-FR" dirty="0"/>
          </a:p>
          <a:p>
            <a:endParaRPr lang="fr-FR" dirty="0"/>
          </a:p>
          <a:p>
            <a:pPr marL="514350" indent="-514350">
              <a:buAutoNum type="alphaLcParenR"/>
            </a:pPr>
            <a:r>
              <a:rPr lang="fr-FR" dirty="0" smtClean="0"/>
              <a:t>Mesurer pour comparer</a:t>
            </a:r>
            <a:r>
              <a:rPr lang="fr-FR" dirty="0"/>
              <a:t>, compter </a:t>
            </a:r>
            <a:endParaRPr lang="fr-FR" dirty="0" smtClean="0"/>
          </a:p>
          <a:p>
            <a:pPr marL="514350" indent="-514350">
              <a:buAutoNum type="alphaLcParenR"/>
            </a:pPr>
            <a:r>
              <a:rPr lang="fr-FR" dirty="0" smtClean="0">
                <a:ea typeface="Wingdings"/>
                <a:cs typeface="Wingdings"/>
                <a:sym typeface="Wingdings"/>
              </a:rPr>
              <a:t>A</a:t>
            </a:r>
            <a:r>
              <a:rPr lang="fr-FR" dirty="0" smtClean="0"/>
              <a:t>ugmenter forces </a:t>
            </a:r>
            <a:r>
              <a:rPr lang="fr-FR" dirty="0"/>
              <a:t>(vis, levier, poulie, treuil)</a:t>
            </a:r>
            <a:r>
              <a:rPr lang="fr-FR" dirty="0" smtClean="0"/>
              <a:t>, </a:t>
            </a:r>
            <a:r>
              <a:rPr lang="fr-FR" dirty="0"/>
              <a:t>champ </a:t>
            </a:r>
            <a:r>
              <a:rPr lang="fr-FR" dirty="0" smtClean="0"/>
              <a:t>des sens </a:t>
            </a:r>
            <a:r>
              <a:rPr lang="fr-FR" dirty="0"/>
              <a:t>(lunettes, télescope, microscope</a:t>
            </a:r>
            <a:r>
              <a:rPr lang="fr-FR" dirty="0" smtClean="0"/>
              <a:t>)</a:t>
            </a:r>
          </a:p>
          <a:p>
            <a:pPr marL="514350" indent="-514350">
              <a:buAutoNum type="alphaLcParenR"/>
            </a:pPr>
            <a:r>
              <a:rPr lang="fr-FR" dirty="0"/>
              <a:t>P</a:t>
            </a:r>
            <a:r>
              <a:rPr lang="fr-FR" dirty="0" smtClean="0"/>
              <a:t>ermettre </a:t>
            </a:r>
            <a:r>
              <a:rPr lang="fr-FR" dirty="0"/>
              <a:t>l'expérimentation. V</a:t>
            </a:r>
            <a:r>
              <a:rPr lang="fr-FR" dirty="0" smtClean="0"/>
              <a:t>érifier hypothèse </a:t>
            </a:r>
            <a:r>
              <a:rPr lang="fr-FR" dirty="0"/>
              <a:t>ou démontrer une </a:t>
            </a:r>
            <a:r>
              <a:rPr lang="fr-FR" dirty="0" smtClean="0"/>
              <a:t>théorie</a:t>
            </a:r>
          </a:p>
          <a:p>
            <a:pPr marL="0" indent="0">
              <a:buNone/>
            </a:pPr>
            <a:endParaRPr lang="fr-FR" dirty="0"/>
          </a:p>
          <a:p>
            <a:r>
              <a:rPr lang="fr-FR" dirty="0" smtClean="0"/>
              <a:t>Métiers, professionnels : les fabricants d’instruments</a:t>
            </a:r>
          </a:p>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24</a:t>
            </a:fld>
            <a:endParaRPr lang="fr-FR" dirty="0"/>
          </a:p>
        </p:txBody>
      </p:sp>
    </p:spTree>
    <p:extLst>
      <p:ext uri="{BB962C8B-B14F-4D97-AF65-F5344CB8AC3E}">
        <p14:creationId xmlns:p14="http://schemas.microsoft.com/office/powerpoint/2010/main" val="7604046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25</a:t>
            </a:fld>
            <a:endParaRPr lang="fr-FR" dirty="0"/>
          </a:p>
        </p:txBody>
      </p:sp>
      <p:sp>
        <p:nvSpPr>
          <p:cNvPr id="3" name="Espace réservé du contenu 2"/>
          <p:cNvSpPr>
            <a:spLocks noGrp="1"/>
          </p:cNvSpPr>
          <p:nvPr>
            <p:ph idx="4294967295"/>
          </p:nvPr>
        </p:nvSpPr>
        <p:spPr>
          <a:xfrm>
            <a:off x="525517" y="439738"/>
            <a:ext cx="8229600" cy="5686425"/>
          </a:xfrm>
        </p:spPr>
        <p:txBody>
          <a:bodyPr/>
          <a:lstStyle/>
          <a:p>
            <a:r>
              <a:rPr lang="fr-FR" dirty="0" smtClean="0"/>
              <a:t>Construire expérience : </a:t>
            </a:r>
          </a:p>
          <a:p>
            <a:pPr marL="0" indent="0">
              <a:buNone/>
            </a:pPr>
            <a:r>
              <a:rPr lang="fr-FR" dirty="0"/>
              <a:t>C</a:t>
            </a:r>
            <a:r>
              <a:rPr lang="fr-FR" dirty="0" smtClean="0"/>
              <a:t>hoisir hypothèses </a:t>
            </a:r>
            <a:r>
              <a:rPr lang="fr-FR" dirty="0"/>
              <a:t>à </a:t>
            </a:r>
            <a:r>
              <a:rPr lang="fr-FR" dirty="0" smtClean="0"/>
              <a:t>tester,</a:t>
            </a:r>
          </a:p>
          <a:p>
            <a:pPr marL="0" indent="0">
              <a:buNone/>
            </a:pPr>
            <a:r>
              <a:rPr lang="fr-FR" dirty="0" smtClean="0"/>
              <a:t>dispositifs nécessaires, </a:t>
            </a:r>
          </a:p>
          <a:p>
            <a:pPr marL="0" indent="0">
              <a:buNone/>
            </a:pPr>
            <a:r>
              <a:rPr lang="fr-FR" dirty="0" smtClean="0"/>
              <a:t>protocole </a:t>
            </a:r>
            <a:r>
              <a:rPr lang="fr-FR" dirty="0"/>
              <a:t>expérimental </a:t>
            </a:r>
            <a:endParaRPr lang="fr-FR" dirty="0" smtClean="0"/>
          </a:p>
          <a:p>
            <a:pPr marL="0" indent="0">
              <a:buNone/>
            </a:pPr>
            <a:endParaRPr lang="fr-FR" dirty="0"/>
          </a:p>
          <a:p>
            <a:pPr marL="0" indent="0">
              <a:buNone/>
            </a:pPr>
            <a:endParaRPr lang="fr-FR" dirty="0" smtClean="0"/>
          </a:p>
          <a:p>
            <a:pPr marL="0" indent="0">
              <a:buNone/>
            </a:pPr>
            <a:r>
              <a:rPr lang="fr-FR" dirty="0" smtClean="0">
                <a:sym typeface="Wingdings"/>
              </a:rPr>
              <a:t> Importance </a:t>
            </a:r>
            <a:r>
              <a:rPr lang="fr-FR" dirty="0" smtClean="0"/>
              <a:t>de </a:t>
            </a:r>
            <a:r>
              <a:rPr lang="fr-FR" dirty="0"/>
              <a:t>la théorie, même </a:t>
            </a:r>
            <a:r>
              <a:rPr lang="fr-FR" dirty="0" smtClean="0"/>
              <a:t>importance expérience </a:t>
            </a:r>
            <a:r>
              <a:rPr lang="fr-FR" dirty="0"/>
              <a:t>dans </a:t>
            </a:r>
            <a:r>
              <a:rPr lang="fr-FR" dirty="0" smtClean="0"/>
              <a:t>construction connaissances </a:t>
            </a:r>
            <a:r>
              <a:rPr lang="fr-FR" dirty="0"/>
              <a:t>scientifiques </a:t>
            </a:r>
          </a:p>
        </p:txBody>
      </p:sp>
    </p:spTree>
    <p:extLst>
      <p:ext uri="{BB962C8B-B14F-4D97-AF65-F5344CB8AC3E}">
        <p14:creationId xmlns:p14="http://schemas.microsoft.com/office/powerpoint/2010/main" val="25460921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26</a:t>
            </a:fld>
            <a:endParaRPr lang="fr-FR" dirty="0"/>
          </a:p>
        </p:txBody>
      </p:sp>
      <p:sp>
        <p:nvSpPr>
          <p:cNvPr id="3" name="Espace réservé du contenu 2"/>
          <p:cNvSpPr>
            <a:spLocks noGrp="1"/>
          </p:cNvSpPr>
          <p:nvPr>
            <p:ph idx="4294967295"/>
          </p:nvPr>
        </p:nvSpPr>
        <p:spPr>
          <a:xfrm>
            <a:off x="709448" y="269984"/>
            <a:ext cx="8229600" cy="5881688"/>
          </a:xfrm>
        </p:spPr>
        <p:txBody>
          <a:bodyPr/>
          <a:lstStyle/>
          <a:p>
            <a:r>
              <a:rPr lang="fr-FR" dirty="0" smtClean="0"/>
              <a:t>conceptions, </a:t>
            </a:r>
            <a:r>
              <a:rPr lang="fr-FR" dirty="0"/>
              <a:t>préconceptions, </a:t>
            </a:r>
            <a:r>
              <a:rPr lang="fr-FR" dirty="0" smtClean="0"/>
              <a:t>connaissances, </a:t>
            </a:r>
            <a:r>
              <a:rPr lang="fr-FR" dirty="0"/>
              <a:t>expériences préparent mieux que d’autres à observer, </a:t>
            </a:r>
            <a:r>
              <a:rPr lang="fr-FR" dirty="0" smtClean="0"/>
              <a:t>expérimenter, établir faits</a:t>
            </a:r>
          </a:p>
          <a:p>
            <a:endParaRPr lang="fr-FR" dirty="0" smtClean="0"/>
          </a:p>
          <a:p>
            <a:r>
              <a:rPr lang="fr-FR" dirty="0"/>
              <a:t>O</a:t>
            </a:r>
            <a:r>
              <a:rPr lang="fr-FR" dirty="0" smtClean="0"/>
              <a:t>bstacles</a:t>
            </a:r>
            <a:r>
              <a:rPr lang="fr-FR" dirty="0"/>
              <a:t>, empêchent de voir de percevoir… </a:t>
            </a:r>
            <a:endParaRPr lang="fr-FR" dirty="0" smtClean="0"/>
          </a:p>
          <a:p>
            <a:pPr marL="0" indent="0">
              <a:buNone/>
            </a:pPr>
            <a:r>
              <a:rPr lang="fr-FR" dirty="0" smtClean="0"/>
              <a:t>«</a:t>
            </a:r>
            <a:r>
              <a:rPr lang="fr-FR" dirty="0"/>
              <a:t> </a:t>
            </a:r>
            <a:r>
              <a:rPr lang="fr-FR" i="1" dirty="0"/>
              <a:t>obstacle épistémologique </a:t>
            </a:r>
            <a:r>
              <a:rPr lang="fr-FR" i="1" dirty="0" smtClean="0"/>
              <a:t>» </a:t>
            </a:r>
          </a:p>
          <a:p>
            <a:pPr marL="0" indent="0">
              <a:buNone/>
            </a:pPr>
            <a:endParaRPr lang="fr-FR" dirty="0" smtClean="0"/>
          </a:p>
          <a:p>
            <a:pPr marL="0" indent="0">
              <a:buNone/>
            </a:pPr>
            <a:r>
              <a:rPr lang="fr-FR" dirty="0" smtClean="0"/>
              <a:t>Gaston Bachelard, </a:t>
            </a:r>
            <a:r>
              <a:rPr lang="fr-FR" i="1" dirty="0" smtClean="0"/>
              <a:t>Epistémologie, textes choisis,</a:t>
            </a:r>
            <a:r>
              <a:rPr lang="fr-FR" dirty="0" smtClean="0"/>
              <a:t> 1971 </a:t>
            </a:r>
            <a:endParaRPr lang="fr-FR" dirty="0"/>
          </a:p>
          <a:p>
            <a:endParaRPr lang="fr-FR" dirty="0"/>
          </a:p>
        </p:txBody>
      </p:sp>
    </p:spTree>
    <p:extLst>
      <p:ext uri="{BB962C8B-B14F-4D97-AF65-F5344CB8AC3E}">
        <p14:creationId xmlns:p14="http://schemas.microsoft.com/office/powerpoint/2010/main" val="8485196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27</a:t>
            </a:fld>
            <a:endParaRPr lang="fr-FR" dirty="0"/>
          </a:p>
        </p:txBody>
      </p:sp>
      <p:sp>
        <p:nvSpPr>
          <p:cNvPr id="3" name="Espace réservé du contenu 2"/>
          <p:cNvSpPr>
            <a:spLocks noGrp="1"/>
          </p:cNvSpPr>
          <p:nvPr>
            <p:ph idx="4294967295"/>
          </p:nvPr>
        </p:nvSpPr>
        <p:spPr>
          <a:xfrm>
            <a:off x="543035" y="206595"/>
            <a:ext cx="8229600" cy="5930900"/>
          </a:xfrm>
        </p:spPr>
        <p:txBody>
          <a:bodyPr>
            <a:normAutofit fontScale="92500" lnSpcReduction="20000"/>
          </a:bodyPr>
          <a:lstStyle/>
          <a:p>
            <a:pPr marL="0" indent="0">
              <a:buNone/>
            </a:pPr>
            <a:r>
              <a:rPr lang="fr-FR" dirty="0"/>
              <a:t>« </a:t>
            </a:r>
            <a:r>
              <a:rPr lang="fr-FR" i="1" dirty="0"/>
              <a:t>quand on cherche les conditions psychologiques des progrès de la science, on arrive bientôt à cette conviction que c’est en termes d’obstacles qu’il faut poser le problème de la connaissance scientifique… c’est dans l’acte de mieux connaître que résident les causes de stagnation et même de régression… des causes d’inertie que nous appellerons obstacles épistémologiques….En fait, on connaît contre une connaissance antérieure…un obstacle épistémologique s’incruste sur la connaissance non </a:t>
            </a:r>
            <a:r>
              <a:rPr lang="fr-FR" i="1" dirty="0" smtClean="0"/>
              <a:t>questionnée. </a:t>
            </a:r>
            <a:r>
              <a:rPr lang="fr-FR" i="1" dirty="0"/>
              <a:t>Des habitudes intellectuelles qui furent utiles et saines peuvent, à la longue, entraver la recherche. </a:t>
            </a:r>
            <a:r>
              <a:rPr lang="fr-FR" dirty="0"/>
              <a:t>» Bachelard, </a:t>
            </a:r>
            <a:r>
              <a:rPr lang="fr-FR" dirty="0" smtClean="0"/>
              <a:t>1971, </a:t>
            </a:r>
            <a:r>
              <a:rPr lang="fr-FR" dirty="0"/>
              <a:t>p.158.</a:t>
            </a:r>
          </a:p>
          <a:p>
            <a:pPr marL="0" indent="0">
              <a:buNone/>
            </a:pPr>
            <a:endParaRPr lang="fr-FR" dirty="0"/>
          </a:p>
        </p:txBody>
      </p:sp>
    </p:spTree>
    <p:extLst>
      <p:ext uri="{BB962C8B-B14F-4D97-AF65-F5344CB8AC3E}">
        <p14:creationId xmlns:p14="http://schemas.microsoft.com/office/powerpoint/2010/main" val="29766084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Conclusion intermédiaire</a:t>
            </a:r>
            <a:endParaRPr lang="fr-FR" dirty="0"/>
          </a:p>
        </p:txBody>
      </p:sp>
      <p:sp>
        <p:nvSpPr>
          <p:cNvPr id="3" name="Espace réservé du contenu 2"/>
          <p:cNvSpPr>
            <a:spLocks noGrp="1"/>
          </p:cNvSpPr>
          <p:nvPr>
            <p:ph idx="1"/>
          </p:nvPr>
        </p:nvSpPr>
        <p:spPr/>
        <p:txBody>
          <a:bodyPr>
            <a:normAutofit/>
          </a:bodyPr>
          <a:lstStyle/>
          <a:p>
            <a:r>
              <a:rPr lang="fr-FR" u="sng" dirty="0" smtClean="0"/>
              <a:t>Disqualification Empirisme inductif</a:t>
            </a:r>
            <a:r>
              <a:rPr lang="fr-FR" u="sng" dirty="0"/>
              <a:t> </a:t>
            </a:r>
            <a:r>
              <a:rPr lang="fr-FR" dirty="0" smtClean="0"/>
              <a:t>= expérience non première</a:t>
            </a:r>
          </a:p>
          <a:p>
            <a:endParaRPr lang="fr-FR" dirty="0"/>
          </a:p>
          <a:p>
            <a:r>
              <a:rPr lang="fr-FR" dirty="0" smtClean="0"/>
              <a:t>Une </a:t>
            </a:r>
            <a:r>
              <a:rPr lang="fr-FR" dirty="0"/>
              <a:t>théorie reste valable tant qu’on s’y intéresse et tant que rien ne vient la modifier ou la remplacer. </a:t>
            </a:r>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28</a:t>
            </a:fld>
            <a:endParaRPr lang="fr-FR" dirty="0"/>
          </a:p>
        </p:txBody>
      </p:sp>
    </p:spTree>
    <p:extLst>
      <p:ext uri="{BB962C8B-B14F-4D97-AF65-F5344CB8AC3E}">
        <p14:creationId xmlns:p14="http://schemas.microsoft.com/office/powerpoint/2010/main" val="12936696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29</a:t>
            </a:fld>
            <a:endParaRPr lang="fr-FR" dirty="0"/>
          </a:p>
        </p:txBody>
      </p:sp>
      <p:sp>
        <p:nvSpPr>
          <p:cNvPr id="3" name="Espace réservé du contenu 2"/>
          <p:cNvSpPr>
            <a:spLocks noGrp="1"/>
          </p:cNvSpPr>
          <p:nvPr>
            <p:ph idx="4294967295"/>
          </p:nvPr>
        </p:nvSpPr>
        <p:spPr>
          <a:xfrm>
            <a:off x="691931" y="442638"/>
            <a:ext cx="8229600" cy="5849938"/>
          </a:xfrm>
        </p:spPr>
        <p:txBody>
          <a:bodyPr>
            <a:normAutofit/>
          </a:bodyPr>
          <a:lstStyle/>
          <a:p>
            <a:r>
              <a:rPr lang="fr-FR" dirty="0" smtClean="0"/>
              <a:t>Attention : ne pas rejeter </a:t>
            </a:r>
            <a:r>
              <a:rPr lang="fr-FR" dirty="0"/>
              <a:t>toute forme </a:t>
            </a:r>
            <a:r>
              <a:rPr lang="fr-FR" dirty="0" smtClean="0"/>
              <a:t>d’empirisme ! </a:t>
            </a:r>
          </a:p>
          <a:p>
            <a:r>
              <a:rPr lang="fr-FR" dirty="0"/>
              <a:t>E</a:t>
            </a:r>
            <a:r>
              <a:rPr lang="fr-FR" dirty="0" smtClean="0"/>
              <a:t>xpérience </a:t>
            </a:r>
            <a:r>
              <a:rPr lang="fr-FR" dirty="0"/>
              <a:t>reste fondamentale sinon, </a:t>
            </a:r>
            <a:r>
              <a:rPr lang="fr-FR" dirty="0" smtClean="0"/>
              <a:t>théorie jamais </a:t>
            </a:r>
            <a:r>
              <a:rPr lang="fr-FR" dirty="0"/>
              <a:t>à l’épreuve </a:t>
            </a:r>
            <a:r>
              <a:rPr lang="fr-FR" dirty="0" smtClean="0"/>
              <a:t>des faits</a:t>
            </a:r>
          </a:p>
          <a:p>
            <a:r>
              <a:rPr lang="fr-FR" dirty="0" smtClean="0"/>
              <a:t>Rejet de l’inductivisme probabiliste</a:t>
            </a:r>
          </a:p>
          <a:p>
            <a:pPr marL="0" indent="0">
              <a:buNone/>
            </a:pPr>
            <a:r>
              <a:rPr lang="fr-FR" dirty="0" smtClean="0"/>
              <a:t>Problème passage probabilité </a:t>
            </a:r>
            <a:r>
              <a:rPr lang="fr-FR" dirty="0"/>
              <a:t>même très élevée à la </a:t>
            </a:r>
            <a:r>
              <a:rPr lang="fr-FR" dirty="0" smtClean="0"/>
              <a:t>certitude</a:t>
            </a:r>
          </a:p>
          <a:p>
            <a:r>
              <a:rPr lang="fr-FR" dirty="0" smtClean="0"/>
              <a:t>Rejet de l’inductivisme sophistiqué</a:t>
            </a:r>
          </a:p>
          <a:p>
            <a:pPr marL="0" indent="0">
              <a:buNone/>
            </a:pPr>
            <a:endParaRPr lang="fr-FR" dirty="0" smtClean="0"/>
          </a:p>
          <a:p>
            <a:pPr marL="0" indent="0">
              <a:buNone/>
            </a:pPr>
            <a:r>
              <a:rPr lang="fr-FR" dirty="0" smtClean="0"/>
              <a:t>L’observation ne permet pas de mise à l’épreuve impartiale de la théorie</a:t>
            </a:r>
          </a:p>
          <a:p>
            <a:endParaRPr lang="fr-FR" dirty="0"/>
          </a:p>
          <a:p>
            <a:endParaRPr lang="fr-FR" dirty="0"/>
          </a:p>
        </p:txBody>
      </p:sp>
    </p:spTree>
    <p:extLst>
      <p:ext uri="{BB962C8B-B14F-4D97-AF65-F5344CB8AC3E}">
        <p14:creationId xmlns:p14="http://schemas.microsoft.com/office/powerpoint/2010/main" val="1640638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Critique 3:  l’objection logique de Hume</a:t>
            </a:r>
            <a:endParaRPr lang="fr-FR" dirty="0"/>
          </a:p>
        </p:txBody>
      </p:sp>
      <p:sp>
        <p:nvSpPr>
          <p:cNvPr id="3" name="Espace réservé du contenu 2"/>
          <p:cNvSpPr>
            <a:spLocks noGrp="1"/>
          </p:cNvSpPr>
          <p:nvPr>
            <p:ph idx="1"/>
          </p:nvPr>
        </p:nvSpPr>
        <p:spPr/>
        <p:txBody>
          <a:bodyPr>
            <a:normAutofit lnSpcReduction="10000"/>
          </a:bodyPr>
          <a:lstStyle/>
          <a:p>
            <a:pPr marL="342900" lvl="2" indent="-342900"/>
            <a:r>
              <a:rPr lang="fr-FR" dirty="0" smtClean="0"/>
              <a:t>Induction repose sur argumentation </a:t>
            </a:r>
            <a:r>
              <a:rPr lang="fr-FR" dirty="0"/>
              <a:t>circulaire  : formulation de règles générales à partir de cas particuliers. </a:t>
            </a:r>
            <a:endParaRPr lang="fr-FR" dirty="0" smtClean="0"/>
          </a:p>
          <a:p>
            <a:pPr marL="342900" lvl="2" indent="-342900"/>
            <a:r>
              <a:rPr lang="fr-FR" dirty="0" smtClean="0"/>
              <a:t>vouloir </a:t>
            </a:r>
            <a:r>
              <a:rPr lang="fr-FR" dirty="0"/>
              <a:t>effectuer des observations et </a:t>
            </a:r>
            <a:r>
              <a:rPr lang="fr-FR" dirty="0" smtClean="0"/>
              <a:t>les </a:t>
            </a:r>
            <a:r>
              <a:rPr lang="fr-FR" dirty="0"/>
              <a:t>relater présuppose que l’univers est régulier, ce qui </a:t>
            </a:r>
            <a:r>
              <a:rPr lang="fr-FR" dirty="0" smtClean="0"/>
              <a:t>n’est </a:t>
            </a:r>
            <a:r>
              <a:rPr lang="fr-FR" dirty="0"/>
              <a:t>pas le cas. </a:t>
            </a:r>
            <a:endParaRPr lang="fr-FR" dirty="0" smtClean="0"/>
          </a:p>
          <a:p>
            <a:pPr marL="0" lvl="2" indent="0">
              <a:buNone/>
            </a:pPr>
            <a:r>
              <a:rPr lang="fr-FR" dirty="0"/>
              <a:t>« Ce n'est pas la raison le guide de la vie, mais l'habitude seule qui détermine l'esprit, en toutes circonstances, et permet de supposer que le futur sera conforme au passé. » (Hume)</a:t>
            </a:r>
            <a:r>
              <a:rPr lang="fr-FR" dirty="0" smtClean="0"/>
              <a:t>.</a:t>
            </a:r>
          </a:p>
          <a:p>
            <a:pPr marL="342900" lvl="2" indent="-342900"/>
            <a:r>
              <a:rPr lang="fr-FR" b="1" dirty="0" smtClean="0"/>
              <a:t>Exemple: soleil se lève tous les matins…rien ne dit qu’il ne se lèvera pas un jour</a:t>
            </a:r>
          </a:p>
          <a:p>
            <a:pPr marL="342900" lvl="2" indent="-342900"/>
            <a:r>
              <a:rPr lang="fr-FR" b="1" dirty="0" smtClean="0"/>
              <a:t>Autre expression, la Dinde de Russel</a:t>
            </a:r>
            <a:endParaRPr lang="fr-FR" b="1" dirty="0"/>
          </a:p>
        </p:txBody>
      </p:sp>
    </p:spTree>
    <p:extLst>
      <p:ext uri="{BB962C8B-B14F-4D97-AF65-F5344CB8AC3E}">
        <p14:creationId xmlns:p14="http://schemas.microsoft.com/office/powerpoint/2010/main" val="258282910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Le problème de l’erreur d’interprétation des expériences</a:t>
            </a:r>
            <a:endParaRPr lang="fr-FR" dirty="0"/>
          </a:p>
        </p:txBody>
      </p:sp>
      <p:sp>
        <p:nvSpPr>
          <p:cNvPr id="3" name="Espace réservé du contenu 2"/>
          <p:cNvSpPr>
            <a:spLocks noGrp="1"/>
          </p:cNvSpPr>
          <p:nvPr>
            <p:ph idx="1"/>
          </p:nvPr>
        </p:nvSpPr>
        <p:spPr/>
        <p:txBody>
          <a:bodyPr/>
          <a:lstStyle/>
          <a:p>
            <a:r>
              <a:rPr lang="fr-FR" dirty="0" smtClean="0"/>
              <a:t> Cas médicaux étranges Moyen-Âge,</a:t>
            </a:r>
          </a:p>
          <a:p>
            <a:endParaRPr lang="fr-FR" dirty="0" smtClean="0"/>
          </a:p>
          <a:p>
            <a:r>
              <a:rPr lang="fr-FR" dirty="0" smtClean="0"/>
              <a:t> Expériences Pouchet</a:t>
            </a:r>
          </a:p>
          <a:p>
            <a:endParaRPr lang="fr-FR" dirty="0" smtClean="0"/>
          </a:p>
          <a:p>
            <a:pPr>
              <a:buFont typeface="Wingdings" charset="0"/>
              <a:buChar char="è"/>
            </a:pPr>
            <a:r>
              <a:rPr lang="fr-FR" dirty="0" smtClean="0"/>
              <a:t>l’erreur</a:t>
            </a:r>
            <a:r>
              <a:rPr lang="fr-FR" dirty="0"/>
              <a:t> : inexactitude, erreur partielle, erreur totale ? </a:t>
            </a:r>
            <a:endParaRPr lang="fr-FR" dirty="0" smtClean="0"/>
          </a:p>
          <a:p>
            <a:pPr marL="0" indent="0">
              <a:buNone/>
            </a:pPr>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30</a:t>
            </a:fld>
            <a:endParaRPr lang="fr-FR" dirty="0"/>
          </a:p>
        </p:txBody>
      </p:sp>
    </p:spTree>
    <p:extLst>
      <p:ext uri="{BB962C8B-B14F-4D97-AF65-F5344CB8AC3E}">
        <p14:creationId xmlns:p14="http://schemas.microsoft.com/office/powerpoint/2010/main" val="20443547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théorie du phlogistique</a:t>
            </a:r>
            <a:endParaRPr lang="fr-FR" dirty="0"/>
          </a:p>
        </p:txBody>
      </p:sp>
      <p:sp>
        <p:nvSpPr>
          <p:cNvPr id="3" name="Espace réservé du contenu 2"/>
          <p:cNvSpPr>
            <a:spLocks noGrp="1"/>
          </p:cNvSpPr>
          <p:nvPr>
            <p:ph idx="1"/>
          </p:nvPr>
        </p:nvSpPr>
        <p:spPr/>
        <p:txBody>
          <a:bodyPr>
            <a:normAutofit fontScale="92500" lnSpcReduction="20000"/>
          </a:bodyPr>
          <a:lstStyle/>
          <a:p>
            <a:pPr marL="0" indent="0">
              <a:buNone/>
            </a:pPr>
            <a:endParaRPr lang="fr-FR" dirty="0"/>
          </a:p>
          <a:p>
            <a:r>
              <a:rPr lang="fr-FR" dirty="0" smtClean="0"/>
              <a:t>Phlogistique = feu </a:t>
            </a:r>
            <a:r>
              <a:rPr lang="fr-FR" dirty="0"/>
              <a:t>fixé dans la matière qui s’en échappe lors des combustions</a:t>
            </a:r>
            <a:r>
              <a:rPr lang="fr-FR" dirty="0" smtClean="0"/>
              <a:t>.</a:t>
            </a:r>
          </a:p>
          <a:p>
            <a:pPr marL="0" indent="0">
              <a:buNone/>
            </a:pPr>
            <a:r>
              <a:rPr lang="fr-FR" dirty="0" smtClean="0"/>
              <a:t> </a:t>
            </a:r>
          </a:p>
          <a:p>
            <a:r>
              <a:rPr lang="fr-FR" dirty="0"/>
              <a:t>S</a:t>
            </a:r>
            <a:r>
              <a:rPr lang="fr-FR" dirty="0" smtClean="0"/>
              <a:t>urvivance </a:t>
            </a:r>
            <a:r>
              <a:rPr lang="fr-FR" dirty="0"/>
              <a:t>de </a:t>
            </a:r>
            <a:r>
              <a:rPr lang="fr-FR" dirty="0" smtClean="0"/>
              <a:t>l’alchimie ?</a:t>
            </a:r>
          </a:p>
          <a:p>
            <a:pPr marL="0" indent="0">
              <a:buNone/>
            </a:pPr>
            <a:endParaRPr lang="fr-FR" dirty="0" smtClean="0"/>
          </a:p>
          <a:p>
            <a:r>
              <a:rPr lang="fr-FR" dirty="0"/>
              <a:t>T</a:t>
            </a:r>
            <a:r>
              <a:rPr lang="fr-FR" dirty="0" smtClean="0"/>
              <a:t>héorie adaptée expériences combustion </a:t>
            </a:r>
            <a:r>
              <a:rPr lang="fr-FR" dirty="0"/>
              <a:t>et </a:t>
            </a:r>
            <a:r>
              <a:rPr lang="fr-FR" dirty="0" smtClean="0"/>
              <a:t>oxydation. (4 éléments)</a:t>
            </a:r>
          </a:p>
          <a:p>
            <a:endParaRPr lang="fr-FR" dirty="0" smtClean="0"/>
          </a:p>
          <a:p>
            <a:pPr>
              <a:buFont typeface="Wingdings" charset="0"/>
              <a:buChar char="è"/>
            </a:pPr>
            <a:r>
              <a:rPr lang="fr-FR" dirty="0" smtClean="0"/>
              <a:t>Phlogistique ≈ nombre </a:t>
            </a:r>
            <a:r>
              <a:rPr lang="fr-FR" dirty="0"/>
              <a:t>d’oxydation. </a:t>
            </a:r>
            <a:r>
              <a:rPr lang="fr-FR" dirty="0" smtClean="0"/>
              <a:t>Déphlogistication </a:t>
            </a:r>
            <a:r>
              <a:rPr lang="fr-FR" dirty="0"/>
              <a:t>≈ </a:t>
            </a:r>
            <a:r>
              <a:rPr lang="fr-FR" dirty="0" smtClean="0"/>
              <a:t> réduction</a:t>
            </a:r>
          </a:p>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31</a:t>
            </a:fld>
            <a:endParaRPr lang="fr-FR" dirty="0"/>
          </a:p>
        </p:txBody>
      </p:sp>
    </p:spTree>
    <p:extLst>
      <p:ext uri="{BB962C8B-B14F-4D97-AF65-F5344CB8AC3E}">
        <p14:creationId xmlns:p14="http://schemas.microsoft.com/office/powerpoint/2010/main" val="11978460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32</a:t>
            </a:fld>
            <a:endParaRPr lang="fr-FR" dirty="0"/>
          </a:p>
        </p:txBody>
      </p:sp>
      <p:sp>
        <p:nvSpPr>
          <p:cNvPr id="3" name="Espace réservé du contenu 2"/>
          <p:cNvSpPr>
            <a:spLocks noGrp="1"/>
          </p:cNvSpPr>
          <p:nvPr>
            <p:ph sz="half" idx="4294967295"/>
          </p:nvPr>
        </p:nvSpPr>
        <p:spPr>
          <a:xfrm>
            <a:off x="394138" y="1182031"/>
            <a:ext cx="4038600" cy="4525962"/>
          </a:xfrm>
        </p:spPr>
        <p:txBody>
          <a:bodyPr>
            <a:normAutofit fontScale="77500" lnSpcReduction="20000"/>
          </a:bodyPr>
          <a:lstStyle/>
          <a:p>
            <a:pPr marL="0" indent="0">
              <a:buNone/>
            </a:pPr>
            <a:r>
              <a:rPr lang="fr-FR" dirty="0" smtClean="0"/>
              <a:t>Expériences </a:t>
            </a:r>
            <a:r>
              <a:rPr lang="fr-FR" dirty="0"/>
              <a:t>Lavoisier</a:t>
            </a:r>
          </a:p>
          <a:p>
            <a:pPr marL="0" indent="0">
              <a:buNone/>
            </a:pPr>
            <a:endParaRPr lang="fr-FR" dirty="0" smtClean="0"/>
          </a:p>
          <a:p>
            <a:pPr marL="0" indent="0">
              <a:buNone/>
            </a:pPr>
            <a:r>
              <a:rPr lang="fr-FR" dirty="0" smtClean="0"/>
              <a:t>décomposition eau</a:t>
            </a:r>
            <a:endParaRPr lang="fr-FR" dirty="0"/>
          </a:p>
          <a:p>
            <a:pPr>
              <a:buFont typeface="Wingdings" charset="0"/>
              <a:buChar char="è"/>
            </a:pPr>
            <a:r>
              <a:rPr lang="fr-FR" strike="sngStrike" dirty="0"/>
              <a:t>Phlogistique</a:t>
            </a:r>
            <a:r>
              <a:rPr lang="fr-FR" dirty="0"/>
              <a:t> </a:t>
            </a:r>
            <a:endParaRPr lang="fr-FR" dirty="0" smtClean="0"/>
          </a:p>
          <a:p>
            <a:pPr>
              <a:buFont typeface="Wingdings" charset="0"/>
              <a:buChar char="è"/>
            </a:pPr>
            <a:endParaRPr lang="fr-FR" dirty="0"/>
          </a:p>
          <a:p>
            <a:pPr marL="0" indent="0">
              <a:buNone/>
            </a:pPr>
            <a:r>
              <a:rPr lang="fr-FR" dirty="0" smtClean="0"/>
              <a:t>Air = mélange de gaz</a:t>
            </a:r>
          </a:p>
          <a:p>
            <a:pPr marL="0" indent="0">
              <a:buNone/>
            </a:pPr>
            <a:r>
              <a:rPr lang="fr-FR" dirty="0" smtClean="0"/>
              <a:t>2HgO </a:t>
            </a:r>
            <a:r>
              <a:rPr lang="fr-FR" dirty="0" smtClean="0">
                <a:latin typeface="Wingdings"/>
                <a:ea typeface="Wingdings"/>
                <a:cs typeface="Wingdings"/>
                <a:sym typeface="Wingdings"/>
              </a:rPr>
              <a:t></a:t>
            </a:r>
            <a:r>
              <a:rPr lang="fr-FR" dirty="0" smtClean="0">
                <a:ea typeface="Wingdings"/>
                <a:cs typeface="Wingdings"/>
                <a:sym typeface="Wingdings"/>
              </a:rPr>
              <a:t> 2Hg + O</a:t>
            </a:r>
            <a:r>
              <a:rPr lang="fr-FR" baseline="-25000" dirty="0" smtClean="0">
                <a:ea typeface="Wingdings"/>
                <a:cs typeface="Wingdings"/>
                <a:sym typeface="Wingdings"/>
              </a:rPr>
              <a:t>2</a:t>
            </a:r>
            <a:endParaRPr lang="fr-FR" baseline="-25000" dirty="0"/>
          </a:p>
          <a:p>
            <a:pPr marL="0" indent="0">
              <a:buNone/>
            </a:pPr>
            <a:r>
              <a:rPr lang="fr-FR" sz="2400" dirty="0" smtClean="0"/>
              <a:t>    433,2g      401,2g    32,0g</a:t>
            </a:r>
          </a:p>
          <a:p>
            <a:pPr>
              <a:buFont typeface="Wingdings" charset="0"/>
              <a:buChar char="è"/>
            </a:pPr>
            <a:endParaRPr lang="fr-FR" dirty="0" smtClean="0"/>
          </a:p>
          <a:p>
            <a:pPr>
              <a:buFont typeface="Wingdings" charset="0"/>
              <a:buChar char="è"/>
            </a:pPr>
            <a:r>
              <a:rPr lang="fr-FR" dirty="0" smtClean="0"/>
              <a:t>Loi de conservation de la matière et fin de la théorie des quatre éléments (terre, eau, air, feu)</a:t>
            </a:r>
            <a:endParaRPr lang="fr-FR" dirty="0"/>
          </a:p>
          <a:p>
            <a:endParaRPr lang="fr-FR" dirty="0"/>
          </a:p>
        </p:txBody>
      </p:sp>
      <p:pic>
        <p:nvPicPr>
          <p:cNvPr id="7" name="Espace réservé du contenu 6" descr="Lavoisier.jpg"/>
          <p:cNvPicPr>
            <a:picLocks noGrp="1" noChangeAspect="1"/>
          </p:cNvPicPr>
          <p:nvPr>
            <p:ph sz="half" idx="4294967295"/>
          </p:nvPr>
        </p:nvPicPr>
        <p:blipFill>
          <a:blip r:embed="rId3">
            <a:extLst>
              <a:ext uri="{28A0092B-C50C-407E-A947-70E740481C1C}">
                <a14:useLocalDpi xmlns:a14="http://schemas.microsoft.com/office/drawing/2010/main" val="0"/>
              </a:ext>
            </a:extLst>
          </a:blip>
          <a:srcRect t="-37002" b="-37002"/>
          <a:stretch>
            <a:fillRect/>
          </a:stretch>
        </p:blipFill>
        <p:spPr>
          <a:xfrm>
            <a:off x="4702503" y="1322169"/>
            <a:ext cx="4038600" cy="4525962"/>
          </a:xfrm>
        </p:spPr>
      </p:pic>
      <p:sp>
        <p:nvSpPr>
          <p:cNvPr id="8" name="ZoneTexte 7"/>
          <p:cNvSpPr txBox="1"/>
          <p:nvPr/>
        </p:nvSpPr>
        <p:spPr>
          <a:xfrm>
            <a:off x="3356706" y="5941458"/>
            <a:ext cx="5284374" cy="369332"/>
          </a:xfrm>
          <a:prstGeom prst="rect">
            <a:avLst/>
          </a:prstGeom>
          <a:noFill/>
        </p:spPr>
        <p:txBody>
          <a:bodyPr wrap="square" rtlCol="0">
            <a:spAutoFit/>
          </a:bodyPr>
          <a:lstStyle/>
          <a:p>
            <a:pPr algn="ctr"/>
            <a:r>
              <a:rPr lang="fr-FR" dirty="0" smtClean="0"/>
              <a:t>Antoine Lavoisier 1743-1794</a:t>
            </a:r>
            <a:endParaRPr lang="fr-FR" dirty="0"/>
          </a:p>
        </p:txBody>
      </p:sp>
    </p:spTree>
    <p:extLst>
      <p:ext uri="{BB962C8B-B14F-4D97-AF65-F5344CB8AC3E}">
        <p14:creationId xmlns:p14="http://schemas.microsoft.com/office/powerpoint/2010/main" val="15227310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33</a:t>
            </a:fld>
            <a:endParaRPr lang="fr-FR" dirty="0"/>
          </a:p>
        </p:txBody>
      </p:sp>
      <p:sp>
        <p:nvSpPr>
          <p:cNvPr id="3" name="Espace réservé du contenu 2"/>
          <p:cNvSpPr>
            <a:spLocks noGrp="1"/>
          </p:cNvSpPr>
          <p:nvPr>
            <p:ph idx="4294967295"/>
          </p:nvPr>
        </p:nvSpPr>
        <p:spPr>
          <a:xfrm>
            <a:off x="619932" y="260350"/>
            <a:ext cx="8229600" cy="5865813"/>
          </a:xfrm>
        </p:spPr>
        <p:txBody>
          <a:bodyPr/>
          <a:lstStyle/>
          <a:p>
            <a:r>
              <a:rPr lang="fr-FR" dirty="0" smtClean="0"/>
              <a:t>Pasteur/Pouchet : </a:t>
            </a:r>
          </a:p>
          <a:p>
            <a:pPr marL="0" indent="0">
              <a:buNone/>
            </a:pPr>
            <a:r>
              <a:rPr lang="fr-FR" dirty="0" smtClean="0"/>
              <a:t>Interprétations/explications ≠ pour des </a:t>
            </a:r>
            <a:r>
              <a:rPr lang="fr-FR" dirty="0"/>
              <a:t>faits </a:t>
            </a:r>
            <a:r>
              <a:rPr lang="fr-FR" dirty="0" smtClean="0"/>
              <a:t>équivalents</a:t>
            </a:r>
          </a:p>
          <a:p>
            <a:pPr marL="0" indent="0">
              <a:buNone/>
            </a:pPr>
            <a:endParaRPr lang="fr-FR" b="1" dirty="0" smtClean="0"/>
          </a:p>
          <a:p>
            <a:r>
              <a:rPr lang="fr-FR" b="1" dirty="0" smtClean="0"/>
              <a:t>Pour un </a:t>
            </a:r>
            <a:r>
              <a:rPr lang="fr-FR" b="1" dirty="0"/>
              <a:t>fait concret, </a:t>
            </a:r>
            <a:r>
              <a:rPr lang="fr-FR" b="1" dirty="0" smtClean="0"/>
              <a:t>plusieurs </a:t>
            </a:r>
            <a:r>
              <a:rPr lang="fr-FR" b="1" dirty="0"/>
              <a:t>façons de </a:t>
            </a:r>
            <a:r>
              <a:rPr lang="fr-FR" b="1" dirty="0" smtClean="0"/>
              <a:t>décrire, restituer </a:t>
            </a:r>
          </a:p>
          <a:p>
            <a:pPr marL="0" indent="0">
              <a:buNone/>
            </a:pPr>
            <a:r>
              <a:rPr lang="fr-FR" b="1" dirty="0" smtClean="0"/>
              <a:t>   Abstractions </a:t>
            </a:r>
          </a:p>
          <a:p>
            <a:pPr marL="0" indent="0">
              <a:buNone/>
            </a:pPr>
            <a:endParaRPr lang="fr-FR" b="1" i="1" dirty="0">
              <a:sym typeface="Wingdings"/>
            </a:endParaRPr>
          </a:p>
          <a:p>
            <a:pPr marL="0" indent="0">
              <a:buNone/>
            </a:pPr>
            <a:r>
              <a:rPr lang="fr-FR" b="1" i="1" dirty="0" smtClean="0">
                <a:sym typeface="Wingdings"/>
              </a:rPr>
              <a:t> </a:t>
            </a:r>
            <a:r>
              <a:rPr lang="fr-FR" b="1" i="1" dirty="0" smtClean="0">
                <a:solidFill>
                  <a:srgbClr val="9D3232"/>
                </a:solidFill>
              </a:rPr>
              <a:t>sous</a:t>
            </a:r>
            <a:r>
              <a:rPr lang="fr-FR" b="1" i="1" dirty="0">
                <a:solidFill>
                  <a:srgbClr val="9D3232"/>
                </a:solidFill>
              </a:rPr>
              <a:t>-détermination du modèle par rapport à </a:t>
            </a:r>
            <a:r>
              <a:rPr lang="fr-FR" b="1" i="1" dirty="0" smtClean="0">
                <a:solidFill>
                  <a:srgbClr val="9D3232"/>
                </a:solidFill>
              </a:rPr>
              <a:t>l’expérience</a:t>
            </a:r>
            <a:r>
              <a:rPr lang="fr-FR" dirty="0" smtClean="0"/>
              <a:t> </a:t>
            </a:r>
            <a:endParaRPr lang="fr-FR" dirty="0"/>
          </a:p>
        </p:txBody>
      </p:sp>
    </p:spTree>
    <p:extLst>
      <p:ext uri="{BB962C8B-B14F-4D97-AF65-F5344CB8AC3E}">
        <p14:creationId xmlns:p14="http://schemas.microsoft.com/office/powerpoint/2010/main" val="22268224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34</a:t>
            </a:fld>
            <a:endParaRPr lang="fr-FR" dirty="0"/>
          </a:p>
        </p:txBody>
      </p:sp>
      <p:sp>
        <p:nvSpPr>
          <p:cNvPr id="3" name="Espace réservé du contenu 2"/>
          <p:cNvSpPr>
            <a:spLocks noGrp="1"/>
          </p:cNvSpPr>
          <p:nvPr>
            <p:ph idx="4294967295"/>
          </p:nvPr>
        </p:nvSpPr>
        <p:spPr>
          <a:xfrm>
            <a:off x="589692" y="387976"/>
            <a:ext cx="8229600" cy="5735638"/>
          </a:xfrm>
        </p:spPr>
        <p:txBody>
          <a:bodyPr/>
          <a:lstStyle/>
          <a:p>
            <a:r>
              <a:rPr lang="fr-FR" dirty="0"/>
              <a:t>C</a:t>
            </a:r>
            <a:r>
              <a:rPr lang="fr-FR" dirty="0" smtClean="0"/>
              <a:t>omment </a:t>
            </a:r>
            <a:r>
              <a:rPr lang="fr-FR" dirty="0"/>
              <a:t>faire le tri entre </a:t>
            </a:r>
            <a:r>
              <a:rPr lang="fr-FR" dirty="0" smtClean="0"/>
              <a:t>descriptions d’un </a:t>
            </a:r>
            <a:r>
              <a:rPr lang="fr-FR" dirty="0"/>
              <a:t>même fait </a:t>
            </a:r>
            <a:r>
              <a:rPr lang="fr-FR" dirty="0" smtClean="0"/>
              <a:t>?</a:t>
            </a:r>
          </a:p>
          <a:p>
            <a:endParaRPr lang="fr-FR" dirty="0" smtClean="0"/>
          </a:p>
          <a:p>
            <a:r>
              <a:rPr lang="fr-FR" dirty="0" smtClean="0"/>
              <a:t> </a:t>
            </a:r>
            <a:r>
              <a:rPr lang="fr-FR" dirty="0"/>
              <a:t>C</a:t>
            </a:r>
            <a:r>
              <a:rPr lang="fr-FR" dirty="0" smtClean="0"/>
              <a:t>ritères </a:t>
            </a:r>
            <a:r>
              <a:rPr lang="fr-FR" dirty="0"/>
              <a:t>de sélection ? </a:t>
            </a:r>
            <a:endParaRPr lang="fr-FR" dirty="0" smtClean="0"/>
          </a:p>
          <a:p>
            <a:endParaRPr lang="fr-FR" dirty="0" smtClean="0"/>
          </a:p>
          <a:p>
            <a:pPr marL="0" indent="0">
              <a:buNone/>
            </a:pPr>
            <a:r>
              <a:rPr lang="fr-FR" dirty="0" smtClean="0">
                <a:sym typeface="Wingdings"/>
              </a:rPr>
              <a:t></a:t>
            </a:r>
            <a:r>
              <a:rPr lang="fr-FR" dirty="0">
                <a:sym typeface="Wingdings"/>
              </a:rPr>
              <a:t> </a:t>
            </a:r>
            <a:r>
              <a:rPr lang="fr-FR" dirty="0" smtClean="0">
                <a:sym typeface="Wingdings"/>
              </a:rPr>
              <a:t>D</a:t>
            </a:r>
            <a:r>
              <a:rPr lang="fr-FR" dirty="0" smtClean="0"/>
              <a:t>émarche </a:t>
            </a:r>
            <a:r>
              <a:rPr lang="fr-FR" dirty="0"/>
              <a:t>hypothético-</a:t>
            </a:r>
            <a:r>
              <a:rPr lang="fr-FR" dirty="0" smtClean="0"/>
              <a:t>déductive</a:t>
            </a:r>
          </a:p>
          <a:p>
            <a:pPr marL="0" indent="0">
              <a:buNone/>
            </a:pPr>
            <a:endParaRPr lang="fr-FR" dirty="0"/>
          </a:p>
          <a:p>
            <a:r>
              <a:rPr lang="fr-FR" dirty="0" smtClean="0"/>
              <a:t>Notion de Falsification (K. Popper)</a:t>
            </a:r>
          </a:p>
          <a:p>
            <a:endParaRPr lang="fr-FR" dirty="0" smtClean="0"/>
          </a:p>
          <a:p>
            <a:r>
              <a:rPr lang="fr-FR" dirty="0"/>
              <a:t>D</a:t>
            </a:r>
            <a:r>
              <a:rPr lang="fr-FR" dirty="0" smtClean="0"/>
              <a:t>e la méthode inductive à la méthode hypothético-déductive </a:t>
            </a:r>
            <a:endParaRPr lang="fr-FR" dirty="0"/>
          </a:p>
          <a:p>
            <a:endParaRPr lang="fr-FR" dirty="0"/>
          </a:p>
        </p:txBody>
      </p:sp>
    </p:spTree>
    <p:extLst>
      <p:ext uri="{BB962C8B-B14F-4D97-AF65-F5344CB8AC3E}">
        <p14:creationId xmlns:p14="http://schemas.microsoft.com/office/powerpoint/2010/main" val="20250068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2. Le positivisme logique ou empirisme logique</a:t>
            </a:r>
            <a:endParaRPr lang="fr-FR" dirty="0"/>
          </a:p>
        </p:txBody>
      </p:sp>
      <p:sp>
        <p:nvSpPr>
          <p:cNvPr id="3" name="Espace réservé du contenu 2"/>
          <p:cNvSpPr>
            <a:spLocks noGrp="1"/>
          </p:cNvSpPr>
          <p:nvPr>
            <p:ph idx="1"/>
          </p:nvPr>
        </p:nvSpPr>
        <p:spPr/>
        <p:txBody>
          <a:bodyPr>
            <a:normAutofit lnSpcReduction="10000"/>
          </a:bodyPr>
          <a:lstStyle/>
          <a:p>
            <a:r>
              <a:rPr lang="fr-FR" dirty="0" smtClean="0"/>
              <a:t>Le cercle de Vienne (1923-1936)</a:t>
            </a:r>
          </a:p>
          <a:p>
            <a:endParaRPr lang="fr-FR" dirty="0"/>
          </a:p>
          <a:p>
            <a:endParaRPr lang="fr-FR" dirty="0" smtClean="0"/>
          </a:p>
          <a:p>
            <a:pPr marL="0" indent="0">
              <a:buNone/>
            </a:pPr>
            <a:endParaRPr lang="fr-FR" dirty="0" smtClean="0"/>
          </a:p>
          <a:p>
            <a:pPr marL="0" indent="0">
              <a:buNone/>
            </a:pPr>
            <a:endParaRPr lang="fr-FR" dirty="0"/>
          </a:p>
          <a:p>
            <a:pPr marL="0" indent="0">
              <a:buNone/>
            </a:pPr>
            <a:endParaRPr lang="fr-FR" dirty="0" smtClean="0"/>
          </a:p>
          <a:p>
            <a:pPr marL="0" indent="0">
              <a:buNone/>
            </a:pPr>
            <a:endParaRPr lang="fr-FR" dirty="0"/>
          </a:p>
          <a:p>
            <a:pPr marL="0" indent="0">
              <a:buNone/>
            </a:pPr>
            <a:endParaRPr lang="fr-FR" dirty="0" smtClean="0"/>
          </a:p>
          <a:p>
            <a:pPr marL="0" indent="0">
              <a:buNone/>
            </a:pPr>
            <a:r>
              <a:rPr lang="fr-FR" dirty="0"/>
              <a:t>Chef de file: R. Carnap (1891-1970), philosophe</a:t>
            </a:r>
          </a:p>
          <a:p>
            <a:pPr marL="0" indent="0">
              <a:buNone/>
            </a:pPr>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35</a:t>
            </a:fld>
            <a:endParaRPr lang="fr-FR" dirty="0"/>
          </a:p>
        </p:txBody>
      </p:sp>
      <p:pic>
        <p:nvPicPr>
          <p:cNvPr id="5" name="Image 4" descr="Carnap.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194" y="2436847"/>
            <a:ext cx="1828800" cy="2322576"/>
          </a:xfrm>
          <a:prstGeom prst="rect">
            <a:avLst/>
          </a:prstGeom>
        </p:spPr>
      </p:pic>
      <p:pic>
        <p:nvPicPr>
          <p:cNvPr id="6" name="Image 5" descr="cercle Vienn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9813" y="1778000"/>
            <a:ext cx="2269393" cy="3573848"/>
          </a:xfrm>
          <a:prstGeom prst="rect">
            <a:avLst/>
          </a:prstGeom>
        </p:spPr>
      </p:pic>
    </p:spTree>
    <p:extLst>
      <p:ext uri="{BB962C8B-B14F-4D97-AF65-F5344CB8AC3E}">
        <p14:creationId xmlns:p14="http://schemas.microsoft.com/office/powerpoint/2010/main" val="5117757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36</a:t>
            </a:fld>
            <a:endParaRPr lang="fr-FR" dirty="0"/>
          </a:p>
        </p:txBody>
      </p:sp>
      <p:sp>
        <p:nvSpPr>
          <p:cNvPr id="3" name="Espace réservé du contenu 2"/>
          <p:cNvSpPr>
            <a:spLocks noGrp="1"/>
          </p:cNvSpPr>
          <p:nvPr>
            <p:ph idx="4294967295"/>
          </p:nvPr>
        </p:nvSpPr>
        <p:spPr>
          <a:xfrm>
            <a:off x="409352" y="211655"/>
            <a:ext cx="8229600" cy="5854717"/>
          </a:xfrm>
        </p:spPr>
        <p:txBody>
          <a:bodyPr/>
          <a:lstStyle/>
          <a:p>
            <a:pPr marL="0" indent="0" algn="just">
              <a:buNone/>
            </a:pPr>
            <a:r>
              <a:rPr lang="fr-FR" sz="2800" dirty="0"/>
              <a:t>M</a:t>
            </a:r>
            <a:r>
              <a:rPr lang="fr-FR" sz="2800" dirty="0" smtClean="0"/>
              <a:t>embres </a:t>
            </a:r>
            <a:r>
              <a:rPr lang="fr-FR" sz="2800" dirty="0"/>
              <a:t>: L. Wittgenstein, </a:t>
            </a:r>
            <a:r>
              <a:rPr lang="fr-FR" sz="2800" dirty="0" smtClean="0"/>
              <a:t>B. </a:t>
            </a:r>
            <a:r>
              <a:rPr lang="fr-FR" sz="2800" dirty="0"/>
              <a:t>Russel</a:t>
            </a:r>
            <a:r>
              <a:rPr lang="fr-FR" sz="2800" dirty="0" smtClean="0"/>
              <a:t>,</a:t>
            </a:r>
          </a:p>
          <a:p>
            <a:pPr marL="0" indent="0" algn="just">
              <a:buNone/>
            </a:pPr>
            <a:r>
              <a:rPr lang="fr-FR" sz="2800" dirty="0" smtClean="0"/>
              <a:t> </a:t>
            </a:r>
            <a:r>
              <a:rPr lang="fr-FR" sz="2800" dirty="0"/>
              <a:t>D. Hilbert, H. Poincaré, A. Einstein</a:t>
            </a:r>
            <a:r>
              <a:rPr lang="fr-FR" sz="2800" dirty="0" smtClean="0"/>
              <a:t>, N</a:t>
            </a:r>
            <a:r>
              <a:rPr lang="fr-FR" sz="2800" dirty="0"/>
              <a:t>. Bohr…</a:t>
            </a:r>
          </a:p>
          <a:p>
            <a:endParaRPr lang="fr-FR" dirty="0"/>
          </a:p>
        </p:txBody>
      </p:sp>
      <p:pic>
        <p:nvPicPr>
          <p:cNvPr id="5" name="Image 4" descr="bohr_Einstei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406" y="2815338"/>
            <a:ext cx="4105882" cy="2975748"/>
          </a:xfrm>
          <a:prstGeom prst="rect">
            <a:avLst/>
          </a:prstGeom>
        </p:spPr>
      </p:pic>
      <p:pic>
        <p:nvPicPr>
          <p:cNvPr id="6" name="Image 5" descr="Wittgenstein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3155" y="2815338"/>
            <a:ext cx="3297191" cy="2192281"/>
          </a:xfrm>
          <a:prstGeom prst="rect">
            <a:avLst/>
          </a:prstGeom>
        </p:spPr>
      </p:pic>
      <p:sp>
        <p:nvSpPr>
          <p:cNvPr id="7" name="ZoneTexte 6"/>
          <p:cNvSpPr txBox="1"/>
          <p:nvPr/>
        </p:nvSpPr>
        <p:spPr>
          <a:xfrm>
            <a:off x="5564270" y="5791086"/>
            <a:ext cx="2665330" cy="369332"/>
          </a:xfrm>
          <a:prstGeom prst="rect">
            <a:avLst/>
          </a:prstGeom>
          <a:noFill/>
        </p:spPr>
        <p:txBody>
          <a:bodyPr wrap="square" rtlCol="0">
            <a:spAutoFit/>
          </a:bodyPr>
          <a:lstStyle/>
          <a:p>
            <a:r>
              <a:rPr lang="fr-FR" dirty="0" smtClean="0"/>
              <a:t>L. Wittgenstein</a:t>
            </a:r>
            <a:endParaRPr lang="fr-FR" dirty="0"/>
          </a:p>
        </p:txBody>
      </p:sp>
    </p:spTree>
    <p:extLst>
      <p:ext uri="{BB962C8B-B14F-4D97-AF65-F5344CB8AC3E}">
        <p14:creationId xmlns:p14="http://schemas.microsoft.com/office/powerpoint/2010/main" val="40218529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37</a:t>
            </a:fld>
            <a:endParaRPr lang="fr-FR" dirty="0"/>
          </a:p>
        </p:txBody>
      </p:sp>
      <p:sp>
        <p:nvSpPr>
          <p:cNvPr id="3" name="Espace réservé du contenu 2"/>
          <p:cNvSpPr>
            <a:spLocks noGrp="1"/>
          </p:cNvSpPr>
          <p:nvPr>
            <p:ph idx="4294967295"/>
          </p:nvPr>
        </p:nvSpPr>
        <p:spPr>
          <a:xfrm>
            <a:off x="680414" y="309563"/>
            <a:ext cx="8229600" cy="5816600"/>
          </a:xfrm>
        </p:spPr>
        <p:txBody>
          <a:bodyPr>
            <a:normAutofit/>
          </a:bodyPr>
          <a:lstStyle/>
          <a:p>
            <a:pPr marL="0" indent="0">
              <a:buNone/>
            </a:pPr>
            <a:r>
              <a:rPr lang="fr-FR" dirty="0" smtClean="0"/>
              <a:t>2.1 Horizon </a:t>
            </a:r>
            <a:r>
              <a:rPr lang="fr-FR" dirty="0"/>
              <a:t>intellectuel et scientifique </a:t>
            </a:r>
            <a:endParaRPr lang="fr-FR" dirty="0" smtClean="0"/>
          </a:p>
          <a:p>
            <a:pPr marL="0" indent="0">
              <a:buNone/>
            </a:pPr>
            <a:endParaRPr lang="fr-FR" dirty="0"/>
          </a:p>
          <a:p>
            <a:pPr lvl="0"/>
            <a:r>
              <a:rPr lang="fr-FR" dirty="0"/>
              <a:t>Fonder la connaissance scientifique (seule connaissance digne de </a:t>
            </a:r>
            <a:r>
              <a:rPr lang="fr-FR" dirty="0" smtClean="0"/>
              <a:t>ce </a:t>
            </a:r>
            <a:r>
              <a:rPr lang="fr-FR" dirty="0"/>
              <a:t>nom</a:t>
            </a:r>
            <a:r>
              <a:rPr lang="fr-FR" dirty="0" smtClean="0"/>
              <a:t>)</a:t>
            </a:r>
          </a:p>
          <a:p>
            <a:pPr lvl="0"/>
            <a:endParaRPr lang="fr-FR" dirty="0"/>
          </a:p>
          <a:p>
            <a:pPr lvl="0">
              <a:buFont typeface="Wingdings" charset="0"/>
              <a:buChar char="è"/>
            </a:pPr>
            <a:r>
              <a:rPr lang="fr-FR" dirty="0"/>
              <a:t>C</a:t>
            </a:r>
            <a:r>
              <a:rPr lang="fr-FR" dirty="0" smtClean="0"/>
              <a:t>ritère </a:t>
            </a:r>
            <a:r>
              <a:rPr lang="fr-FR" dirty="0"/>
              <a:t>de démarcation </a:t>
            </a:r>
            <a:r>
              <a:rPr lang="fr-FR" dirty="0" smtClean="0"/>
              <a:t>: science/ Non-science</a:t>
            </a:r>
            <a:endParaRPr lang="fr-FR" dirty="0"/>
          </a:p>
          <a:p>
            <a:pPr marL="0" indent="0">
              <a:buNone/>
            </a:pPr>
            <a:endParaRPr lang="fr-FR" dirty="0"/>
          </a:p>
        </p:txBody>
      </p:sp>
    </p:spTree>
    <p:extLst>
      <p:ext uri="{BB962C8B-B14F-4D97-AF65-F5344CB8AC3E}">
        <p14:creationId xmlns:p14="http://schemas.microsoft.com/office/powerpoint/2010/main" val="10371729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BAA16F81-810C-D04B-AC98-6B13A43517CC}" type="slidenum">
              <a:rPr lang="fr-FR" smtClean="0"/>
              <a:t>38</a:t>
            </a:fld>
            <a:endParaRPr lang="fr-FR" dirty="0"/>
          </a:p>
        </p:txBody>
      </p:sp>
      <p:sp>
        <p:nvSpPr>
          <p:cNvPr id="3" name="Rectangle 2"/>
          <p:cNvSpPr/>
          <p:nvPr/>
        </p:nvSpPr>
        <p:spPr>
          <a:xfrm>
            <a:off x="514091" y="332600"/>
            <a:ext cx="7681110" cy="4832093"/>
          </a:xfrm>
          <a:prstGeom prst="rect">
            <a:avLst/>
          </a:prstGeom>
        </p:spPr>
        <p:txBody>
          <a:bodyPr wrap="square">
            <a:spAutoFit/>
          </a:bodyPr>
          <a:lstStyle/>
          <a:p>
            <a:r>
              <a:rPr lang="fr-FR" sz="2800" b="1" i="1" dirty="0"/>
              <a:t>Est scientifique ce qui est (directement ou indirectement) vérifiable (vérificationnisme). </a:t>
            </a:r>
            <a:endParaRPr lang="fr-FR" sz="2800" b="1" i="1" dirty="0" smtClean="0"/>
          </a:p>
          <a:p>
            <a:endParaRPr lang="fr-FR" sz="2800" b="1" i="1" dirty="0"/>
          </a:p>
          <a:p>
            <a:endParaRPr lang="fr-FR" sz="2800" b="1" i="1" dirty="0" smtClean="0"/>
          </a:p>
          <a:p>
            <a:endParaRPr lang="fr-FR" sz="2800" b="1" i="1" dirty="0"/>
          </a:p>
          <a:p>
            <a:endParaRPr lang="fr-FR" sz="2800" b="1" i="1" dirty="0" smtClean="0"/>
          </a:p>
          <a:p>
            <a:endParaRPr lang="fr-FR" sz="2800" b="1" i="1" dirty="0"/>
          </a:p>
          <a:p>
            <a:r>
              <a:rPr lang="fr-FR" sz="2800" b="1" i="1" dirty="0"/>
              <a:t>Est vérifiable ce qui peut être mis en rapport direct ou indirect avec des perceptions publiquement </a:t>
            </a:r>
            <a:r>
              <a:rPr lang="fr-FR" sz="2800" b="1" i="1" dirty="0" err="1" smtClean="0"/>
              <a:t>attestables</a:t>
            </a:r>
            <a:endParaRPr lang="fr-FR" sz="2800" dirty="0"/>
          </a:p>
        </p:txBody>
      </p:sp>
    </p:spTree>
    <p:extLst>
      <p:ext uri="{BB962C8B-B14F-4D97-AF65-F5344CB8AC3E}">
        <p14:creationId xmlns:p14="http://schemas.microsoft.com/office/powerpoint/2010/main" val="3260403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39</a:t>
            </a:fld>
            <a:endParaRPr lang="fr-FR" dirty="0"/>
          </a:p>
        </p:txBody>
      </p:sp>
      <p:sp>
        <p:nvSpPr>
          <p:cNvPr id="3" name="Espace réservé du contenu 2"/>
          <p:cNvSpPr>
            <a:spLocks noGrp="1"/>
          </p:cNvSpPr>
          <p:nvPr>
            <p:ph idx="4294967295"/>
          </p:nvPr>
        </p:nvSpPr>
        <p:spPr>
          <a:xfrm>
            <a:off x="648138" y="495629"/>
            <a:ext cx="8229600" cy="5735638"/>
          </a:xfrm>
        </p:spPr>
        <p:txBody>
          <a:bodyPr>
            <a:normAutofit/>
          </a:bodyPr>
          <a:lstStyle/>
          <a:p>
            <a:r>
              <a:rPr lang="fr-FR" dirty="0" smtClean="0"/>
              <a:t>Points de départ </a:t>
            </a:r>
          </a:p>
          <a:p>
            <a:pPr marL="0" indent="0">
              <a:buNone/>
            </a:pPr>
            <a:endParaRPr lang="fr-FR" dirty="0"/>
          </a:p>
          <a:p>
            <a:pPr marL="0" indent="0">
              <a:buNone/>
            </a:pPr>
            <a:r>
              <a:rPr lang="fr-FR" dirty="0" smtClean="0"/>
              <a:t> </a:t>
            </a:r>
          </a:p>
          <a:p>
            <a:pPr lvl="1"/>
            <a:r>
              <a:rPr lang="fr-FR" dirty="0"/>
              <a:t>C</a:t>
            </a:r>
            <a:r>
              <a:rPr lang="fr-FR" dirty="0" smtClean="0"/>
              <a:t>ritique </a:t>
            </a:r>
            <a:r>
              <a:rPr lang="fr-FR" dirty="0"/>
              <a:t>de l’induction </a:t>
            </a:r>
            <a:endParaRPr lang="fr-FR" dirty="0" smtClean="0"/>
          </a:p>
          <a:p>
            <a:pPr marL="411480" lvl="1" indent="0">
              <a:buNone/>
            </a:pPr>
            <a:endParaRPr lang="fr-FR" dirty="0" smtClean="0"/>
          </a:p>
          <a:p>
            <a:pPr lvl="1"/>
            <a:r>
              <a:rPr lang="fr-FR" dirty="0" smtClean="0"/>
              <a:t>Philosophie  de L. Wittgenstein (</a:t>
            </a:r>
            <a:r>
              <a:rPr lang="fr-FR" i="1" dirty="0" err="1"/>
              <a:t>Tractatus</a:t>
            </a:r>
            <a:r>
              <a:rPr lang="fr-FR" i="1" dirty="0"/>
              <a:t> logico </a:t>
            </a:r>
            <a:r>
              <a:rPr lang="fr-FR" i="1" dirty="0" err="1" smtClean="0"/>
              <a:t>philosophicus</a:t>
            </a:r>
            <a:r>
              <a:rPr lang="fr-FR" dirty="0" smtClean="0"/>
              <a:t>) : distinction radicale entre science et philosophie (travail sur le langage et pas sur le monde) </a:t>
            </a:r>
          </a:p>
        </p:txBody>
      </p:sp>
    </p:spTree>
    <p:extLst>
      <p:ext uri="{BB962C8B-B14F-4D97-AF65-F5344CB8AC3E}">
        <p14:creationId xmlns:p14="http://schemas.microsoft.com/office/powerpoint/2010/main" val="3918572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Critique 4: le paradoxe d’Hempel sur les corbeaux</a:t>
            </a:r>
            <a:endParaRPr lang="fr-FR" dirty="0"/>
          </a:p>
        </p:txBody>
      </p:sp>
      <p:sp>
        <p:nvSpPr>
          <p:cNvPr id="3" name="Espace réservé du contenu 2"/>
          <p:cNvSpPr>
            <a:spLocks noGrp="1"/>
          </p:cNvSpPr>
          <p:nvPr>
            <p:ph idx="1"/>
          </p:nvPr>
        </p:nvSpPr>
        <p:spPr/>
        <p:txBody>
          <a:bodyPr>
            <a:normAutofit fontScale="92500" lnSpcReduction="10000"/>
          </a:bodyPr>
          <a:lstStyle/>
          <a:p>
            <a:r>
              <a:rPr lang="fr-FR" dirty="0"/>
              <a:t>Tous les corbeaux sont noirs </a:t>
            </a:r>
            <a:endParaRPr lang="fr-FR" dirty="0" smtClean="0"/>
          </a:p>
          <a:p>
            <a:pPr marL="0" indent="0">
              <a:buNone/>
            </a:pPr>
            <a:r>
              <a:rPr lang="fr-FR" dirty="0" smtClean="0"/>
              <a:t>équivaut </a:t>
            </a:r>
            <a:r>
              <a:rPr lang="fr-FR" dirty="0"/>
              <a:t>à </a:t>
            </a:r>
            <a:endParaRPr lang="fr-FR" dirty="0" smtClean="0"/>
          </a:p>
          <a:p>
            <a:r>
              <a:rPr lang="fr-FR" dirty="0" smtClean="0"/>
              <a:t>«</a:t>
            </a:r>
            <a:r>
              <a:rPr lang="fr-FR" dirty="0"/>
              <a:t> </a:t>
            </a:r>
            <a:r>
              <a:rPr lang="fr-FR" dirty="0" smtClean="0"/>
              <a:t>tout </a:t>
            </a:r>
            <a:r>
              <a:rPr lang="fr-FR" dirty="0"/>
              <a:t>ce qui n’est pas noir n’est pas un </a:t>
            </a:r>
            <a:r>
              <a:rPr lang="fr-FR" dirty="0" smtClean="0"/>
              <a:t>corbeau » </a:t>
            </a:r>
            <a:endParaRPr lang="fr-FR" dirty="0"/>
          </a:p>
          <a:p>
            <a:r>
              <a:rPr lang="fr-FR" dirty="0"/>
              <a:t>Pour tout x, C(</a:t>
            </a:r>
            <a:r>
              <a:rPr lang="fr-FR" dirty="0" smtClean="0"/>
              <a:t>x)</a:t>
            </a:r>
            <a:r>
              <a:rPr lang="fr-FR" dirty="0" smtClean="0">
                <a:sym typeface="Wingdings"/>
              </a:rPr>
              <a:t></a:t>
            </a:r>
            <a:r>
              <a:rPr lang="fr-FR" dirty="0" smtClean="0"/>
              <a:t> </a:t>
            </a:r>
            <a:r>
              <a:rPr lang="fr-FR" dirty="0"/>
              <a:t>N(x)</a:t>
            </a:r>
          </a:p>
          <a:p>
            <a:pPr marL="0" indent="0">
              <a:buNone/>
            </a:pPr>
            <a:r>
              <a:rPr lang="fr-FR" dirty="0" smtClean="0"/>
              <a:t>&lt;=&gt; Pour </a:t>
            </a:r>
            <a:r>
              <a:rPr lang="fr-FR" dirty="0"/>
              <a:t>tout x, non-N(x)</a:t>
            </a:r>
            <a:r>
              <a:rPr lang="fr-FR" dirty="0">
                <a:sym typeface="Wingdings"/>
              </a:rPr>
              <a:t></a:t>
            </a:r>
            <a:r>
              <a:rPr lang="fr-FR" dirty="0"/>
              <a:t> non-C(x</a:t>
            </a:r>
            <a:r>
              <a:rPr lang="fr-FR" dirty="0" smtClean="0"/>
              <a:t>)</a:t>
            </a:r>
          </a:p>
          <a:p>
            <a:pPr marL="0" indent="0">
              <a:buNone/>
            </a:pPr>
            <a:r>
              <a:rPr lang="fr-FR" dirty="0" smtClean="0"/>
              <a:t>Problème: grand nombre de non-corbeaux dans l’univers, différence d’ordre de grandeur entre ensemble corbeaux et ensemble non-corbeaux</a:t>
            </a:r>
            <a:endParaRPr lang="fr-FR" dirty="0"/>
          </a:p>
          <a:p>
            <a:endParaRPr lang="fr-FR" dirty="0"/>
          </a:p>
        </p:txBody>
      </p:sp>
    </p:spTree>
    <p:extLst>
      <p:ext uri="{BB962C8B-B14F-4D97-AF65-F5344CB8AC3E}">
        <p14:creationId xmlns:p14="http://schemas.microsoft.com/office/powerpoint/2010/main" val="156013855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dirty="0"/>
              <a:t>Question centrale </a:t>
            </a:r>
          </a:p>
        </p:txBody>
      </p:sp>
      <p:sp>
        <p:nvSpPr>
          <p:cNvPr id="3" name="Espace réservé du contenu 2"/>
          <p:cNvSpPr>
            <a:spLocks noGrp="1"/>
          </p:cNvSpPr>
          <p:nvPr>
            <p:ph idx="1"/>
          </p:nvPr>
        </p:nvSpPr>
        <p:spPr/>
        <p:txBody>
          <a:bodyPr/>
          <a:lstStyle/>
          <a:p>
            <a:pPr marL="0" indent="0">
              <a:buNone/>
            </a:pPr>
            <a:r>
              <a:rPr lang="fr-FR" i="1" dirty="0" smtClean="0"/>
              <a:t>Comment </a:t>
            </a:r>
            <a:r>
              <a:rPr lang="fr-FR" i="1" dirty="0"/>
              <a:t>isoler et placer au fondement des sciences un </a:t>
            </a:r>
            <a:r>
              <a:rPr lang="fr-FR" i="1" dirty="0" smtClean="0"/>
              <a:t>ensemble </a:t>
            </a:r>
            <a:r>
              <a:rPr lang="fr-FR" i="1" dirty="0"/>
              <a:t>d’énoncés d’observation absolument irrécusables</a:t>
            </a:r>
            <a:r>
              <a:rPr lang="fr-FR" i="1" dirty="0" smtClean="0"/>
              <a:t>?</a:t>
            </a:r>
          </a:p>
          <a:p>
            <a:pPr marL="0" indent="0">
              <a:buNone/>
            </a:pPr>
            <a:endParaRPr lang="fr-FR" i="1" dirty="0"/>
          </a:p>
          <a:p>
            <a:pPr marL="0" indent="0">
              <a:buNone/>
            </a:pPr>
            <a:r>
              <a:rPr lang="fr-FR" dirty="0">
                <a:sym typeface="Wingdings"/>
              </a:rPr>
              <a:t> Noyau de connaissances empiriques irrévocables</a:t>
            </a:r>
            <a:r>
              <a:rPr lang="fr-FR" dirty="0"/>
              <a:t> </a:t>
            </a:r>
          </a:p>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40</a:t>
            </a:fld>
            <a:endParaRPr lang="fr-FR" dirty="0"/>
          </a:p>
        </p:txBody>
      </p:sp>
    </p:spTree>
    <p:extLst>
      <p:ext uri="{BB962C8B-B14F-4D97-AF65-F5344CB8AC3E}">
        <p14:creationId xmlns:p14="http://schemas.microsoft.com/office/powerpoint/2010/main" val="9177956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2.2 une </a:t>
            </a:r>
            <a:r>
              <a:rPr lang="fr-FR" dirty="0"/>
              <a:t>« conception scientifique du monde » </a:t>
            </a:r>
          </a:p>
        </p:txBody>
      </p:sp>
      <p:sp>
        <p:nvSpPr>
          <p:cNvPr id="3" name="Espace réservé du contenu 2"/>
          <p:cNvSpPr>
            <a:spLocks noGrp="1"/>
          </p:cNvSpPr>
          <p:nvPr>
            <p:ph idx="1"/>
          </p:nvPr>
        </p:nvSpPr>
        <p:spPr/>
        <p:txBody>
          <a:bodyPr/>
          <a:lstStyle/>
          <a:p>
            <a:pPr marL="514350" indent="-514350">
              <a:buFont typeface="+mj-lt"/>
              <a:buAutoNum type="arabicPeriod"/>
            </a:pPr>
            <a:r>
              <a:rPr lang="fr-FR" sz="2000" dirty="0"/>
              <a:t>Les </a:t>
            </a:r>
            <a:r>
              <a:rPr lang="fr-FR" sz="2000" dirty="0" smtClean="0"/>
              <a:t>sciences </a:t>
            </a:r>
            <a:r>
              <a:rPr lang="fr-FR" sz="2000" dirty="0"/>
              <a:t>doivent être unifiées dans le langage de la physique (</a:t>
            </a:r>
            <a:r>
              <a:rPr lang="fr-FR" sz="2000" dirty="0" smtClean="0"/>
              <a:t>réductionnisme des </a:t>
            </a:r>
            <a:r>
              <a:rPr lang="fr-FR" sz="2000" dirty="0"/>
              <a:t>sciences empiriques) ou de la </a:t>
            </a:r>
            <a:r>
              <a:rPr lang="fr-FR" sz="2000" dirty="0" smtClean="0"/>
              <a:t>logique, </a:t>
            </a:r>
            <a:r>
              <a:rPr lang="fr-FR" sz="2000" dirty="0"/>
              <a:t>car toute connaissance est soit </a:t>
            </a:r>
            <a:r>
              <a:rPr lang="fr-FR" sz="2000" dirty="0" smtClean="0"/>
              <a:t>empirique soit </a:t>
            </a:r>
            <a:r>
              <a:rPr lang="fr-FR" sz="2000" dirty="0"/>
              <a:t>formelle</a:t>
            </a:r>
            <a:r>
              <a:rPr lang="fr-FR" sz="2000" dirty="0" smtClean="0"/>
              <a:t>.</a:t>
            </a:r>
          </a:p>
          <a:p>
            <a:pPr marL="514350" indent="-514350">
              <a:buFont typeface="+mj-lt"/>
              <a:buAutoNum type="arabicPeriod"/>
            </a:pPr>
            <a:endParaRPr lang="fr-FR" sz="2000" dirty="0" smtClean="0"/>
          </a:p>
          <a:p>
            <a:pPr marL="514350" indent="-514350">
              <a:buFont typeface="+mj-lt"/>
              <a:buAutoNum type="arabicPeriod"/>
            </a:pPr>
            <a:r>
              <a:rPr lang="fr-FR" sz="2000" dirty="0"/>
              <a:t>La philosophie est une élucidation des propositions scientifiques par l'analyse logique ; elle se réduit à </a:t>
            </a:r>
            <a:r>
              <a:rPr lang="fr-FR" sz="2000" dirty="0" smtClean="0"/>
              <a:t>une théorie de la connaissance </a:t>
            </a:r>
          </a:p>
          <a:p>
            <a:pPr marL="0" indent="0">
              <a:buNone/>
            </a:pPr>
            <a:endParaRPr lang="fr-FR" sz="2000" dirty="0" smtClean="0"/>
          </a:p>
          <a:p>
            <a:pPr marL="514350" indent="-514350">
              <a:buFont typeface="+mj-lt"/>
              <a:buAutoNum type="arabicPeriod"/>
            </a:pPr>
            <a:r>
              <a:rPr lang="fr-FR" sz="2000" dirty="0" smtClean="0"/>
              <a:t>La </a:t>
            </a:r>
            <a:r>
              <a:rPr lang="fr-FR" sz="2000" dirty="0"/>
              <a:t>philosophie est une activité linguistique, proposant une analyse syntaxique des langages, </a:t>
            </a:r>
            <a:r>
              <a:rPr lang="fr-FR" sz="2000" dirty="0" smtClean="0"/>
              <a:t>pour distinguer science </a:t>
            </a:r>
            <a:r>
              <a:rPr lang="fr-FR" sz="2000" dirty="0"/>
              <a:t>et non-</a:t>
            </a:r>
            <a:r>
              <a:rPr lang="fr-FR" sz="2000" dirty="0" smtClean="0"/>
              <a:t>science</a:t>
            </a:r>
            <a:r>
              <a:rPr lang="fr-FR" sz="2000" dirty="0" smtClean="0">
                <a:sym typeface="Wingdings"/>
              </a:rPr>
              <a:t> </a:t>
            </a:r>
            <a:r>
              <a:rPr lang="fr-FR" sz="2000" dirty="0" smtClean="0"/>
              <a:t> </a:t>
            </a:r>
            <a:r>
              <a:rPr lang="fr-FR" sz="2000" dirty="0"/>
              <a:t>les problèmes métaphysiques ou philosophiques sont des erreurs syntaxiques à dissoudre, des énoncés ou des questions dénués de </a:t>
            </a:r>
            <a:r>
              <a:rPr lang="fr-FR" sz="2000" dirty="0" smtClean="0"/>
              <a:t>sens (Carnap) </a:t>
            </a:r>
            <a:endParaRPr lang="fr-FR" sz="2000" dirty="0"/>
          </a:p>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41</a:t>
            </a:fld>
            <a:endParaRPr lang="fr-FR" dirty="0"/>
          </a:p>
        </p:txBody>
      </p:sp>
    </p:spTree>
    <p:extLst>
      <p:ext uri="{BB962C8B-B14F-4D97-AF65-F5344CB8AC3E}">
        <p14:creationId xmlns:p14="http://schemas.microsoft.com/office/powerpoint/2010/main" val="16550281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2.3 Méthode pour connaître noyau d’énoncés empiriques </a:t>
            </a:r>
            <a:endParaRPr lang="fr-FR" dirty="0"/>
          </a:p>
        </p:txBody>
      </p:sp>
      <p:sp>
        <p:nvSpPr>
          <p:cNvPr id="3" name="Espace réservé du contenu 2"/>
          <p:cNvSpPr>
            <a:spLocks noGrp="1"/>
          </p:cNvSpPr>
          <p:nvPr>
            <p:ph sz="half" idx="1"/>
          </p:nvPr>
        </p:nvSpPr>
        <p:spPr/>
        <p:txBody>
          <a:bodyPr>
            <a:normAutofit lnSpcReduction="10000"/>
          </a:bodyPr>
          <a:lstStyle/>
          <a:p>
            <a:r>
              <a:rPr lang="fr-FR" dirty="0" smtClean="0"/>
              <a:t>Enregistrer </a:t>
            </a:r>
            <a:r>
              <a:rPr lang="fr-FR" dirty="0"/>
              <a:t>immédiatement par </a:t>
            </a:r>
            <a:r>
              <a:rPr lang="fr-FR" dirty="0" smtClean="0"/>
              <a:t>écrit </a:t>
            </a:r>
          </a:p>
          <a:p>
            <a:pPr marL="0" indent="0">
              <a:buNone/>
            </a:pPr>
            <a:r>
              <a:rPr lang="fr-FR" dirty="0" smtClean="0"/>
              <a:t>expériences </a:t>
            </a:r>
            <a:r>
              <a:rPr lang="fr-FR" dirty="0"/>
              <a:t>vécues, </a:t>
            </a:r>
            <a:r>
              <a:rPr lang="fr-FR" dirty="0" smtClean="0"/>
              <a:t>perceptions</a:t>
            </a:r>
            <a:r>
              <a:rPr lang="fr-FR" dirty="0"/>
              <a:t>, </a:t>
            </a:r>
            <a:r>
              <a:rPr lang="fr-FR" dirty="0" smtClean="0"/>
              <a:t>sentiments ,pensées</a:t>
            </a:r>
            <a:r>
              <a:rPr lang="fr-FR" dirty="0"/>
              <a:t> </a:t>
            </a:r>
            <a:endParaRPr lang="fr-FR" dirty="0" smtClean="0"/>
          </a:p>
          <a:p>
            <a:pPr marL="0" indent="0">
              <a:buNone/>
            </a:pPr>
            <a:r>
              <a:rPr lang="fr-FR" dirty="0" smtClean="0"/>
              <a:t>Indiquer lieu</a:t>
            </a:r>
            <a:r>
              <a:rPr lang="fr-FR" dirty="0"/>
              <a:t>, </a:t>
            </a:r>
            <a:r>
              <a:rPr lang="fr-FR" dirty="0" smtClean="0"/>
              <a:t>temps</a:t>
            </a:r>
            <a:r>
              <a:rPr lang="fr-FR" dirty="0"/>
              <a:t>, </a:t>
            </a:r>
            <a:r>
              <a:rPr lang="fr-FR" dirty="0" smtClean="0"/>
              <a:t>personne(s)</a:t>
            </a:r>
          </a:p>
          <a:p>
            <a:pPr marL="0" indent="0">
              <a:buNone/>
            </a:pPr>
            <a:r>
              <a:rPr lang="fr-FR" dirty="0" smtClean="0">
                <a:sym typeface="Wingdings"/>
              </a:rPr>
              <a:t> </a:t>
            </a:r>
            <a:r>
              <a:rPr lang="fr-FR" dirty="0" smtClean="0"/>
              <a:t>pallier </a:t>
            </a:r>
            <a:r>
              <a:rPr lang="fr-FR" dirty="0"/>
              <a:t>les défaillances possibles de </a:t>
            </a:r>
            <a:r>
              <a:rPr lang="fr-FR" dirty="0" smtClean="0"/>
              <a:t>la </a:t>
            </a:r>
            <a:r>
              <a:rPr lang="fr-FR" dirty="0"/>
              <a:t>mémoire.</a:t>
            </a:r>
          </a:p>
          <a:p>
            <a:endParaRPr lang="fr-FR" dirty="0"/>
          </a:p>
        </p:txBody>
      </p:sp>
      <p:pic>
        <p:nvPicPr>
          <p:cNvPr id="9" name="Espace réservé du contenu 8" descr="cahier laboratoire_Marie_Curie.jpg"/>
          <p:cNvPicPr>
            <a:picLocks noGrp="1" noChangeAspect="1"/>
          </p:cNvPicPr>
          <p:nvPr>
            <p:ph sz="half" idx="2"/>
          </p:nvPr>
        </p:nvPicPr>
        <p:blipFill>
          <a:blip r:embed="rId2">
            <a:extLst>
              <a:ext uri="{28A0092B-C50C-407E-A947-70E740481C1C}">
                <a14:useLocalDpi xmlns:a14="http://schemas.microsoft.com/office/drawing/2010/main" val="0"/>
              </a:ext>
            </a:extLst>
          </a:blip>
          <a:srcRect l="27328" r="27328"/>
          <a:stretch>
            <a:fillRect/>
          </a:stretch>
        </p:blipFill>
        <p:spPr>
          <a:xfrm>
            <a:off x="4648200" y="1646238"/>
            <a:ext cx="4038600" cy="4525962"/>
          </a:xfrm>
        </p:spPr>
      </p:pic>
      <p:sp>
        <p:nvSpPr>
          <p:cNvPr id="4" name="Espace réservé du numéro de diapositive 3"/>
          <p:cNvSpPr>
            <a:spLocks noGrp="1"/>
          </p:cNvSpPr>
          <p:nvPr>
            <p:ph type="sldNum" sz="quarter" idx="12"/>
          </p:nvPr>
        </p:nvSpPr>
        <p:spPr/>
        <p:txBody>
          <a:bodyPr/>
          <a:lstStyle/>
          <a:p>
            <a:fld id="{BAA16F81-810C-D04B-AC98-6B13A43517CC}" type="slidenum">
              <a:rPr lang="fr-FR" smtClean="0"/>
              <a:t>42</a:t>
            </a:fld>
            <a:endParaRPr lang="fr-FR" dirty="0"/>
          </a:p>
        </p:txBody>
      </p:sp>
    </p:spTree>
    <p:extLst>
      <p:ext uri="{BB962C8B-B14F-4D97-AF65-F5344CB8AC3E}">
        <p14:creationId xmlns:p14="http://schemas.microsoft.com/office/powerpoint/2010/main" val="9035564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43</a:t>
            </a:fld>
            <a:endParaRPr lang="fr-FR" dirty="0"/>
          </a:p>
        </p:txBody>
      </p:sp>
      <p:sp>
        <p:nvSpPr>
          <p:cNvPr id="3" name="Espace réservé du contenu 2"/>
          <p:cNvSpPr>
            <a:spLocks noGrp="1"/>
          </p:cNvSpPr>
          <p:nvPr>
            <p:ph idx="4294967295"/>
          </p:nvPr>
        </p:nvSpPr>
        <p:spPr>
          <a:xfrm>
            <a:off x="604812" y="247004"/>
            <a:ext cx="8229600" cy="6267564"/>
          </a:xfrm>
        </p:spPr>
        <p:txBody>
          <a:bodyPr>
            <a:normAutofit/>
          </a:bodyPr>
          <a:lstStyle/>
          <a:p>
            <a:r>
              <a:rPr lang="fr-FR" dirty="0"/>
              <a:t>E</a:t>
            </a:r>
            <a:r>
              <a:rPr lang="fr-FR" dirty="0" smtClean="0"/>
              <a:t>noncés </a:t>
            </a:r>
            <a:r>
              <a:rPr lang="fr-FR" dirty="0"/>
              <a:t>d’observations </a:t>
            </a:r>
            <a:r>
              <a:rPr lang="fr-FR" dirty="0" smtClean="0"/>
              <a:t>correspondant </a:t>
            </a:r>
            <a:r>
              <a:rPr lang="fr-FR" dirty="0"/>
              <a:t>à </a:t>
            </a:r>
            <a:r>
              <a:rPr lang="fr-FR" dirty="0" smtClean="0"/>
              <a:t>états </a:t>
            </a:r>
            <a:r>
              <a:rPr lang="fr-FR" dirty="0"/>
              <a:t>de choses </a:t>
            </a:r>
            <a:r>
              <a:rPr lang="fr-FR" dirty="0" smtClean="0"/>
              <a:t>perçus sont vrais</a:t>
            </a:r>
            <a:r>
              <a:rPr lang="fr-FR" dirty="0"/>
              <a:t> </a:t>
            </a:r>
            <a:r>
              <a:rPr lang="fr-FR" dirty="0" smtClean="0"/>
              <a:t>:</a:t>
            </a:r>
          </a:p>
          <a:p>
            <a:pPr lvl="1"/>
            <a:r>
              <a:rPr lang="fr-FR" dirty="0" smtClean="0"/>
              <a:t>signification </a:t>
            </a:r>
            <a:r>
              <a:rPr lang="fr-FR" dirty="0"/>
              <a:t>univoquement et définitivement arrêtée</a:t>
            </a:r>
            <a:r>
              <a:rPr lang="fr-FR" dirty="0" smtClean="0"/>
              <a:t>.</a:t>
            </a:r>
            <a:endParaRPr lang="fr-FR" dirty="0"/>
          </a:p>
          <a:p>
            <a:pPr lvl="1"/>
            <a:r>
              <a:rPr lang="fr-FR" dirty="0" smtClean="0"/>
              <a:t>correspondance perception/observation non</a:t>
            </a:r>
            <a:r>
              <a:rPr lang="fr-FR" dirty="0"/>
              <a:t>-</a:t>
            </a:r>
            <a:r>
              <a:rPr lang="fr-FR" dirty="0" smtClean="0"/>
              <a:t>problématique</a:t>
            </a:r>
          </a:p>
          <a:p>
            <a:pPr lvl="1"/>
            <a:r>
              <a:rPr lang="fr-FR" dirty="0" smtClean="0"/>
              <a:t>perceptions justifient </a:t>
            </a:r>
            <a:r>
              <a:rPr lang="fr-FR" dirty="0"/>
              <a:t>l’énoncé d’observation immédiatement et indubitablement</a:t>
            </a:r>
          </a:p>
          <a:p>
            <a:pPr lvl="0"/>
            <a:r>
              <a:rPr lang="fr-FR" dirty="0"/>
              <a:t>E</a:t>
            </a:r>
            <a:r>
              <a:rPr lang="fr-FR" dirty="0" smtClean="0"/>
              <a:t>nsemble énoncés </a:t>
            </a:r>
            <a:r>
              <a:rPr lang="fr-FR" dirty="0"/>
              <a:t>d’observation </a:t>
            </a:r>
            <a:r>
              <a:rPr lang="fr-FR" dirty="0" smtClean="0"/>
              <a:t> = invariant </a:t>
            </a:r>
            <a:r>
              <a:rPr lang="fr-FR" dirty="0"/>
              <a:t>de la connaissance, une « base empirique » irrévocable et immédiatement vérifiée.</a:t>
            </a:r>
          </a:p>
          <a:p>
            <a:endParaRPr lang="fr-FR" dirty="0"/>
          </a:p>
        </p:txBody>
      </p:sp>
    </p:spTree>
    <p:extLst>
      <p:ext uri="{BB962C8B-B14F-4D97-AF65-F5344CB8AC3E}">
        <p14:creationId xmlns:p14="http://schemas.microsoft.com/office/powerpoint/2010/main" val="33621397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smtClean="0"/>
              <a:t>2.4 énoncé </a:t>
            </a:r>
            <a:r>
              <a:rPr lang="fr-FR" sz="2800" dirty="0"/>
              <a:t>vérifiable </a:t>
            </a:r>
            <a:r>
              <a:rPr lang="fr-FR" sz="2800" dirty="0" smtClean="0"/>
              <a:t>/ Non </a:t>
            </a:r>
            <a:r>
              <a:rPr lang="fr-FR" sz="2800" dirty="0"/>
              <a:t>vérifiable dans les sciences empiriques ?</a:t>
            </a:r>
            <a:br>
              <a:rPr lang="fr-FR" sz="2800" dirty="0"/>
            </a:br>
            <a:endParaRPr lang="fr-FR" sz="2800" dirty="0"/>
          </a:p>
        </p:txBody>
      </p:sp>
      <p:sp>
        <p:nvSpPr>
          <p:cNvPr id="3" name="Espace réservé du contenu 2"/>
          <p:cNvSpPr>
            <a:spLocks noGrp="1"/>
          </p:cNvSpPr>
          <p:nvPr>
            <p:ph idx="1"/>
          </p:nvPr>
        </p:nvSpPr>
        <p:spPr>
          <a:xfrm>
            <a:off x="457200" y="1646236"/>
            <a:ext cx="8229600" cy="4868331"/>
          </a:xfrm>
        </p:spPr>
        <p:txBody>
          <a:bodyPr>
            <a:normAutofit lnSpcReduction="10000"/>
          </a:bodyPr>
          <a:lstStyle/>
          <a:p>
            <a:r>
              <a:rPr lang="fr-FR" dirty="0" smtClean="0"/>
              <a:t>Si </a:t>
            </a:r>
            <a:r>
              <a:rPr lang="fr-FR" dirty="0"/>
              <a:t>E est un énoncé d’observation, il est directement </a:t>
            </a:r>
            <a:r>
              <a:rPr lang="fr-FR" dirty="0" smtClean="0"/>
              <a:t>vérifiable = </a:t>
            </a:r>
            <a:r>
              <a:rPr lang="fr-FR" i="1" dirty="0" smtClean="0"/>
              <a:t>énoncé protocolaire</a:t>
            </a:r>
          </a:p>
          <a:p>
            <a:pPr lvl="1"/>
            <a:r>
              <a:rPr lang="fr-FR" dirty="0" smtClean="0"/>
              <a:t> </a:t>
            </a:r>
            <a:r>
              <a:rPr lang="fr-FR" dirty="0"/>
              <a:t>C</a:t>
            </a:r>
            <a:r>
              <a:rPr lang="fr-FR" dirty="0" smtClean="0"/>
              <a:t>omparer </a:t>
            </a:r>
            <a:r>
              <a:rPr lang="fr-FR" dirty="0"/>
              <a:t>la description à l’état des choses déjà décrit</a:t>
            </a:r>
            <a:r>
              <a:rPr lang="fr-FR" dirty="0" smtClean="0"/>
              <a:t>,</a:t>
            </a:r>
          </a:p>
          <a:p>
            <a:pPr lvl="1"/>
            <a:r>
              <a:rPr lang="fr-FR" dirty="0" smtClean="0"/>
              <a:t> Si </a:t>
            </a:r>
            <a:r>
              <a:rPr lang="fr-FR" dirty="0"/>
              <a:t>E </a:t>
            </a:r>
            <a:r>
              <a:rPr lang="fr-FR" dirty="0" smtClean="0"/>
              <a:t>vérifié =  </a:t>
            </a:r>
            <a:r>
              <a:rPr lang="fr-FR" dirty="0"/>
              <a:t>vrai, si </a:t>
            </a:r>
            <a:r>
              <a:rPr lang="fr-FR" dirty="0" smtClean="0"/>
              <a:t>E non vérifié</a:t>
            </a:r>
            <a:r>
              <a:rPr lang="fr-FR" dirty="0"/>
              <a:t> </a:t>
            </a:r>
            <a:r>
              <a:rPr lang="fr-FR" dirty="0" smtClean="0"/>
              <a:t>= faux</a:t>
            </a:r>
          </a:p>
          <a:p>
            <a:pPr>
              <a:buFont typeface="Wingdings" charset="0"/>
              <a:buChar char="è"/>
            </a:pPr>
            <a:r>
              <a:rPr lang="fr-FR" dirty="0" smtClean="0"/>
              <a:t>expérience = verdict</a:t>
            </a:r>
            <a:r>
              <a:rPr lang="fr-FR" dirty="0"/>
              <a:t>. </a:t>
            </a:r>
            <a:endParaRPr lang="fr-FR" dirty="0" smtClean="0"/>
          </a:p>
          <a:p>
            <a:pPr marL="0" indent="0">
              <a:buNone/>
            </a:pPr>
            <a:endParaRPr lang="fr-FR" dirty="0"/>
          </a:p>
          <a:p>
            <a:pPr marL="0" indent="0">
              <a:buNone/>
            </a:pPr>
            <a:r>
              <a:rPr lang="fr-FR" dirty="0" smtClean="0"/>
              <a:t>Aimant</a:t>
            </a:r>
          </a:p>
          <a:p>
            <a:pPr marL="0" indent="0">
              <a:buNone/>
            </a:pPr>
            <a:endParaRPr lang="fr-FR" dirty="0"/>
          </a:p>
          <a:p>
            <a:pPr marL="0" indent="0">
              <a:buNone/>
            </a:pPr>
            <a:r>
              <a:rPr lang="fr-FR" dirty="0" smtClean="0"/>
              <a:t>Métal A plus dur  que le métal B</a:t>
            </a:r>
            <a:endParaRPr lang="fr-FR" dirty="0"/>
          </a:p>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44</a:t>
            </a:fld>
            <a:endParaRPr lang="fr-FR" dirty="0"/>
          </a:p>
        </p:txBody>
      </p:sp>
      <p:pic>
        <p:nvPicPr>
          <p:cNvPr id="5" name="Image 4" descr="aiman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6151" y="4328618"/>
            <a:ext cx="3033019" cy="1706073"/>
          </a:xfrm>
          <a:prstGeom prst="rect">
            <a:avLst/>
          </a:prstGeom>
        </p:spPr>
      </p:pic>
    </p:spTree>
    <p:extLst>
      <p:ext uri="{BB962C8B-B14F-4D97-AF65-F5344CB8AC3E}">
        <p14:creationId xmlns:p14="http://schemas.microsoft.com/office/powerpoint/2010/main" val="14026342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45</a:t>
            </a:fld>
            <a:endParaRPr lang="fr-FR" dirty="0"/>
          </a:p>
        </p:txBody>
      </p:sp>
      <p:sp>
        <p:nvSpPr>
          <p:cNvPr id="3" name="Espace réservé du contenu 2"/>
          <p:cNvSpPr>
            <a:spLocks noGrp="1"/>
          </p:cNvSpPr>
          <p:nvPr>
            <p:ph idx="4294967295"/>
          </p:nvPr>
        </p:nvSpPr>
        <p:spPr>
          <a:xfrm>
            <a:off x="650173" y="246570"/>
            <a:ext cx="8229600" cy="6267998"/>
          </a:xfrm>
        </p:spPr>
        <p:txBody>
          <a:bodyPr>
            <a:normAutofit/>
          </a:bodyPr>
          <a:lstStyle/>
          <a:p>
            <a:r>
              <a:rPr lang="fr-FR" dirty="0"/>
              <a:t>Si E </a:t>
            </a:r>
            <a:r>
              <a:rPr lang="fr-FR" dirty="0" smtClean="0"/>
              <a:t>énoncé </a:t>
            </a:r>
            <a:r>
              <a:rPr lang="fr-FR" dirty="0"/>
              <a:t>théorique, </a:t>
            </a:r>
            <a:r>
              <a:rPr lang="fr-FR" dirty="0" smtClean="0"/>
              <a:t>indirectement </a:t>
            </a:r>
            <a:r>
              <a:rPr lang="fr-FR" dirty="0"/>
              <a:t>vérifiable, </a:t>
            </a:r>
          </a:p>
          <a:p>
            <a:pPr lvl="1"/>
            <a:r>
              <a:rPr lang="fr-FR" dirty="0"/>
              <a:t>Passer par un intermédiaire, </a:t>
            </a:r>
            <a:r>
              <a:rPr lang="fr-FR" dirty="0" smtClean="0"/>
              <a:t>déduction +/- </a:t>
            </a:r>
            <a:r>
              <a:rPr lang="fr-FR" dirty="0"/>
              <a:t>longue et complexe, </a:t>
            </a:r>
          </a:p>
          <a:p>
            <a:pPr lvl="1"/>
            <a:r>
              <a:rPr lang="fr-FR" dirty="0"/>
              <a:t>E doit être mis en rapport avec </a:t>
            </a:r>
            <a:r>
              <a:rPr lang="fr-FR" dirty="0" smtClean="0"/>
              <a:t>expérience </a:t>
            </a:r>
            <a:r>
              <a:rPr lang="fr-FR" dirty="0"/>
              <a:t>immédiate.</a:t>
            </a:r>
          </a:p>
          <a:p>
            <a:pPr lvl="1"/>
            <a:r>
              <a:rPr lang="fr-FR" dirty="0"/>
              <a:t>Si tous les énoncés déduits de E sont vérifiés, alors E est vrai, si l’un </a:t>
            </a:r>
            <a:r>
              <a:rPr lang="fr-FR" dirty="0" smtClean="0"/>
              <a:t>au </a:t>
            </a:r>
            <a:r>
              <a:rPr lang="fr-FR" dirty="0"/>
              <a:t>moins est faux, alors E est faux</a:t>
            </a:r>
          </a:p>
          <a:p>
            <a:pPr lvl="1"/>
            <a:endParaRPr lang="fr-FR" dirty="0"/>
          </a:p>
          <a:p>
            <a:pPr lvl="1"/>
            <a:endParaRPr lang="fr-FR" dirty="0"/>
          </a:p>
          <a:p>
            <a:endParaRPr lang="fr-FR" dirty="0"/>
          </a:p>
          <a:p>
            <a:endParaRPr lang="fr-FR" dirty="0"/>
          </a:p>
        </p:txBody>
      </p:sp>
      <p:pic>
        <p:nvPicPr>
          <p:cNvPr id="5" name="Image 4" descr="arthropod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7698" y="4429101"/>
            <a:ext cx="2780623" cy="2085467"/>
          </a:xfrm>
          <a:prstGeom prst="rect">
            <a:avLst/>
          </a:prstGeom>
        </p:spPr>
      </p:pic>
      <p:sp>
        <p:nvSpPr>
          <p:cNvPr id="6" name="ZoneTexte 5"/>
          <p:cNvSpPr txBox="1"/>
          <p:nvPr/>
        </p:nvSpPr>
        <p:spPr>
          <a:xfrm>
            <a:off x="4369766" y="4611055"/>
            <a:ext cx="3795195" cy="1200329"/>
          </a:xfrm>
          <a:prstGeom prst="rect">
            <a:avLst/>
          </a:prstGeom>
          <a:noFill/>
        </p:spPr>
        <p:txBody>
          <a:bodyPr wrap="square" rtlCol="0">
            <a:spAutoFit/>
          </a:bodyPr>
          <a:lstStyle/>
          <a:p>
            <a:r>
              <a:rPr lang="fr-FR" dirty="0" smtClean="0"/>
              <a:t>E = X est un arthropode</a:t>
            </a:r>
          </a:p>
          <a:p>
            <a:r>
              <a:rPr lang="fr-FR" dirty="0" smtClean="0"/>
              <a:t>Pattes articulées</a:t>
            </a:r>
          </a:p>
          <a:p>
            <a:r>
              <a:rPr lang="fr-FR" dirty="0" smtClean="0"/>
              <a:t>Carapace chitine</a:t>
            </a:r>
          </a:p>
          <a:p>
            <a:r>
              <a:rPr lang="fr-FR" dirty="0" smtClean="0"/>
              <a:t>Système nerveux avec ganglions</a:t>
            </a:r>
            <a:endParaRPr lang="fr-FR" dirty="0"/>
          </a:p>
        </p:txBody>
      </p:sp>
    </p:spTree>
    <p:extLst>
      <p:ext uri="{BB962C8B-B14F-4D97-AF65-F5344CB8AC3E}">
        <p14:creationId xmlns:p14="http://schemas.microsoft.com/office/powerpoint/2010/main" val="37745777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46</a:t>
            </a:fld>
            <a:endParaRPr lang="fr-FR" dirty="0"/>
          </a:p>
        </p:txBody>
      </p:sp>
      <p:sp>
        <p:nvSpPr>
          <p:cNvPr id="3" name="Espace réservé du contenu 2"/>
          <p:cNvSpPr>
            <a:spLocks noGrp="1"/>
          </p:cNvSpPr>
          <p:nvPr>
            <p:ph idx="4294967295"/>
          </p:nvPr>
        </p:nvSpPr>
        <p:spPr>
          <a:xfrm>
            <a:off x="508000" y="1085686"/>
            <a:ext cx="8229600" cy="4525962"/>
          </a:xfrm>
        </p:spPr>
        <p:txBody>
          <a:bodyPr/>
          <a:lstStyle/>
          <a:p>
            <a:r>
              <a:rPr lang="fr-FR" dirty="0"/>
              <a:t> Si E est un énoncé métaphysique, E est non vérifiable </a:t>
            </a:r>
          </a:p>
          <a:p>
            <a:pPr lvl="1"/>
            <a:r>
              <a:rPr lang="fr-FR" dirty="0"/>
              <a:t>pas de contenu empirique </a:t>
            </a:r>
          </a:p>
          <a:p>
            <a:pPr lvl="1"/>
            <a:r>
              <a:rPr lang="fr-FR" dirty="0" smtClean="0"/>
              <a:t>ne </a:t>
            </a:r>
            <a:r>
              <a:rPr lang="fr-FR" dirty="0"/>
              <a:t>dit rien de l’état du monde </a:t>
            </a:r>
            <a:endParaRPr lang="fr-FR" dirty="0" smtClean="0"/>
          </a:p>
          <a:p>
            <a:pPr marL="411480" lvl="1" indent="0">
              <a:buNone/>
            </a:pPr>
            <a:r>
              <a:rPr lang="fr-FR" dirty="0" smtClean="0">
                <a:sym typeface="Wingdings"/>
              </a:rPr>
              <a:t> </a:t>
            </a:r>
            <a:r>
              <a:rPr lang="fr-FR" dirty="0" smtClean="0"/>
              <a:t>poésie</a:t>
            </a:r>
            <a:endParaRPr lang="fr-FR" dirty="0"/>
          </a:p>
          <a:p>
            <a:endParaRPr lang="fr-FR" dirty="0"/>
          </a:p>
        </p:txBody>
      </p:sp>
    </p:spTree>
    <p:extLst>
      <p:ext uri="{BB962C8B-B14F-4D97-AF65-F5344CB8AC3E}">
        <p14:creationId xmlns:p14="http://schemas.microsoft.com/office/powerpoint/2010/main" val="21028897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En résumé (1)</a:t>
            </a:r>
            <a:endParaRPr lang="fr-FR" dirty="0"/>
          </a:p>
        </p:txBody>
      </p:sp>
      <p:sp>
        <p:nvSpPr>
          <p:cNvPr id="3" name="Espace réservé du contenu 2"/>
          <p:cNvSpPr>
            <a:spLocks noGrp="1"/>
          </p:cNvSpPr>
          <p:nvPr>
            <p:ph idx="1"/>
          </p:nvPr>
        </p:nvSpPr>
        <p:spPr/>
        <p:txBody>
          <a:bodyPr>
            <a:normAutofit/>
          </a:bodyPr>
          <a:lstStyle/>
          <a:p>
            <a:r>
              <a:rPr lang="fr-FR" dirty="0"/>
              <a:t>R</a:t>
            </a:r>
            <a:r>
              <a:rPr lang="fr-FR" dirty="0" smtClean="0"/>
              <a:t>éduire </a:t>
            </a:r>
            <a:r>
              <a:rPr lang="fr-FR" dirty="0"/>
              <a:t>tout énoncé théorique à un ensemble d’énoncés d’observations décrivant chacun indépendamment les uns des autres un fait singulier publiquement </a:t>
            </a:r>
            <a:r>
              <a:rPr lang="fr-FR" dirty="0" smtClean="0"/>
              <a:t>observable </a:t>
            </a:r>
          </a:p>
          <a:p>
            <a:pPr marL="0" indent="0">
              <a:buNone/>
            </a:pPr>
            <a:r>
              <a:rPr lang="fr-FR" dirty="0" smtClean="0">
                <a:sym typeface="Wingdings"/>
              </a:rPr>
              <a:t> </a:t>
            </a:r>
            <a:r>
              <a:rPr lang="fr-FR" dirty="0">
                <a:sym typeface="Wingdings"/>
              </a:rPr>
              <a:t>T</a:t>
            </a:r>
            <a:r>
              <a:rPr lang="fr-FR" dirty="0" smtClean="0"/>
              <a:t>héorie </a:t>
            </a:r>
            <a:r>
              <a:rPr lang="fr-FR" dirty="0"/>
              <a:t>ne peut pas excéder les observations dont elle découle, </a:t>
            </a:r>
            <a:endParaRPr lang="fr-FR" dirty="0" smtClean="0"/>
          </a:p>
          <a:p>
            <a:pPr marL="0" indent="0">
              <a:buNone/>
            </a:pPr>
            <a:r>
              <a:rPr lang="fr-FR" dirty="0" smtClean="0">
                <a:sym typeface="Wingdings"/>
              </a:rPr>
              <a:t> </a:t>
            </a:r>
            <a:r>
              <a:rPr lang="fr-FR" dirty="0">
                <a:sym typeface="Wingdings"/>
              </a:rPr>
              <a:t>T</a:t>
            </a:r>
            <a:r>
              <a:rPr lang="fr-FR" dirty="0" smtClean="0"/>
              <a:t>héorie </a:t>
            </a:r>
            <a:r>
              <a:rPr lang="fr-FR" dirty="0"/>
              <a:t>est une synthèse inductive des </a:t>
            </a:r>
            <a:r>
              <a:rPr lang="fr-FR" dirty="0" smtClean="0"/>
              <a:t>faits</a:t>
            </a:r>
            <a:endParaRPr lang="fr-FR" dirty="0"/>
          </a:p>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47</a:t>
            </a:fld>
            <a:endParaRPr lang="fr-FR" dirty="0"/>
          </a:p>
        </p:txBody>
      </p:sp>
    </p:spTree>
    <p:extLst>
      <p:ext uri="{BB962C8B-B14F-4D97-AF65-F5344CB8AC3E}">
        <p14:creationId xmlns:p14="http://schemas.microsoft.com/office/powerpoint/2010/main" val="38452566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a:t>En résumé </a:t>
            </a:r>
            <a:r>
              <a:rPr lang="fr-FR" dirty="0" smtClean="0"/>
              <a:t>(2)</a:t>
            </a:r>
            <a:endParaRPr lang="fr-FR" dirty="0"/>
          </a:p>
        </p:txBody>
      </p:sp>
      <p:sp>
        <p:nvSpPr>
          <p:cNvPr id="3" name="Espace réservé du contenu 2"/>
          <p:cNvSpPr>
            <a:spLocks noGrp="1"/>
          </p:cNvSpPr>
          <p:nvPr>
            <p:ph idx="1"/>
          </p:nvPr>
        </p:nvSpPr>
        <p:spPr/>
        <p:txBody>
          <a:bodyPr/>
          <a:lstStyle/>
          <a:p>
            <a:r>
              <a:rPr lang="fr-FR" dirty="0" smtClean="0"/>
              <a:t>Importance de la </a:t>
            </a:r>
            <a:r>
              <a:rPr lang="fr-FR" dirty="0"/>
              <a:t>philosophie logique et </a:t>
            </a:r>
            <a:r>
              <a:rPr lang="fr-FR" dirty="0" smtClean="0"/>
              <a:t>de la </a:t>
            </a:r>
            <a:r>
              <a:rPr lang="fr-FR" dirty="0"/>
              <a:t>philosophie du langage </a:t>
            </a:r>
            <a:endParaRPr lang="fr-FR" dirty="0" smtClean="0"/>
          </a:p>
          <a:p>
            <a:r>
              <a:rPr lang="fr-FR" dirty="0"/>
              <a:t>L</a:t>
            </a:r>
            <a:r>
              <a:rPr lang="fr-FR" dirty="0" smtClean="0"/>
              <a:t>angage </a:t>
            </a:r>
            <a:r>
              <a:rPr lang="fr-FR" dirty="0"/>
              <a:t>joue un rôle fondamental dans la mise en correspondance entre l’énoncé et l’observation. </a:t>
            </a:r>
            <a:endParaRPr lang="fr-FR" dirty="0" smtClean="0"/>
          </a:p>
          <a:p>
            <a:endParaRPr lang="fr-FR" dirty="0" smtClean="0"/>
          </a:p>
          <a:p>
            <a:r>
              <a:rPr lang="fr-FR" dirty="0" smtClean="0">
                <a:solidFill>
                  <a:schemeClr val="accent6">
                    <a:lumMod val="50000"/>
                  </a:schemeClr>
                </a:solidFill>
              </a:rPr>
              <a:t>Limites</a:t>
            </a:r>
          </a:p>
          <a:p>
            <a:pPr lvl="1"/>
            <a:r>
              <a:rPr lang="fr-FR" dirty="0">
                <a:solidFill>
                  <a:schemeClr val="accent6">
                    <a:lumMod val="50000"/>
                  </a:schemeClr>
                </a:solidFill>
              </a:rPr>
              <a:t>I</a:t>
            </a:r>
            <a:r>
              <a:rPr lang="fr-FR" dirty="0" smtClean="0">
                <a:solidFill>
                  <a:schemeClr val="accent6">
                    <a:lumMod val="50000"/>
                  </a:schemeClr>
                </a:solidFill>
              </a:rPr>
              <a:t>nstruments utilisés sont « chargés » de théorie</a:t>
            </a:r>
          </a:p>
          <a:p>
            <a:pPr lvl="1"/>
            <a:r>
              <a:rPr lang="fr-FR" dirty="0" smtClean="0">
                <a:solidFill>
                  <a:schemeClr val="accent6">
                    <a:lumMod val="50000"/>
                  </a:schemeClr>
                </a:solidFill>
              </a:rPr>
              <a:t>Liquider une partie de la philosophie?</a:t>
            </a:r>
          </a:p>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48</a:t>
            </a:fld>
            <a:endParaRPr lang="fr-FR" dirty="0"/>
          </a:p>
        </p:txBody>
      </p:sp>
    </p:spTree>
    <p:extLst>
      <p:ext uri="{BB962C8B-B14F-4D97-AF65-F5344CB8AC3E}">
        <p14:creationId xmlns:p14="http://schemas.microsoft.com/office/powerpoint/2010/main" val="39282172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3. La falsification</a:t>
            </a:r>
            <a:endParaRPr lang="fr-FR" dirty="0"/>
          </a:p>
        </p:txBody>
      </p:sp>
      <p:sp>
        <p:nvSpPr>
          <p:cNvPr id="3" name="Sous-titre 2"/>
          <p:cNvSpPr>
            <a:spLocks noGrp="1"/>
          </p:cNvSpPr>
          <p:nvPr>
            <p:ph type="subTitle" idx="1"/>
          </p:nvPr>
        </p:nvSpPr>
        <p:spPr/>
        <p:txBody>
          <a:bodyPr/>
          <a:lstStyle/>
          <a:p>
            <a:endParaRPr lang="fr-FR" dirty="0"/>
          </a:p>
        </p:txBody>
      </p:sp>
      <p:sp>
        <p:nvSpPr>
          <p:cNvPr id="4" name="Espace réservé du numéro de diapositive 3"/>
          <p:cNvSpPr>
            <a:spLocks noGrp="1"/>
          </p:cNvSpPr>
          <p:nvPr>
            <p:ph type="sldNum" sz="quarter" idx="11"/>
          </p:nvPr>
        </p:nvSpPr>
        <p:spPr/>
        <p:txBody>
          <a:bodyPr/>
          <a:lstStyle/>
          <a:p>
            <a:fld id="{BAA16F81-810C-D04B-AC98-6B13A43517CC}" type="slidenum">
              <a:rPr lang="fr-FR" smtClean="0"/>
              <a:t>49</a:t>
            </a:fld>
            <a:endParaRPr lang="fr-FR" dirty="0"/>
          </a:p>
        </p:txBody>
      </p:sp>
    </p:spTree>
    <p:extLst>
      <p:ext uri="{BB962C8B-B14F-4D97-AF65-F5344CB8AC3E}">
        <p14:creationId xmlns:p14="http://schemas.microsoft.com/office/powerpoint/2010/main" val="3752879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Critique 5 : nombre d’expériences nécessaires?</a:t>
            </a:r>
            <a:endParaRPr lang="fr-FR" dirty="0"/>
          </a:p>
        </p:txBody>
      </p:sp>
      <p:sp>
        <p:nvSpPr>
          <p:cNvPr id="3" name="Espace réservé du contenu 2"/>
          <p:cNvSpPr>
            <a:spLocks noGrp="1"/>
          </p:cNvSpPr>
          <p:nvPr>
            <p:ph idx="1"/>
          </p:nvPr>
        </p:nvSpPr>
        <p:spPr/>
        <p:txBody>
          <a:bodyPr/>
          <a:lstStyle/>
          <a:p>
            <a:r>
              <a:rPr lang="fr-FR" dirty="0" smtClean="0"/>
              <a:t>Cas extrême : Hiroshima</a:t>
            </a:r>
          </a:p>
          <a:p>
            <a:r>
              <a:rPr lang="fr-FR" dirty="0"/>
              <a:t>L</a:t>
            </a:r>
            <a:r>
              <a:rPr lang="fr-FR" dirty="0" smtClean="0"/>
              <a:t>es </a:t>
            </a:r>
            <a:r>
              <a:rPr lang="fr-FR" dirty="0"/>
              <a:t>paramètres significatifs, les éléments de l’environnement qui jouent un rôle dans le phénomène </a:t>
            </a:r>
            <a:r>
              <a:rPr lang="fr-FR" dirty="0" smtClean="0"/>
              <a:t>observé? </a:t>
            </a:r>
          </a:p>
          <a:p>
            <a:r>
              <a:rPr lang="fr-FR" dirty="0"/>
              <a:t>Q</a:t>
            </a:r>
            <a:r>
              <a:rPr lang="fr-FR" dirty="0" smtClean="0"/>
              <a:t>uelles </a:t>
            </a:r>
            <a:r>
              <a:rPr lang="fr-FR" dirty="0"/>
              <a:t>ont les expériences pertinentes pour confirmer une </a:t>
            </a:r>
            <a:r>
              <a:rPr lang="fr-FR" dirty="0" smtClean="0"/>
              <a:t>loi? </a:t>
            </a:r>
          </a:p>
        </p:txBody>
      </p:sp>
    </p:spTree>
    <p:extLst>
      <p:ext uri="{BB962C8B-B14F-4D97-AF65-F5344CB8AC3E}">
        <p14:creationId xmlns:p14="http://schemas.microsoft.com/office/powerpoint/2010/main" val="3885007087"/>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3.1 Les travaux de Karl Popper (1902-1994)</a:t>
            </a:r>
            <a:endParaRPr lang="fr-FR" dirty="0"/>
          </a:p>
        </p:txBody>
      </p:sp>
      <p:sp>
        <p:nvSpPr>
          <p:cNvPr id="3" name="Espace réservé du contenu 2"/>
          <p:cNvSpPr>
            <a:spLocks noGrp="1"/>
          </p:cNvSpPr>
          <p:nvPr>
            <p:ph sz="half" idx="1"/>
          </p:nvPr>
        </p:nvSpPr>
        <p:spPr>
          <a:xfrm>
            <a:off x="457200" y="1645920"/>
            <a:ext cx="5186680" cy="4526280"/>
          </a:xfrm>
        </p:spPr>
        <p:txBody>
          <a:bodyPr>
            <a:normAutofit/>
          </a:bodyPr>
          <a:lstStyle/>
          <a:p>
            <a:pPr marL="0" indent="0">
              <a:buNone/>
            </a:pPr>
            <a:r>
              <a:rPr lang="fr-FR" sz="2800" dirty="0"/>
              <a:t>L</a:t>
            </a:r>
            <a:r>
              <a:rPr lang="fr-FR" sz="2800" dirty="0" smtClean="0"/>
              <a:t>a </a:t>
            </a:r>
            <a:r>
              <a:rPr lang="fr-FR" sz="2800" dirty="0"/>
              <a:t>science avance par essais erreurs</a:t>
            </a:r>
            <a:r>
              <a:rPr lang="fr-FR" sz="2800" dirty="0" smtClean="0"/>
              <a:t>,</a:t>
            </a:r>
          </a:p>
          <a:p>
            <a:pPr marL="0" indent="0">
              <a:buNone/>
            </a:pPr>
            <a:r>
              <a:rPr lang="fr-FR" sz="2800" dirty="0" smtClean="0"/>
              <a:t>par </a:t>
            </a:r>
            <a:r>
              <a:rPr lang="fr-FR" sz="2800" b="1" i="1" dirty="0"/>
              <a:t>conjectures</a:t>
            </a:r>
            <a:r>
              <a:rPr lang="fr-FR" sz="2800" dirty="0"/>
              <a:t> et </a:t>
            </a:r>
            <a:r>
              <a:rPr lang="fr-FR" sz="2800" dirty="0" smtClean="0"/>
              <a:t>    </a:t>
            </a:r>
            <a:r>
              <a:rPr lang="fr-FR" sz="2800" b="1" i="1" dirty="0" smtClean="0"/>
              <a:t>réfutations</a:t>
            </a:r>
          </a:p>
          <a:p>
            <a:pPr marL="0" indent="0">
              <a:buNone/>
            </a:pPr>
            <a:endParaRPr lang="fr-FR" dirty="0"/>
          </a:p>
          <a:p>
            <a:pPr marL="0" indent="0" algn="just">
              <a:buNone/>
            </a:pPr>
            <a:r>
              <a:rPr lang="fr-FR" dirty="0" smtClean="0"/>
              <a:t>Théorie (</a:t>
            </a:r>
            <a:r>
              <a:rPr lang="fr-FR" i="1" dirty="0" smtClean="0"/>
              <a:t>Conjectures</a:t>
            </a:r>
            <a:r>
              <a:rPr lang="fr-FR" dirty="0" smtClean="0"/>
              <a:t>)  </a:t>
            </a:r>
            <a:endParaRPr lang="fr-FR" dirty="0"/>
          </a:p>
          <a:p>
            <a:pPr marL="0" indent="0" algn="just">
              <a:buNone/>
            </a:pPr>
            <a:r>
              <a:rPr lang="fr-FR" dirty="0" smtClean="0"/>
              <a:t>à mettre </a:t>
            </a:r>
            <a:r>
              <a:rPr lang="fr-FR" dirty="0"/>
              <a:t>à l’épreuve </a:t>
            </a:r>
            <a:endParaRPr lang="fr-FR" dirty="0" smtClean="0"/>
          </a:p>
          <a:p>
            <a:pPr marL="0" indent="0" algn="just">
              <a:buNone/>
            </a:pPr>
            <a:r>
              <a:rPr lang="fr-FR" dirty="0" smtClean="0"/>
              <a:t>par </a:t>
            </a:r>
            <a:r>
              <a:rPr lang="fr-FR" dirty="0"/>
              <a:t>l’expérience </a:t>
            </a:r>
            <a:endParaRPr lang="fr-FR" dirty="0" smtClean="0"/>
          </a:p>
          <a:p>
            <a:pPr marL="0" indent="0" algn="just">
              <a:buNone/>
            </a:pPr>
            <a:r>
              <a:rPr lang="fr-FR" dirty="0" smtClean="0"/>
              <a:t>pour </a:t>
            </a:r>
            <a:r>
              <a:rPr lang="fr-FR" dirty="0"/>
              <a:t>tenter de la falsifier </a:t>
            </a:r>
            <a:endParaRPr lang="fr-FR" dirty="0" smtClean="0"/>
          </a:p>
          <a:p>
            <a:pPr marL="0" indent="0" algn="just">
              <a:buNone/>
            </a:pPr>
            <a:r>
              <a:rPr lang="fr-FR" dirty="0" smtClean="0"/>
              <a:t>(</a:t>
            </a:r>
            <a:r>
              <a:rPr lang="fr-FR" dirty="0"/>
              <a:t>par des </a:t>
            </a:r>
            <a:r>
              <a:rPr lang="fr-FR" i="1" dirty="0"/>
              <a:t>réfutations</a:t>
            </a:r>
            <a:r>
              <a:rPr lang="fr-FR" dirty="0"/>
              <a:t>). </a:t>
            </a:r>
            <a:endParaRPr lang="fr-FR" dirty="0" smtClean="0"/>
          </a:p>
          <a:p>
            <a:endParaRPr lang="fr-FR" dirty="0"/>
          </a:p>
        </p:txBody>
      </p:sp>
      <p:sp>
        <p:nvSpPr>
          <p:cNvPr id="6" name="Espace réservé du contenu 5"/>
          <p:cNvSpPr>
            <a:spLocks noGrp="1"/>
          </p:cNvSpPr>
          <p:nvPr>
            <p:ph sz="half" idx="2"/>
          </p:nvPr>
        </p:nvSpPr>
        <p:spPr>
          <a:xfrm>
            <a:off x="5643880" y="1645920"/>
            <a:ext cx="3042920" cy="4526280"/>
          </a:xfrm>
        </p:spPr>
        <p:txBody>
          <a:bodyPr>
            <a:normAutofit/>
          </a:bodyPr>
          <a:lstStyle/>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50</a:t>
            </a:fld>
            <a:endParaRPr lang="fr-FR" dirty="0"/>
          </a:p>
        </p:txBody>
      </p:sp>
      <p:pic>
        <p:nvPicPr>
          <p:cNvPr id="5" name="Image 4" descr="popper_conjecture_refutati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880" y="1645920"/>
            <a:ext cx="2997200" cy="4508500"/>
          </a:xfrm>
          <a:prstGeom prst="rect">
            <a:avLst/>
          </a:prstGeom>
        </p:spPr>
      </p:pic>
    </p:spTree>
    <p:extLst>
      <p:ext uri="{BB962C8B-B14F-4D97-AF65-F5344CB8AC3E}">
        <p14:creationId xmlns:p14="http://schemas.microsoft.com/office/powerpoint/2010/main" val="33998462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51</a:t>
            </a:fld>
            <a:endParaRPr lang="fr-FR" dirty="0"/>
          </a:p>
        </p:txBody>
      </p:sp>
      <p:sp>
        <p:nvSpPr>
          <p:cNvPr id="3" name="Espace réservé du contenu 2"/>
          <p:cNvSpPr>
            <a:spLocks noGrp="1"/>
          </p:cNvSpPr>
          <p:nvPr>
            <p:ph idx="4294967295"/>
          </p:nvPr>
        </p:nvSpPr>
        <p:spPr>
          <a:xfrm>
            <a:off x="586828" y="386912"/>
            <a:ext cx="8229600" cy="5735638"/>
          </a:xfrm>
        </p:spPr>
        <p:txBody>
          <a:bodyPr/>
          <a:lstStyle/>
          <a:p>
            <a:r>
              <a:rPr lang="fr-FR" dirty="0" smtClean="0"/>
              <a:t>théorie +/- adaptée description réalité versus </a:t>
            </a:r>
            <a:r>
              <a:rPr lang="fr-FR" strike="sngStrike" dirty="0" smtClean="0"/>
              <a:t>vérité ou probabilité de vérité de cette théorie </a:t>
            </a:r>
          </a:p>
          <a:p>
            <a:r>
              <a:rPr lang="fr-FR" dirty="0"/>
              <a:t>C</a:t>
            </a:r>
            <a:r>
              <a:rPr lang="fr-FR" dirty="0" smtClean="0"/>
              <a:t>onfrontation </a:t>
            </a:r>
            <a:r>
              <a:rPr lang="fr-FR" dirty="0"/>
              <a:t>de la théorie à l’expérience </a:t>
            </a:r>
            <a:r>
              <a:rPr lang="fr-FR" dirty="0" smtClean="0">
                <a:sym typeface="Wingdings"/>
              </a:rPr>
              <a:t></a:t>
            </a:r>
            <a:r>
              <a:rPr lang="fr-FR" dirty="0" smtClean="0"/>
              <a:t> </a:t>
            </a:r>
          </a:p>
          <a:p>
            <a:r>
              <a:rPr lang="fr-FR" dirty="0" smtClean="0"/>
              <a:t>«</a:t>
            </a:r>
            <a:r>
              <a:rPr lang="fr-FR" dirty="0"/>
              <a:t> sélection naturelle » des </a:t>
            </a:r>
            <a:r>
              <a:rPr lang="fr-FR" dirty="0" smtClean="0"/>
              <a:t>théories </a:t>
            </a:r>
            <a:r>
              <a:rPr lang="fr-FR" dirty="0"/>
              <a:t>les mieux adaptées à la description de la </a:t>
            </a:r>
            <a:r>
              <a:rPr lang="fr-FR" dirty="0" smtClean="0"/>
              <a:t>réalité</a:t>
            </a:r>
            <a:r>
              <a:rPr lang="fr-FR" dirty="0"/>
              <a:t> </a:t>
            </a:r>
            <a:r>
              <a:rPr lang="fr-FR" dirty="0" smtClean="0"/>
              <a:t>= théorie évolutionniste de la connaissance (Darwin)</a:t>
            </a:r>
            <a:endParaRPr lang="fr-FR" strike="sngStrike" dirty="0" smtClean="0"/>
          </a:p>
          <a:p>
            <a:endParaRPr lang="fr-FR" dirty="0"/>
          </a:p>
        </p:txBody>
      </p:sp>
    </p:spTree>
    <p:extLst>
      <p:ext uri="{BB962C8B-B14F-4D97-AF65-F5344CB8AC3E}">
        <p14:creationId xmlns:p14="http://schemas.microsoft.com/office/powerpoint/2010/main" val="17141125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52</a:t>
            </a:fld>
            <a:endParaRPr lang="fr-FR" dirty="0"/>
          </a:p>
        </p:txBody>
      </p:sp>
      <p:sp>
        <p:nvSpPr>
          <p:cNvPr id="3" name="Espace réservé du contenu 2"/>
          <p:cNvSpPr>
            <a:spLocks noGrp="1"/>
          </p:cNvSpPr>
          <p:nvPr>
            <p:ph idx="4294967295"/>
          </p:nvPr>
        </p:nvSpPr>
        <p:spPr>
          <a:xfrm>
            <a:off x="604344" y="252467"/>
            <a:ext cx="8229600" cy="5881688"/>
          </a:xfrm>
        </p:spPr>
        <p:txBody>
          <a:bodyPr>
            <a:normAutofit fontScale="77500" lnSpcReduction="20000"/>
          </a:bodyPr>
          <a:lstStyle/>
          <a:p>
            <a:r>
              <a:rPr lang="fr-FR" dirty="0" smtClean="0"/>
              <a:t>Popper :  la </a:t>
            </a:r>
            <a:r>
              <a:rPr lang="fr-FR" dirty="0"/>
              <a:t>science </a:t>
            </a:r>
            <a:r>
              <a:rPr lang="fr-FR" dirty="0" smtClean="0"/>
              <a:t>doit élaborer </a:t>
            </a:r>
            <a:r>
              <a:rPr lang="fr-FR" dirty="0"/>
              <a:t>des théories qui soient falsifiables, c’est-à-dire </a:t>
            </a:r>
            <a:r>
              <a:rPr lang="fr-FR" dirty="0" smtClean="0"/>
              <a:t>testables </a:t>
            </a:r>
            <a:r>
              <a:rPr lang="fr-FR" dirty="0"/>
              <a:t>par expériences et que l’on puisse éventuellement </a:t>
            </a:r>
            <a:r>
              <a:rPr lang="fr-FR" dirty="0" smtClean="0"/>
              <a:t>rejeter</a:t>
            </a:r>
          </a:p>
          <a:p>
            <a:endParaRPr lang="fr-FR" dirty="0" smtClean="0"/>
          </a:p>
          <a:p>
            <a:pPr>
              <a:buFont typeface="Wingdings" charset="0"/>
              <a:buChar char="è"/>
            </a:pPr>
            <a:r>
              <a:rPr lang="fr-FR" u="sng" dirty="0" smtClean="0"/>
              <a:t>n’est </a:t>
            </a:r>
            <a:r>
              <a:rPr lang="fr-FR" u="sng" dirty="0"/>
              <a:t>pas </a:t>
            </a:r>
            <a:r>
              <a:rPr lang="fr-FR" u="sng" dirty="0" smtClean="0"/>
              <a:t>scientifique </a:t>
            </a:r>
            <a:r>
              <a:rPr lang="fr-FR" dirty="0"/>
              <a:t>tout ce qui ne peut pas être confronté à la </a:t>
            </a:r>
            <a:r>
              <a:rPr lang="fr-FR" dirty="0" smtClean="0"/>
              <a:t>réalité </a:t>
            </a:r>
          </a:p>
          <a:p>
            <a:pPr>
              <a:buFont typeface="Wingdings" charset="0"/>
              <a:buChar char="è"/>
            </a:pPr>
            <a:endParaRPr lang="fr-FR" dirty="0" smtClean="0"/>
          </a:p>
          <a:p>
            <a:pPr lvl="1"/>
            <a:r>
              <a:rPr lang="fr-FR" dirty="0"/>
              <a:t>P</a:t>
            </a:r>
            <a:r>
              <a:rPr lang="fr-FR" dirty="0" smtClean="0"/>
              <a:t>rédictions astrologiques,</a:t>
            </a:r>
          </a:p>
          <a:p>
            <a:pPr lvl="1"/>
            <a:r>
              <a:rPr lang="fr-FR" dirty="0"/>
              <a:t>D</a:t>
            </a:r>
            <a:r>
              <a:rPr lang="fr-FR" dirty="0" smtClean="0"/>
              <a:t>éfinitions mathématiques</a:t>
            </a:r>
            <a:r>
              <a:rPr lang="fr-FR" dirty="0"/>
              <a:t> : «  tous les points d’un cercles sont équidistants du centre », </a:t>
            </a:r>
            <a:endParaRPr lang="fr-FR" dirty="0" smtClean="0"/>
          </a:p>
          <a:p>
            <a:pPr lvl="1"/>
            <a:r>
              <a:rPr lang="fr-FR" dirty="0"/>
              <a:t>V</a:t>
            </a:r>
            <a:r>
              <a:rPr lang="fr-FR" dirty="0" smtClean="0"/>
              <a:t>érités nécessaires  « tous </a:t>
            </a:r>
            <a:r>
              <a:rPr lang="fr-FR" dirty="0"/>
              <a:t>les hommes sont mortels », comme </a:t>
            </a:r>
            <a:r>
              <a:rPr lang="fr-FR" dirty="0" smtClean="0"/>
              <a:t>tous </a:t>
            </a:r>
            <a:r>
              <a:rPr lang="fr-FR" dirty="0"/>
              <a:t>les énoncés </a:t>
            </a:r>
            <a:r>
              <a:rPr lang="fr-FR" dirty="0" smtClean="0"/>
              <a:t>invérifiables</a:t>
            </a:r>
          </a:p>
          <a:p>
            <a:endParaRPr lang="fr-FR" dirty="0" smtClean="0"/>
          </a:p>
          <a:p>
            <a:pPr marL="0" indent="0">
              <a:buNone/>
            </a:pPr>
            <a:r>
              <a:rPr lang="fr-FR" dirty="0" smtClean="0">
                <a:sym typeface="Wingdings"/>
              </a:rPr>
              <a:t></a:t>
            </a:r>
            <a:r>
              <a:rPr lang="fr-FR" dirty="0" smtClean="0"/>
              <a:t>critiques </a:t>
            </a:r>
            <a:r>
              <a:rPr lang="fr-FR" dirty="0"/>
              <a:t>très importantes </a:t>
            </a:r>
            <a:r>
              <a:rPr lang="fr-FR" dirty="0" smtClean="0"/>
              <a:t>théories </a:t>
            </a:r>
            <a:r>
              <a:rPr lang="fr-FR" dirty="0"/>
              <a:t>psychologiques, sociales, religieuses ou économiques : </a:t>
            </a:r>
            <a:r>
              <a:rPr lang="fr-FR" dirty="0" smtClean="0"/>
              <a:t>veulent tout </a:t>
            </a:r>
            <a:r>
              <a:rPr lang="fr-FR" dirty="0"/>
              <a:t>expliquer </a:t>
            </a:r>
            <a:r>
              <a:rPr lang="fr-FR" dirty="0" smtClean="0"/>
              <a:t>mais </a:t>
            </a:r>
            <a:r>
              <a:rPr lang="fr-FR" dirty="0"/>
              <a:t>restent inaccessibles à la falsification </a:t>
            </a:r>
            <a:r>
              <a:rPr lang="fr-FR" dirty="0" smtClean="0"/>
              <a:t>donc </a:t>
            </a:r>
            <a:r>
              <a:rPr lang="fr-FR" dirty="0"/>
              <a:t>non </a:t>
            </a:r>
            <a:r>
              <a:rPr lang="fr-FR" dirty="0" smtClean="0"/>
              <a:t>scientifiques</a:t>
            </a:r>
          </a:p>
          <a:p>
            <a:pPr marL="0" indent="0">
              <a:buNone/>
            </a:pPr>
            <a:endParaRPr lang="fr-FR" dirty="0"/>
          </a:p>
        </p:txBody>
      </p:sp>
    </p:spTree>
    <p:extLst>
      <p:ext uri="{BB962C8B-B14F-4D97-AF65-F5344CB8AC3E}">
        <p14:creationId xmlns:p14="http://schemas.microsoft.com/office/powerpoint/2010/main" val="227065041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53</a:t>
            </a:fld>
            <a:endParaRPr lang="fr-FR" dirty="0"/>
          </a:p>
        </p:txBody>
      </p:sp>
      <p:sp>
        <p:nvSpPr>
          <p:cNvPr id="3" name="Espace réservé du contenu 2"/>
          <p:cNvSpPr>
            <a:spLocks noGrp="1"/>
          </p:cNvSpPr>
          <p:nvPr>
            <p:ph idx="4294967295"/>
          </p:nvPr>
        </p:nvSpPr>
        <p:spPr>
          <a:xfrm>
            <a:off x="409352" y="309563"/>
            <a:ext cx="8229600" cy="5816600"/>
          </a:xfrm>
        </p:spPr>
        <p:txBody>
          <a:bodyPr anchor="ctr">
            <a:normAutofit/>
          </a:bodyPr>
          <a:lstStyle/>
          <a:p>
            <a:r>
              <a:rPr lang="fr-FR" dirty="0" smtClean="0"/>
              <a:t>empirisme </a:t>
            </a:r>
            <a:r>
              <a:rPr lang="fr-FR" dirty="0"/>
              <a:t>inductiviste </a:t>
            </a:r>
            <a:r>
              <a:rPr lang="fr-FR" dirty="0" smtClean="0"/>
              <a:t>= forme </a:t>
            </a:r>
            <a:r>
              <a:rPr lang="fr-FR" dirty="0"/>
              <a:t>de </a:t>
            </a:r>
            <a:r>
              <a:rPr lang="fr-FR" dirty="0" smtClean="0"/>
              <a:t>vérificationnisme </a:t>
            </a:r>
          </a:p>
          <a:p>
            <a:r>
              <a:rPr lang="fr-FR" dirty="0" smtClean="0"/>
              <a:t>Popper : tests pour critiquer</a:t>
            </a:r>
            <a:r>
              <a:rPr lang="fr-FR" dirty="0"/>
              <a:t>, </a:t>
            </a:r>
            <a:r>
              <a:rPr lang="fr-FR" dirty="0" smtClean="0"/>
              <a:t>modifier théorie </a:t>
            </a:r>
            <a:endParaRPr lang="fr-FR" dirty="0"/>
          </a:p>
          <a:p>
            <a:pPr>
              <a:buFont typeface="Wingdings" charset="0"/>
              <a:buChar char="è"/>
            </a:pPr>
            <a:r>
              <a:rPr lang="fr-FR" dirty="0" smtClean="0"/>
              <a:t>Arriver à description </a:t>
            </a:r>
            <a:r>
              <a:rPr lang="fr-FR" dirty="0"/>
              <a:t>plus juste, plus adéquate de la réalité </a:t>
            </a:r>
            <a:r>
              <a:rPr lang="fr-FR" dirty="0" smtClean="0"/>
              <a:t>;</a:t>
            </a:r>
          </a:p>
          <a:p>
            <a:pPr>
              <a:buFont typeface="Wingdings" charset="0"/>
              <a:buChar char="è"/>
            </a:pPr>
            <a:endParaRPr lang="fr-FR" dirty="0" smtClean="0"/>
          </a:p>
          <a:p>
            <a:pPr marL="0" indent="0">
              <a:buNone/>
            </a:pPr>
            <a:r>
              <a:rPr lang="fr-FR" dirty="0" smtClean="0">
                <a:sym typeface="Wingdings"/>
              </a:rPr>
              <a:t></a:t>
            </a:r>
            <a:r>
              <a:rPr lang="fr-FR" dirty="0" smtClean="0"/>
              <a:t>Evolution </a:t>
            </a:r>
            <a:r>
              <a:rPr lang="fr-FR" dirty="0"/>
              <a:t>scientifique </a:t>
            </a:r>
            <a:r>
              <a:rPr lang="fr-FR" dirty="0" smtClean="0"/>
              <a:t>: développer </a:t>
            </a:r>
            <a:r>
              <a:rPr lang="fr-FR" dirty="0"/>
              <a:t>des théories qui étendent </a:t>
            </a:r>
            <a:r>
              <a:rPr lang="fr-FR" dirty="0" smtClean="0"/>
              <a:t>leur </a:t>
            </a:r>
            <a:r>
              <a:rPr lang="fr-FR" dirty="0"/>
              <a:t>domaine de validité.</a:t>
            </a:r>
          </a:p>
          <a:p>
            <a:endParaRPr lang="fr-FR" dirty="0"/>
          </a:p>
        </p:txBody>
      </p:sp>
    </p:spTree>
    <p:extLst>
      <p:ext uri="{BB962C8B-B14F-4D97-AF65-F5344CB8AC3E}">
        <p14:creationId xmlns:p14="http://schemas.microsoft.com/office/powerpoint/2010/main" val="16335794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54</a:t>
            </a:fld>
            <a:endParaRPr lang="fr-FR" dirty="0"/>
          </a:p>
        </p:txBody>
      </p:sp>
      <p:sp>
        <p:nvSpPr>
          <p:cNvPr id="3" name="Espace réservé du contenu 2"/>
          <p:cNvSpPr>
            <a:spLocks noGrp="1"/>
          </p:cNvSpPr>
          <p:nvPr>
            <p:ph idx="4294967295"/>
          </p:nvPr>
        </p:nvSpPr>
        <p:spPr>
          <a:xfrm>
            <a:off x="0" y="325438"/>
            <a:ext cx="8229600" cy="5800725"/>
          </a:xfrm>
        </p:spPr>
        <p:txBody>
          <a:bodyPr>
            <a:normAutofit/>
          </a:bodyPr>
          <a:lstStyle/>
          <a:p>
            <a:pPr marL="0" indent="0" algn="ctr">
              <a:buNone/>
            </a:pPr>
            <a:r>
              <a:rPr lang="fr-FR" dirty="0" smtClean="0"/>
              <a:t>3.2 Statut de l’expérience</a:t>
            </a:r>
          </a:p>
          <a:p>
            <a:pPr marL="0" indent="0" algn="ctr">
              <a:buNone/>
            </a:pPr>
            <a:r>
              <a:rPr lang="fr-FR" dirty="0" smtClean="0"/>
              <a:t>L’expérience devient </a:t>
            </a:r>
          </a:p>
          <a:p>
            <a:pPr marL="0" indent="0" algn="ctr">
              <a:buNone/>
            </a:pPr>
            <a:r>
              <a:rPr lang="fr-FR" dirty="0" smtClean="0"/>
              <a:t>Expérimentation</a:t>
            </a:r>
          </a:p>
          <a:p>
            <a:pPr marL="0" indent="0" algn="ctr">
              <a:buNone/>
            </a:pPr>
            <a:r>
              <a:rPr lang="fr-FR" dirty="0" smtClean="0"/>
              <a:t>= </a:t>
            </a:r>
          </a:p>
          <a:p>
            <a:pPr marL="0" indent="0" algn="ctr">
              <a:buNone/>
            </a:pPr>
            <a:r>
              <a:rPr lang="fr-FR" dirty="0" smtClean="0"/>
              <a:t>démarche </a:t>
            </a:r>
            <a:r>
              <a:rPr lang="fr-FR" dirty="0"/>
              <a:t>volontaire, construite </a:t>
            </a:r>
            <a:endParaRPr lang="fr-FR" dirty="0" smtClean="0"/>
          </a:p>
          <a:p>
            <a:pPr marL="0" indent="0" algn="ctr">
              <a:buNone/>
            </a:pPr>
            <a:r>
              <a:rPr lang="fr-FR" dirty="0" smtClean="0"/>
              <a:t>mise </a:t>
            </a:r>
            <a:r>
              <a:rPr lang="fr-FR" dirty="0"/>
              <a:t>en examen </a:t>
            </a:r>
            <a:r>
              <a:rPr lang="fr-FR" dirty="0" smtClean="0"/>
              <a:t>d’hypothèses </a:t>
            </a:r>
          </a:p>
          <a:p>
            <a:pPr marL="0" indent="0" algn="ctr">
              <a:buNone/>
            </a:pPr>
            <a:r>
              <a:rPr lang="fr-FR" dirty="0" smtClean="0"/>
              <a:t>- à </a:t>
            </a:r>
            <a:r>
              <a:rPr lang="fr-FR" dirty="0"/>
              <a:t>charge ou à </a:t>
            </a:r>
            <a:r>
              <a:rPr lang="fr-FR" dirty="0" smtClean="0"/>
              <a:t>décharge -  </a:t>
            </a:r>
          </a:p>
          <a:p>
            <a:pPr marL="0" indent="0" algn="ctr">
              <a:buNone/>
            </a:pPr>
            <a:endParaRPr lang="fr-FR" dirty="0" smtClean="0">
              <a:sym typeface="Wingdings"/>
            </a:endParaRPr>
          </a:p>
          <a:p>
            <a:pPr marL="0" indent="0" algn="ctr">
              <a:buNone/>
            </a:pPr>
            <a:r>
              <a:rPr lang="fr-FR" dirty="0" smtClean="0">
                <a:sym typeface="Wingdings"/>
              </a:rPr>
              <a:t></a:t>
            </a:r>
            <a:r>
              <a:rPr lang="fr-FR" dirty="0" smtClean="0"/>
              <a:t>domaine </a:t>
            </a:r>
            <a:r>
              <a:rPr lang="fr-FR" dirty="0"/>
              <a:t>de validité </a:t>
            </a:r>
            <a:r>
              <a:rPr lang="fr-FR" dirty="0" smtClean="0"/>
              <a:t>des hypothèses. </a:t>
            </a:r>
            <a:endParaRPr lang="fr-FR" dirty="0"/>
          </a:p>
          <a:p>
            <a:endParaRPr lang="fr-FR" dirty="0"/>
          </a:p>
        </p:txBody>
      </p:sp>
    </p:spTree>
    <p:extLst>
      <p:ext uri="{BB962C8B-B14F-4D97-AF65-F5344CB8AC3E}">
        <p14:creationId xmlns:p14="http://schemas.microsoft.com/office/powerpoint/2010/main" val="33429539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4. La méthode hypothético-déductive</a:t>
            </a:r>
            <a:endParaRPr lang="fr-FR" dirty="0"/>
          </a:p>
        </p:txBody>
      </p:sp>
      <p:sp>
        <p:nvSpPr>
          <p:cNvPr id="3" name="Espace réservé du contenu 2"/>
          <p:cNvSpPr>
            <a:spLocks noGrp="1"/>
          </p:cNvSpPr>
          <p:nvPr>
            <p:ph idx="1"/>
          </p:nvPr>
        </p:nvSpPr>
        <p:spPr/>
        <p:txBody>
          <a:bodyPr/>
          <a:lstStyle/>
          <a:p>
            <a:r>
              <a:rPr lang="fr-FR" dirty="0"/>
              <a:t>H</a:t>
            </a:r>
            <a:r>
              <a:rPr lang="fr-FR" dirty="0" smtClean="0"/>
              <a:t>ypothèses premières</a:t>
            </a:r>
            <a:r>
              <a:rPr lang="fr-FR" dirty="0"/>
              <a:t>, </a:t>
            </a:r>
            <a:endParaRPr lang="fr-FR" dirty="0" smtClean="0"/>
          </a:p>
          <a:p>
            <a:r>
              <a:rPr lang="fr-FR" dirty="0" smtClean="0"/>
              <a:t> Résultats attendus, lois </a:t>
            </a:r>
            <a:r>
              <a:rPr lang="fr-FR" dirty="0"/>
              <a:t>et </a:t>
            </a:r>
            <a:r>
              <a:rPr lang="fr-FR" dirty="0" smtClean="0"/>
              <a:t>modèles déduits </a:t>
            </a:r>
            <a:r>
              <a:rPr lang="fr-FR" dirty="0"/>
              <a:t>à partir des hypothèses et du cadre théorique </a:t>
            </a:r>
            <a:endParaRPr lang="fr-FR" dirty="0" smtClean="0"/>
          </a:p>
          <a:p>
            <a:r>
              <a:rPr lang="fr-FR" strike="sngStrike" dirty="0" smtClean="0"/>
              <a:t>à </a:t>
            </a:r>
            <a:r>
              <a:rPr lang="fr-FR" strike="sngStrike" dirty="0"/>
              <a:t>partir des </a:t>
            </a:r>
            <a:r>
              <a:rPr lang="fr-FR" strike="sngStrike" dirty="0" smtClean="0"/>
              <a:t>observations </a:t>
            </a:r>
          </a:p>
          <a:p>
            <a:pPr marL="0" indent="0">
              <a:buNone/>
            </a:pPr>
            <a:endParaRPr lang="fr-FR" strike="sngStrike" dirty="0"/>
          </a:p>
          <a:p>
            <a:pPr marL="0" indent="0">
              <a:buNone/>
            </a:pPr>
            <a:r>
              <a:rPr lang="fr-FR" dirty="0" smtClean="0"/>
              <a:t>Retour Pasteur/Pouchet</a:t>
            </a:r>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55</a:t>
            </a:fld>
            <a:endParaRPr lang="fr-FR" dirty="0"/>
          </a:p>
        </p:txBody>
      </p:sp>
    </p:spTree>
    <p:extLst>
      <p:ext uri="{BB962C8B-B14F-4D97-AF65-F5344CB8AC3E}">
        <p14:creationId xmlns:p14="http://schemas.microsoft.com/office/powerpoint/2010/main" val="19188400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4.1 De l’induction/vérification à la déduction/falsification</a:t>
            </a:r>
            <a:endParaRPr lang="fr-FR" dirty="0"/>
          </a:p>
        </p:txBody>
      </p:sp>
      <p:sp>
        <p:nvSpPr>
          <p:cNvPr id="3" name="Espace réservé du contenu 2"/>
          <p:cNvSpPr>
            <a:spLocks noGrp="1"/>
          </p:cNvSpPr>
          <p:nvPr>
            <p:ph idx="1"/>
          </p:nvPr>
        </p:nvSpPr>
        <p:spPr/>
        <p:txBody>
          <a:bodyPr>
            <a:normAutofit fontScale="92500" lnSpcReduction="10000"/>
          </a:bodyPr>
          <a:lstStyle/>
          <a:p>
            <a:pPr marL="514350" lvl="0" indent="-514350">
              <a:buFont typeface="+mj-lt"/>
              <a:buAutoNum type="arabicPeriod"/>
            </a:pPr>
            <a:r>
              <a:rPr lang="fr-FR" dirty="0" smtClean="0"/>
              <a:t>Formulation </a:t>
            </a:r>
            <a:r>
              <a:rPr lang="fr-FR" dirty="0"/>
              <a:t>d’hypothèses, </a:t>
            </a:r>
            <a:r>
              <a:rPr lang="fr-FR" dirty="0" smtClean="0"/>
              <a:t>conjectures</a:t>
            </a:r>
            <a:r>
              <a:rPr lang="fr-FR" dirty="0"/>
              <a:t>, </a:t>
            </a:r>
            <a:r>
              <a:rPr lang="fr-FR" dirty="0" smtClean="0"/>
              <a:t>dans cadre </a:t>
            </a:r>
            <a:r>
              <a:rPr lang="fr-FR" dirty="0"/>
              <a:t>théorique,</a:t>
            </a:r>
          </a:p>
          <a:p>
            <a:pPr marL="514350" lvl="0" indent="-514350">
              <a:buFont typeface="+mj-lt"/>
              <a:buAutoNum type="arabicPeriod"/>
            </a:pPr>
            <a:r>
              <a:rPr lang="fr-FR" dirty="0"/>
              <a:t>Expérimentation </a:t>
            </a:r>
            <a:r>
              <a:rPr lang="fr-FR" dirty="0" smtClean="0"/>
              <a:t>(tenter </a:t>
            </a:r>
            <a:r>
              <a:rPr lang="fr-FR" dirty="0"/>
              <a:t>de réfuter </a:t>
            </a:r>
            <a:r>
              <a:rPr lang="fr-FR" dirty="0" smtClean="0"/>
              <a:t>hypothèses</a:t>
            </a:r>
            <a:r>
              <a:rPr lang="fr-FR" dirty="0"/>
              <a:t>)</a:t>
            </a:r>
          </a:p>
          <a:p>
            <a:pPr marL="514350" lvl="0" indent="-514350">
              <a:buFont typeface="+mj-lt"/>
              <a:buAutoNum type="arabicPeriod"/>
            </a:pPr>
            <a:r>
              <a:rPr lang="fr-FR" dirty="0"/>
              <a:t>Résultats : interprétations des </a:t>
            </a:r>
            <a:r>
              <a:rPr lang="fr-FR" dirty="0" smtClean="0"/>
              <a:t>observations </a:t>
            </a:r>
            <a:r>
              <a:rPr lang="fr-FR" dirty="0"/>
              <a:t>et confrontations aux résultats attendus, si besoin retour à l’étape 1</a:t>
            </a:r>
          </a:p>
          <a:p>
            <a:pPr marL="514350" lvl="0" indent="-514350">
              <a:buFont typeface="+mj-lt"/>
              <a:buAutoNum type="arabicPeriod"/>
            </a:pPr>
            <a:r>
              <a:rPr lang="fr-FR" dirty="0"/>
              <a:t>Formulation de lois, </a:t>
            </a:r>
            <a:r>
              <a:rPr lang="fr-FR" dirty="0" smtClean="0"/>
              <a:t>modèles, </a:t>
            </a:r>
            <a:r>
              <a:rPr lang="fr-FR" dirty="0"/>
              <a:t>théories et retour à l’étape 1 pour identifier </a:t>
            </a:r>
            <a:r>
              <a:rPr lang="fr-FR" dirty="0" smtClean="0"/>
              <a:t>domaine </a:t>
            </a:r>
            <a:r>
              <a:rPr lang="fr-FR" dirty="0"/>
              <a:t>de </a:t>
            </a:r>
            <a:r>
              <a:rPr lang="fr-FR" dirty="0" smtClean="0"/>
              <a:t>validité</a:t>
            </a:r>
            <a:endParaRPr lang="fr-FR" dirty="0"/>
          </a:p>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56</a:t>
            </a:fld>
            <a:endParaRPr lang="fr-FR" dirty="0"/>
          </a:p>
        </p:txBody>
      </p:sp>
    </p:spTree>
    <p:extLst>
      <p:ext uri="{BB962C8B-B14F-4D97-AF65-F5344CB8AC3E}">
        <p14:creationId xmlns:p14="http://schemas.microsoft.com/office/powerpoint/2010/main" val="372326354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57</a:t>
            </a:fld>
            <a:endParaRPr lang="fr-FR" dirty="0"/>
          </a:p>
        </p:txBody>
      </p:sp>
      <p:sp>
        <p:nvSpPr>
          <p:cNvPr id="3" name="Espace réservé du contenu 2"/>
          <p:cNvSpPr>
            <a:spLocks noGrp="1"/>
          </p:cNvSpPr>
          <p:nvPr>
            <p:ph idx="4294967295"/>
          </p:nvPr>
        </p:nvSpPr>
        <p:spPr>
          <a:xfrm>
            <a:off x="472966" y="503949"/>
            <a:ext cx="8229600" cy="5849938"/>
          </a:xfrm>
        </p:spPr>
        <p:txBody>
          <a:bodyPr/>
          <a:lstStyle/>
          <a:p>
            <a:r>
              <a:rPr lang="fr-FR" dirty="0"/>
              <a:t>I</a:t>
            </a:r>
            <a:r>
              <a:rPr lang="fr-FR" dirty="0" smtClean="0"/>
              <a:t>nduction </a:t>
            </a:r>
            <a:r>
              <a:rPr lang="fr-FR" dirty="0"/>
              <a:t>ne disparaît pas pour </a:t>
            </a:r>
            <a:r>
              <a:rPr lang="fr-FR" dirty="0" smtClean="0"/>
              <a:t>autant! </a:t>
            </a:r>
          </a:p>
          <a:p>
            <a:pPr marL="0" indent="0">
              <a:buNone/>
            </a:pPr>
            <a:endParaRPr lang="fr-FR" dirty="0"/>
          </a:p>
          <a:p>
            <a:pPr marL="0" indent="0">
              <a:buNone/>
            </a:pPr>
            <a:r>
              <a:rPr lang="fr-FR" dirty="0" smtClean="0"/>
              <a:t>Induction = Un des moyens </a:t>
            </a:r>
            <a:r>
              <a:rPr lang="fr-FR" dirty="0"/>
              <a:t>heuristiques à la disposition du </a:t>
            </a:r>
            <a:r>
              <a:rPr lang="fr-FR" dirty="0" smtClean="0"/>
              <a:t>scientifique</a:t>
            </a:r>
          </a:p>
          <a:p>
            <a:endParaRPr lang="fr-FR" dirty="0"/>
          </a:p>
          <a:p>
            <a:endParaRPr lang="fr-FR" dirty="0"/>
          </a:p>
        </p:txBody>
      </p:sp>
    </p:spTree>
    <p:extLst>
      <p:ext uri="{BB962C8B-B14F-4D97-AF65-F5344CB8AC3E}">
        <p14:creationId xmlns:p14="http://schemas.microsoft.com/office/powerpoint/2010/main" val="189332558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4.2 Avantages </a:t>
            </a:r>
            <a:r>
              <a:rPr lang="fr-FR" dirty="0"/>
              <a:t>de la méthode hypothético </a:t>
            </a:r>
            <a:r>
              <a:rPr lang="fr-FR" dirty="0" smtClean="0"/>
              <a:t>déductive</a:t>
            </a:r>
            <a:endParaRPr lang="fr-FR" dirty="0"/>
          </a:p>
        </p:txBody>
      </p:sp>
      <p:sp>
        <p:nvSpPr>
          <p:cNvPr id="3" name="Espace réservé du contenu 2"/>
          <p:cNvSpPr>
            <a:spLocks noGrp="1"/>
          </p:cNvSpPr>
          <p:nvPr>
            <p:ph idx="1"/>
          </p:nvPr>
        </p:nvSpPr>
        <p:spPr/>
        <p:txBody>
          <a:bodyPr>
            <a:normAutofit/>
          </a:bodyPr>
          <a:lstStyle/>
          <a:p>
            <a:r>
              <a:rPr lang="fr-FR" dirty="0"/>
              <a:t>T</a:t>
            </a:r>
            <a:r>
              <a:rPr lang="fr-FR" dirty="0" smtClean="0"/>
              <a:t>héorie première = base pour </a:t>
            </a:r>
            <a:r>
              <a:rPr lang="fr-FR" dirty="0"/>
              <a:t>construire l’expérience </a:t>
            </a:r>
            <a:endParaRPr lang="fr-FR" dirty="0" smtClean="0"/>
          </a:p>
          <a:p>
            <a:endParaRPr lang="fr-FR" dirty="0" smtClean="0"/>
          </a:p>
          <a:p>
            <a:r>
              <a:rPr lang="fr-FR" dirty="0" smtClean="0"/>
              <a:t> Enrichir </a:t>
            </a:r>
            <a:r>
              <a:rPr lang="fr-FR" dirty="0"/>
              <a:t>la notion et la pratique de la </a:t>
            </a:r>
            <a:r>
              <a:rPr lang="fr-FR" dirty="0" smtClean="0"/>
              <a:t>mesure (instruments, « bruit »)</a:t>
            </a:r>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58</a:t>
            </a:fld>
            <a:endParaRPr lang="fr-FR" dirty="0"/>
          </a:p>
        </p:txBody>
      </p:sp>
    </p:spTree>
    <p:extLst>
      <p:ext uri="{BB962C8B-B14F-4D97-AF65-F5344CB8AC3E}">
        <p14:creationId xmlns:p14="http://schemas.microsoft.com/office/powerpoint/2010/main" val="74484186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4.3 La méthode hypothético-déductive comme norme</a:t>
            </a:r>
            <a:endParaRPr lang="fr-FR" dirty="0"/>
          </a:p>
        </p:txBody>
      </p:sp>
      <p:sp>
        <p:nvSpPr>
          <p:cNvPr id="3" name="Espace réservé du contenu 2"/>
          <p:cNvSpPr>
            <a:spLocks noGrp="1"/>
          </p:cNvSpPr>
          <p:nvPr>
            <p:ph idx="1"/>
          </p:nvPr>
        </p:nvSpPr>
        <p:spPr/>
        <p:txBody>
          <a:bodyPr/>
          <a:lstStyle/>
          <a:p>
            <a:r>
              <a:rPr lang="fr-FR" dirty="0"/>
              <a:t>Contexte : cadre théoriques, travaux préalables avec leurs résultats</a:t>
            </a:r>
          </a:p>
          <a:p>
            <a:r>
              <a:rPr lang="fr-FR" dirty="0"/>
              <a:t>Problématique </a:t>
            </a:r>
            <a:endParaRPr lang="fr-FR" dirty="0" smtClean="0"/>
          </a:p>
          <a:p>
            <a:r>
              <a:rPr lang="fr-FR" dirty="0" smtClean="0"/>
              <a:t>Hypothèses</a:t>
            </a:r>
            <a:r>
              <a:rPr lang="fr-FR" dirty="0"/>
              <a:t> </a:t>
            </a:r>
            <a:r>
              <a:rPr lang="fr-FR" dirty="0" smtClean="0"/>
              <a:t> </a:t>
            </a:r>
            <a:endParaRPr lang="fr-FR" dirty="0"/>
          </a:p>
          <a:p>
            <a:r>
              <a:rPr lang="fr-FR" dirty="0"/>
              <a:t>Protocole expérimental</a:t>
            </a:r>
          </a:p>
          <a:p>
            <a:r>
              <a:rPr lang="fr-FR" dirty="0"/>
              <a:t>Observations analyses </a:t>
            </a:r>
          </a:p>
          <a:p>
            <a:r>
              <a:rPr lang="fr-FR" dirty="0"/>
              <a:t>Conclusion et </a:t>
            </a:r>
            <a:r>
              <a:rPr lang="fr-FR" dirty="0" smtClean="0"/>
              <a:t>perspectives</a:t>
            </a:r>
            <a:endParaRPr lang="fr-FR" dirty="0"/>
          </a:p>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59</a:t>
            </a:fld>
            <a:endParaRPr lang="fr-FR" dirty="0"/>
          </a:p>
        </p:txBody>
      </p:sp>
    </p:spTree>
    <p:extLst>
      <p:ext uri="{BB962C8B-B14F-4D97-AF65-F5344CB8AC3E}">
        <p14:creationId xmlns:p14="http://schemas.microsoft.com/office/powerpoint/2010/main" val="2188169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 du cours</a:t>
            </a:r>
            <a:endParaRPr lang="fr-FR" dirty="0"/>
          </a:p>
        </p:txBody>
      </p:sp>
      <p:sp>
        <p:nvSpPr>
          <p:cNvPr id="3" name="Espace réservé du contenu 2"/>
          <p:cNvSpPr>
            <a:spLocks noGrp="1"/>
          </p:cNvSpPr>
          <p:nvPr>
            <p:ph idx="1"/>
          </p:nvPr>
        </p:nvSpPr>
        <p:spPr/>
        <p:txBody>
          <a:bodyPr/>
          <a:lstStyle/>
          <a:p>
            <a:pPr marL="514350" indent="-514350">
              <a:buFont typeface="+mj-lt"/>
              <a:buAutoNum type="arabicPeriod"/>
            </a:pPr>
            <a:r>
              <a:rPr lang="fr-FR" dirty="0" smtClean="0"/>
              <a:t>Limites de l’induction</a:t>
            </a:r>
          </a:p>
          <a:p>
            <a:pPr marL="514350" indent="-514350">
              <a:buFont typeface="+mj-lt"/>
              <a:buAutoNum type="arabicPeriod"/>
            </a:pPr>
            <a:r>
              <a:rPr lang="fr-FR" dirty="0" smtClean="0"/>
              <a:t>Le positivisme logique</a:t>
            </a:r>
          </a:p>
          <a:p>
            <a:pPr marL="514350" indent="-514350">
              <a:buFont typeface="+mj-lt"/>
              <a:buAutoNum type="arabicPeriod"/>
            </a:pPr>
            <a:r>
              <a:rPr lang="fr-FR" dirty="0" smtClean="0"/>
              <a:t>La falsification</a:t>
            </a:r>
          </a:p>
          <a:p>
            <a:pPr marL="514350" indent="-514350">
              <a:buFont typeface="+mj-lt"/>
              <a:buAutoNum type="arabicPeriod"/>
            </a:pPr>
            <a:r>
              <a:rPr lang="fr-FR" dirty="0" smtClean="0"/>
              <a:t>La méthode hypothético déductive</a:t>
            </a:r>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6</a:t>
            </a:fld>
            <a:endParaRPr lang="fr-FR" dirty="0"/>
          </a:p>
        </p:txBody>
      </p:sp>
    </p:spTree>
    <p:extLst>
      <p:ext uri="{BB962C8B-B14F-4D97-AF65-F5344CB8AC3E}">
        <p14:creationId xmlns:p14="http://schemas.microsoft.com/office/powerpoint/2010/main" val="18666265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74444"/>
            <a:ext cx="8229600" cy="5751720"/>
          </a:xfrm>
        </p:spPr>
        <p:txBody>
          <a:bodyPr/>
          <a:lstStyle/>
          <a:p>
            <a:r>
              <a:rPr lang="fr-FR" dirty="0" smtClean="0"/>
              <a:t>Ne reflète pas l’ordre dans lequel se fait le travail scientifique !</a:t>
            </a:r>
          </a:p>
          <a:p>
            <a:pPr marL="0" indent="0">
              <a:buNone/>
            </a:pPr>
            <a:endParaRPr lang="fr-FR" dirty="0"/>
          </a:p>
          <a:p>
            <a:pPr marL="0" indent="0">
              <a:buNone/>
            </a:pPr>
            <a:r>
              <a:rPr lang="fr-FR" b="1" i="1" dirty="0"/>
              <a:t>Q</a:t>
            </a:r>
            <a:r>
              <a:rPr lang="fr-FR" b="1" i="1" dirty="0" smtClean="0"/>
              <a:t>u’est</a:t>
            </a:r>
            <a:r>
              <a:rPr lang="fr-FR" b="1" i="1" dirty="0"/>
              <a:t>-ce qui </a:t>
            </a:r>
            <a:r>
              <a:rPr lang="fr-FR" b="1" i="1" dirty="0" smtClean="0"/>
              <a:t>permet </a:t>
            </a:r>
            <a:r>
              <a:rPr lang="fr-FR" b="1" i="1" dirty="0"/>
              <a:t>de qualifier une théorie de scientifique </a:t>
            </a:r>
            <a:r>
              <a:rPr lang="fr-FR" b="1" i="1" dirty="0" smtClean="0"/>
              <a:t>?</a:t>
            </a:r>
          </a:p>
          <a:p>
            <a:pPr marL="0" indent="0">
              <a:buNone/>
            </a:pPr>
            <a:endParaRPr lang="fr-FR" dirty="0"/>
          </a:p>
          <a:p>
            <a:pPr marL="0" indent="0">
              <a:buNone/>
            </a:pPr>
            <a:r>
              <a:rPr lang="fr-FR" strike="sngStrike" dirty="0" smtClean="0"/>
              <a:t>Ça marche (induction) </a:t>
            </a:r>
            <a:r>
              <a:rPr lang="fr-FR" dirty="0" smtClean="0"/>
              <a:t>= insuffisant</a:t>
            </a:r>
          </a:p>
          <a:p>
            <a:pPr marL="0" indent="0">
              <a:buNone/>
            </a:pPr>
            <a:endParaRPr lang="fr-FR" dirty="0"/>
          </a:p>
          <a:p>
            <a:pPr marL="0" indent="0">
              <a:buNone/>
            </a:pPr>
            <a:r>
              <a:rPr lang="fr-FR" dirty="0" smtClean="0">
                <a:sym typeface="Wingdings"/>
              </a:rPr>
              <a:t> </a:t>
            </a:r>
            <a:r>
              <a:rPr lang="fr-FR" dirty="0" smtClean="0"/>
              <a:t>Exigence de falsification</a:t>
            </a:r>
            <a:endParaRPr lang="fr-FR" dirty="0"/>
          </a:p>
          <a:p>
            <a:pPr marL="0" indent="0">
              <a:buNone/>
            </a:pPr>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60</a:t>
            </a:fld>
            <a:endParaRPr lang="fr-FR" dirty="0"/>
          </a:p>
        </p:txBody>
      </p:sp>
    </p:spTree>
    <p:extLst>
      <p:ext uri="{BB962C8B-B14F-4D97-AF65-F5344CB8AC3E}">
        <p14:creationId xmlns:p14="http://schemas.microsoft.com/office/powerpoint/2010/main" val="23403114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61</a:t>
            </a:fld>
            <a:endParaRPr lang="fr-FR" dirty="0"/>
          </a:p>
        </p:txBody>
      </p:sp>
      <p:sp>
        <p:nvSpPr>
          <p:cNvPr id="3" name="Espace réservé du contenu 2"/>
          <p:cNvSpPr>
            <a:spLocks noGrp="1"/>
          </p:cNvSpPr>
          <p:nvPr>
            <p:ph idx="4294967295"/>
          </p:nvPr>
        </p:nvSpPr>
        <p:spPr>
          <a:xfrm>
            <a:off x="560551" y="374650"/>
            <a:ext cx="8229600" cy="5751513"/>
          </a:xfrm>
        </p:spPr>
        <p:txBody>
          <a:bodyPr>
            <a:normAutofit/>
          </a:bodyPr>
          <a:lstStyle/>
          <a:p>
            <a:r>
              <a:rPr lang="fr-FR" dirty="0" smtClean="0"/>
              <a:t>Théorie formulée </a:t>
            </a:r>
            <a:r>
              <a:rPr lang="fr-FR" dirty="0"/>
              <a:t>en termes falsifiables, </a:t>
            </a:r>
            <a:r>
              <a:rPr lang="fr-FR" dirty="0" smtClean="0"/>
              <a:t>opposables </a:t>
            </a:r>
            <a:r>
              <a:rPr lang="fr-FR" dirty="0"/>
              <a:t>à l’expérience par des tiers </a:t>
            </a:r>
            <a:r>
              <a:rPr lang="fr-FR" dirty="0" smtClean="0"/>
              <a:t>  </a:t>
            </a:r>
          </a:p>
          <a:p>
            <a:endParaRPr lang="fr-FR" dirty="0" smtClean="0"/>
          </a:p>
          <a:p>
            <a:r>
              <a:rPr lang="fr-FR" dirty="0" smtClean="0"/>
              <a:t>Plus </a:t>
            </a:r>
            <a:r>
              <a:rPr lang="fr-FR" dirty="0"/>
              <a:t>une théorie est </a:t>
            </a:r>
            <a:r>
              <a:rPr lang="fr-FR" dirty="0" smtClean="0"/>
              <a:t>falsifiable, plus </a:t>
            </a:r>
            <a:r>
              <a:rPr lang="fr-FR" dirty="0"/>
              <a:t>elle s’expose à ce risque, en faisant des prévisions précises (nature de </a:t>
            </a:r>
            <a:r>
              <a:rPr lang="fr-FR" dirty="0" smtClean="0"/>
              <a:t>phénomènes), </a:t>
            </a:r>
            <a:r>
              <a:rPr lang="fr-FR" dirty="0"/>
              <a:t>ou en énonçant des lois générales, plus elle est </a:t>
            </a:r>
            <a:r>
              <a:rPr lang="fr-FR" dirty="0" smtClean="0"/>
              <a:t>scientifique</a:t>
            </a:r>
            <a:endParaRPr lang="fr-FR" dirty="0"/>
          </a:p>
          <a:p>
            <a:pPr marL="0" indent="0">
              <a:buNone/>
            </a:pPr>
            <a:endParaRPr lang="fr-FR" dirty="0" smtClean="0">
              <a:sym typeface="Wingdings"/>
            </a:endParaRPr>
          </a:p>
          <a:p>
            <a:pPr marL="0" indent="0">
              <a:buNone/>
            </a:pPr>
            <a:r>
              <a:rPr lang="fr-FR" dirty="0" smtClean="0">
                <a:sym typeface="Wingdings"/>
              </a:rPr>
              <a:t></a:t>
            </a:r>
            <a:r>
              <a:rPr lang="fr-FR" dirty="0"/>
              <a:t>théories simples et précises </a:t>
            </a:r>
            <a:r>
              <a:rPr lang="fr-FR" dirty="0" smtClean="0"/>
              <a:t>/  </a:t>
            </a:r>
            <a:r>
              <a:rPr lang="fr-FR" strike="sngStrike" dirty="0"/>
              <a:t>théories complexes et confuses </a:t>
            </a:r>
          </a:p>
        </p:txBody>
      </p:sp>
    </p:spTree>
    <p:extLst>
      <p:ext uri="{BB962C8B-B14F-4D97-AF65-F5344CB8AC3E}">
        <p14:creationId xmlns:p14="http://schemas.microsoft.com/office/powerpoint/2010/main" val="177598526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62</a:t>
            </a:fld>
            <a:endParaRPr lang="fr-FR" dirty="0"/>
          </a:p>
        </p:txBody>
      </p:sp>
      <p:sp>
        <p:nvSpPr>
          <p:cNvPr id="3" name="Espace réservé du contenu 2"/>
          <p:cNvSpPr>
            <a:spLocks noGrp="1"/>
          </p:cNvSpPr>
          <p:nvPr>
            <p:ph idx="4294967295"/>
          </p:nvPr>
        </p:nvSpPr>
        <p:spPr>
          <a:xfrm>
            <a:off x="551794" y="1059411"/>
            <a:ext cx="8229600" cy="4525962"/>
          </a:xfrm>
        </p:spPr>
        <p:txBody>
          <a:bodyPr/>
          <a:lstStyle/>
          <a:p>
            <a:r>
              <a:rPr lang="fr-FR" dirty="0" smtClean="0"/>
              <a:t>Critiques psychanalyse </a:t>
            </a:r>
            <a:r>
              <a:rPr lang="fr-FR" dirty="0"/>
              <a:t>et </a:t>
            </a:r>
            <a:r>
              <a:rPr lang="fr-FR" dirty="0" smtClean="0"/>
              <a:t>autres </a:t>
            </a:r>
            <a:r>
              <a:rPr lang="fr-FR" dirty="0"/>
              <a:t>théories psychologiques </a:t>
            </a:r>
            <a:r>
              <a:rPr lang="fr-FR" dirty="0" smtClean="0"/>
              <a:t>(PNL…) </a:t>
            </a:r>
            <a:r>
              <a:rPr lang="fr-FR" dirty="0"/>
              <a:t>parce qu’elles ne respectent pas ce critère de scientificité. </a:t>
            </a:r>
            <a:endParaRPr lang="fr-FR" dirty="0" smtClean="0"/>
          </a:p>
          <a:p>
            <a:r>
              <a:rPr lang="fr-FR" dirty="0" smtClean="0"/>
              <a:t>Ces </a:t>
            </a:r>
            <a:r>
              <a:rPr lang="fr-FR" dirty="0"/>
              <a:t>théories ne sont pas scientifiques </a:t>
            </a:r>
            <a:r>
              <a:rPr lang="fr-FR" dirty="0" smtClean="0"/>
              <a:t>car ne </a:t>
            </a:r>
            <a:r>
              <a:rPr lang="fr-FR" dirty="0"/>
              <a:t>cherchent pas </a:t>
            </a:r>
            <a:r>
              <a:rPr lang="fr-FR" dirty="0" smtClean="0"/>
              <a:t>confrontation systématique à </a:t>
            </a:r>
            <a:r>
              <a:rPr lang="fr-FR" dirty="0"/>
              <a:t>la réalité </a:t>
            </a:r>
            <a:r>
              <a:rPr lang="fr-FR" dirty="0" smtClean="0"/>
              <a:t>mais explication</a:t>
            </a:r>
            <a:r>
              <a:rPr lang="fr-FR" dirty="0"/>
              <a:t> </a:t>
            </a:r>
            <a:r>
              <a:rPr lang="fr-FR" dirty="0" smtClean="0"/>
              <a:t> </a:t>
            </a:r>
            <a:endParaRPr lang="fr-FR" dirty="0"/>
          </a:p>
        </p:txBody>
      </p:sp>
    </p:spTree>
    <p:extLst>
      <p:ext uri="{BB962C8B-B14F-4D97-AF65-F5344CB8AC3E}">
        <p14:creationId xmlns:p14="http://schemas.microsoft.com/office/powerpoint/2010/main" val="213498358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4.4 Le progrès vu par la falsification </a:t>
            </a:r>
            <a:endParaRPr lang="fr-FR" dirty="0"/>
          </a:p>
        </p:txBody>
      </p:sp>
      <p:sp>
        <p:nvSpPr>
          <p:cNvPr id="3" name="Espace réservé du contenu 2"/>
          <p:cNvSpPr>
            <a:spLocks noGrp="1"/>
          </p:cNvSpPr>
          <p:nvPr>
            <p:ph idx="1"/>
          </p:nvPr>
        </p:nvSpPr>
        <p:spPr/>
        <p:txBody>
          <a:bodyPr>
            <a:normAutofit fontScale="85000" lnSpcReduction="20000"/>
          </a:bodyPr>
          <a:lstStyle/>
          <a:p>
            <a:r>
              <a:rPr lang="fr-FR" dirty="0"/>
              <a:t>I</a:t>
            </a:r>
            <a:r>
              <a:rPr lang="fr-FR" dirty="0" smtClean="0"/>
              <a:t>ntégrer </a:t>
            </a:r>
            <a:r>
              <a:rPr lang="fr-FR" dirty="0"/>
              <a:t>la science dans un cadre beaucoup plus vaste de l’évolution des </a:t>
            </a:r>
            <a:r>
              <a:rPr lang="fr-FR" dirty="0" smtClean="0"/>
              <a:t>connaissances.</a:t>
            </a:r>
          </a:p>
          <a:p>
            <a:endParaRPr lang="fr-FR" dirty="0" smtClean="0"/>
          </a:p>
          <a:p>
            <a:r>
              <a:rPr lang="fr-FR" dirty="0"/>
              <a:t>T</a:t>
            </a:r>
            <a:r>
              <a:rPr lang="fr-FR" dirty="0" smtClean="0"/>
              <a:t>ransposition </a:t>
            </a:r>
            <a:r>
              <a:rPr lang="fr-FR" dirty="0"/>
              <a:t>de </a:t>
            </a:r>
            <a:r>
              <a:rPr lang="fr-FR" dirty="0" smtClean="0"/>
              <a:t>la </a:t>
            </a:r>
            <a:r>
              <a:rPr lang="fr-FR" dirty="0"/>
              <a:t>sélection des </a:t>
            </a:r>
            <a:r>
              <a:rPr lang="fr-FR" dirty="0" smtClean="0"/>
              <a:t>espèces (Darwin) </a:t>
            </a:r>
          </a:p>
          <a:p>
            <a:endParaRPr lang="fr-FR" dirty="0" smtClean="0"/>
          </a:p>
          <a:p>
            <a:r>
              <a:rPr lang="fr-FR" dirty="0"/>
              <a:t>E</a:t>
            </a:r>
            <a:r>
              <a:rPr lang="fr-FR" dirty="0" smtClean="0"/>
              <a:t>volution théories </a:t>
            </a:r>
            <a:r>
              <a:rPr lang="fr-FR" dirty="0"/>
              <a:t>scientifiques, </a:t>
            </a:r>
            <a:r>
              <a:rPr lang="fr-FR" dirty="0" smtClean="0"/>
              <a:t>qualité </a:t>
            </a:r>
            <a:r>
              <a:rPr lang="fr-FR" dirty="0"/>
              <a:t>de description de la </a:t>
            </a:r>
            <a:r>
              <a:rPr lang="fr-FR" dirty="0" smtClean="0"/>
              <a:t>réalité mesurée </a:t>
            </a:r>
            <a:r>
              <a:rPr lang="fr-FR" dirty="0"/>
              <a:t>par le </a:t>
            </a:r>
            <a:r>
              <a:rPr lang="fr-FR" i="1" u="sng" dirty="0"/>
              <a:t>niveau de falsifiabilité</a:t>
            </a:r>
            <a:r>
              <a:rPr lang="fr-FR" dirty="0"/>
              <a:t>. </a:t>
            </a:r>
            <a:endParaRPr lang="fr-FR" dirty="0" smtClean="0"/>
          </a:p>
          <a:p>
            <a:endParaRPr lang="fr-FR" dirty="0" smtClean="0"/>
          </a:p>
          <a:p>
            <a:pPr marL="0" indent="0">
              <a:buNone/>
            </a:pPr>
            <a:r>
              <a:rPr lang="fr-FR" dirty="0" smtClean="0"/>
              <a:t>Certaines </a:t>
            </a:r>
            <a:r>
              <a:rPr lang="fr-FR" dirty="0"/>
              <a:t>théories meurent pour être remplacées par d’autres, falsifiées par un ou des individus.</a:t>
            </a:r>
          </a:p>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63</a:t>
            </a:fld>
            <a:endParaRPr lang="fr-FR" dirty="0"/>
          </a:p>
        </p:txBody>
      </p:sp>
    </p:spTree>
    <p:extLst>
      <p:ext uri="{BB962C8B-B14F-4D97-AF65-F5344CB8AC3E}">
        <p14:creationId xmlns:p14="http://schemas.microsoft.com/office/powerpoint/2010/main" val="220253239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4.5 Conséquences </a:t>
            </a:r>
            <a:r>
              <a:rPr lang="fr-FR" dirty="0"/>
              <a:t>pour l’évolution épistémologique </a:t>
            </a:r>
            <a:r>
              <a:rPr lang="fr-FR" dirty="0" smtClean="0"/>
              <a:t>?</a:t>
            </a:r>
            <a:endParaRPr lang="fr-FR" dirty="0"/>
          </a:p>
        </p:txBody>
      </p:sp>
      <p:sp>
        <p:nvSpPr>
          <p:cNvPr id="3" name="Espace réservé du contenu 2"/>
          <p:cNvSpPr>
            <a:spLocks noGrp="1"/>
          </p:cNvSpPr>
          <p:nvPr>
            <p:ph idx="1"/>
          </p:nvPr>
        </p:nvSpPr>
        <p:spPr/>
        <p:txBody>
          <a:bodyPr>
            <a:normAutofit/>
          </a:bodyPr>
          <a:lstStyle/>
          <a:p>
            <a:r>
              <a:rPr lang="fr-FR" dirty="0"/>
              <a:t>U</a:t>
            </a:r>
            <a:r>
              <a:rPr lang="fr-FR" dirty="0" smtClean="0"/>
              <a:t>ne théorie n’est plus «</a:t>
            </a:r>
            <a:r>
              <a:rPr lang="fr-FR" dirty="0"/>
              <a:t> vraie » dans l’absolu. </a:t>
            </a:r>
            <a:endParaRPr lang="fr-FR" dirty="0" smtClean="0"/>
          </a:p>
          <a:p>
            <a:r>
              <a:rPr lang="fr-FR" dirty="0" smtClean="0"/>
              <a:t>+/- adaptée </a:t>
            </a:r>
            <a:r>
              <a:rPr lang="fr-FR" dirty="0"/>
              <a:t>à la description de la réalité </a:t>
            </a:r>
            <a:r>
              <a:rPr lang="fr-FR" dirty="0" smtClean="0"/>
              <a:t>connue, </a:t>
            </a:r>
            <a:r>
              <a:rPr lang="fr-FR" dirty="0"/>
              <a:t>à un moment </a:t>
            </a:r>
            <a:r>
              <a:rPr lang="fr-FR" dirty="0" smtClean="0"/>
              <a:t>donné.</a:t>
            </a:r>
          </a:p>
          <a:p>
            <a:r>
              <a:rPr lang="fr-FR" dirty="0"/>
              <a:t>construction des connaissances </a:t>
            </a:r>
            <a:r>
              <a:rPr lang="fr-FR" dirty="0" smtClean="0"/>
              <a:t>scientifiques : perspective historique, linéaire </a:t>
            </a:r>
          </a:p>
          <a:p>
            <a:r>
              <a:rPr lang="fr-FR" dirty="0" smtClean="0">
                <a:solidFill>
                  <a:srgbClr val="9D3232"/>
                </a:solidFill>
              </a:rPr>
              <a:t>Limite :  ce modèle </a:t>
            </a:r>
            <a:r>
              <a:rPr lang="fr-FR" dirty="0">
                <a:solidFill>
                  <a:srgbClr val="9D3232"/>
                </a:solidFill>
              </a:rPr>
              <a:t>descriptif </a:t>
            </a:r>
            <a:r>
              <a:rPr lang="fr-FR" dirty="0" smtClean="0">
                <a:solidFill>
                  <a:srgbClr val="9D3232"/>
                </a:solidFill>
              </a:rPr>
              <a:t>non valable</a:t>
            </a:r>
            <a:endParaRPr lang="fr-FR" dirty="0">
              <a:solidFill>
                <a:srgbClr val="9D3232"/>
              </a:solidFill>
            </a:endParaRPr>
          </a:p>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64</a:t>
            </a:fld>
            <a:endParaRPr lang="fr-FR" dirty="0"/>
          </a:p>
        </p:txBody>
      </p:sp>
    </p:spTree>
    <p:extLst>
      <p:ext uri="{BB962C8B-B14F-4D97-AF65-F5344CB8AC3E}">
        <p14:creationId xmlns:p14="http://schemas.microsoft.com/office/powerpoint/2010/main" val="308630867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65</a:t>
            </a:fld>
            <a:endParaRPr lang="fr-FR" dirty="0"/>
          </a:p>
        </p:txBody>
      </p:sp>
      <p:sp>
        <p:nvSpPr>
          <p:cNvPr id="3" name="Espace réservé du contenu 2"/>
          <p:cNvSpPr>
            <a:spLocks noGrp="1"/>
          </p:cNvSpPr>
          <p:nvPr>
            <p:ph idx="4294967295"/>
          </p:nvPr>
        </p:nvSpPr>
        <p:spPr>
          <a:xfrm>
            <a:off x="508000" y="426764"/>
            <a:ext cx="8229600" cy="5865813"/>
          </a:xfrm>
        </p:spPr>
        <p:txBody>
          <a:bodyPr>
            <a:normAutofit/>
          </a:bodyPr>
          <a:lstStyle/>
          <a:p>
            <a:r>
              <a:rPr lang="fr-FR" dirty="0" smtClean="0"/>
              <a:t> Théories </a:t>
            </a:r>
            <a:r>
              <a:rPr lang="fr-FR" dirty="0"/>
              <a:t>très </a:t>
            </a:r>
            <a:r>
              <a:rPr lang="fr-FR" dirty="0" smtClean="0"/>
              <a:t>spéculatives : </a:t>
            </a:r>
          </a:p>
          <a:p>
            <a:pPr marL="0" indent="0">
              <a:buNone/>
            </a:pPr>
            <a:r>
              <a:rPr lang="fr-FR" dirty="0" smtClean="0"/>
              <a:t>Popper : invalidées très rapidement</a:t>
            </a:r>
          </a:p>
          <a:p>
            <a:pPr marL="0" indent="0">
              <a:buNone/>
            </a:pPr>
            <a:endParaRPr lang="fr-FR" dirty="0" smtClean="0"/>
          </a:p>
          <a:p>
            <a:pPr>
              <a:buFont typeface="Wingdings" charset="0"/>
              <a:buChar char="è"/>
            </a:pPr>
            <a:r>
              <a:rPr lang="fr-FR" dirty="0" smtClean="0"/>
              <a:t>histoire </a:t>
            </a:r>
            <a:r>
              <a:rPr lang="fr-FR" dirty="0"/>
              <a:t>des </a:t>
            </a:r>
            <a:r>
              <a:rPr lang="fr-FR" dirty="0" smtClean="0"/>
              <a:t>sciences :</a:t>
            </a:r>
          </a:p>
          <a:p>
            <a:pPr lvl="1">
              <a:buFont typeface="Arial"/>
              <a:buChar char="•"/>
            </a:pPr>
            <a:r>
              <a:rPr lang="fr-FR" dirty="0" smtClean="0"/>
              <a:t>Mathématiques</a:t>
            </a:r>
            <a:r>
              <a:rPr lang="fr-FR" dirty="0"/>
              <a:t> </a:t>
            </a:r>
            <a:r>
              <a:rPr lang="fr-FR" dirty="0" smtClean="0"/>
              <a:t>: théorème </a:t>
            </a:r>
            <a:r>
              <a:rPr lang="fr-FR" dirty="0"/>
              <a:t>de Fermat </a:t>
            </a:r>
            <a:r>
              <a:rPr lang="fr-FR" dirty="0" smtClean="0"/>
              <a:t>(350 ans, preuve) </a:t>
            </a:r>
          </a:p>
          <a:p>
            <a:pPr lvl="1">
              <a:buFont typeface="Arial"/>
              <a:buChar char="•"/>
            </a:pPr>
            <a:r>
              <a:rPr lang="fr-FR" dirty="0" smtClean="0"/>
              <a:t>Astrophysique :  théories trous noirs très </a:t>
            </a:r>
            <a:r>
              <a:rPr lang="fr-FR" dirty="0"/>
              <a:t>élaborées </a:t>
            </a:r>
            <a:r>
              <a:rPr lang="fr-FR" dirty="0" smtClean="0"/>
              <a:t>or tests falsification pas prêts. </a:t>
            </a:r>
            <a:endParaRPr lang="fr-FR" dirty="0"/>
          </a:p>
        </p:txBody>
      </p:sp>
    </p:spTree>
    <p:extLst>
      <p:ext uri="{BB962C8B-B14F-4D97-AF65-F5344CB8AC3E}">
        <p14:creationId xmlns:p14="http://schemas.microsoft.com/office/powerpoint/2010/main" val="413526440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4.6 Le critère de falsification en question</a:t>
            </a:r>
            <a:endParaRPr lang="fr-FR" dirty="0"/>
          </a:p>
        </p:txBody>
      </p:sp>
      <p:sp>
        <p:nvSpPr>
          <p:cNvPr id="3" name="Espace réservé du contenu 2"/>
          <p:cNvSpPr>
            <a:spLocks noGrp="1"/>
          </p:cNvSpPr>
          <p:nvPr>
            <p:ph idx="1"/>
          </p:nvPr>
        </p:nvSpPr>
        <p:spPr/>
        <p:txBody>
          <a:bodyPr>
            <a:normAutofit lnSpcReduction="10000"/>
          </a:bodyPr>
          <a:lstStyle/>
          <a:p>
            <a:r>
              <a:rPr lang="fr-FR" dirty="0"/>
              <a:t>les théories falsifiées ne disparaissent pas forcément immédiatement et…heureusement. </a:t>
            </a:r>
            <a:endParaRPr lang="fr-FR" dirty="0" smtClean="0"/>
          </a:p>
          <a:p>
            <a:pPr lvl="1"/>
            <a:r>
              <a:rPr lang="fr-FR" dirty="0" smtClean="0"/>
              <a:t>Microbes</a:t>
            </a:r>
          </a:p>
          <a:p>
            <a:pPr marL="411480" lvl="1" indent="0">
              <a:buNone/>
            </a:pPr>
            <a:endParaRPr lang="fr-FR" dirty="0" smtClean="0"/>
          </a:p>
          <a:p>
            <a:pPr marL="0" indent="0">
              <a:buNone/>
            </a:pPr>
            <a:r>
              <a:rPr lang="fr-FR" sz="2800" i="1" dirty="0" smtClean="0"/>
              <a:t>«</a:t>
            </a:r>
            <a:r>
              <a:rPr lang="fr-FR" sz="2800" i="1" dirty="0"/>
              <a:t> les progrès significatifs ont lieu  lors de </a:t>
            </a:r>
            <a:r>
              <a:rPr lang="fr-FR" sz="2800" i="1" dirty="0" smtClean="0"/>
              <a:t>la </a:t>
            </a:r>
            <a:r>
              <a:rPr lang="fr-FR" sz="2800" i="1" dirty="0"/>
              <a:t>confirmation de conjecture audacieuses ou de la falsification de conjectures </a:t>
            </a:r>
            <a:r>
              <a:rPr lang="fr-FR" sz="2800" i="1" dirty="0" smtClean="0"/>
              <a:t>prudentes »</a:t>
            </a:r>
          </a:p>
          <a:p>
            <a:pPr marL="0" indent="0">
              <a:buNone/>
            </a:pPr>
            <a:r>
              <a:rPr lang="fr-FR" sz="2800" i="1" dirty="0" smtClean="0"/>
              <a:t> A. </a:t>
            </a:r>
            <a:r>
              <a:rPr lang="fr-FR" sz="2800" i="1" dirty="0" err="1" smtClean="0"/>
              <a:t>Chalmers</a:t>
            </a:r>
            <a:r>
              <a:rPr lang="fr-FR" sz="2800" i="1" dirty="0" smtClean="0"/>
              <a:t>, Qu’est-ce que la science,1986,</a:t>
            </a:r>
            <a:r>
              <a:rPr lang="fr-FR" sz="2800" i="1" dirty="0"/>
              <a:t>  p.98-99</a:t>
            </a:r>
          </a:p>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66</a:t>
            </a:fld>
            <a:endParaRPr lang="fr-FR" dirty="0"/>
          </a:p>
        </p:txBody>
      </p:sp>
    </p:spTree>
    <p:extLst>
      <p:ext uri="{BB962C8B-B14F-4D97-AF65-F5344CB8AC3E}">
        <p14:creationId xmlns:p14="http://schemas.microsoft.com/office/powerpoint/2010/main" val="283930969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67</a:t>
            </a:fld>
            <a:endParaRPr lang="fr-FR" dirty="0"/>
          </a:p>
        </p:txBody>
      </p:sp>
      <p:sp>
        <p:nvSpPr>
          <p:cNvPr id="3" name="Espace réservé du contenu 2"/>
          <p:cNvSpPr>
            <a:spLocks noGrp="1"/>
          </p:cNvSpPr>
          <p:nvPr>
            <p:ph idx="4294967295"/>
          </p:nvPr>
        </p:nvSpPr>
        <p:spPr>
          <a:xfrm>
            <a:off x="665655" y="486870"/>
            <a:ext cx="8229600" cy="5735638"/>
          </a:xfrm>
        </p:spPr>
        <p:txBody>
          <a:bodyPr>
            <a:normAutofit/>
          </a:bodyPr>
          <a:lstStyle/>
          <a:p>
            <a:r>
              <a:rPr lang="fr-FR" dirty="0"/>
              <a:t>R</a:t>
            </a:r>
            <a:r>
              <a:rPr lang="fr-FR" dirty="0" smtClean="0"/>
              <a:t>emplacement </a:t>
            </a:r>
            <a:r>
              <a:rPr lang="fr-FR" dirty="0"/>
              <a:t>des théories par d’autres, n’obéit pas à la loi du tout ou rien, </a:t>
            </a:r>
            <a:endParaRPr lang="fr-FR" dirty="0" smtClean="0"/>
          </a:p>
          <a:p>
            <a:endParaRPr lang="fr-FR" dirty="0" smtClean="0"/>
          </a:p>
          <a:p>
            <a:r>
              <a:rPr lang="fr-FR" dirty="0" smtClean="0"/>
              <a:t> </a:t>
            </a:r>
            <a:r>
              <a:rPr lang="fr-FR" dirty="0"/>
              <a:t>T</a:t>
            </a:r>
            <a:r>
              <a:rPr lang="fr-FR" dirty="0" smtClean="0"/>
              <a:t>héories en </a:t>
            </a:r>
            <a:r>
              <a:rPr lang="fr-FR" dirty="0"/>
              <a:t>concurrence très longtemps </a:t>
            </a:r>
            <a:endParaRPr lang="fr-FR" dirty="0" smtClean="0"/>
          </a:p>
          <a:p>
            <a:pPr lvl="1"/>
            <a:endParaRPr lang="fr-FR" sz="3300" dirty="0" smtClean="0"/>
          </a:p>
          <a:p>
            <a:pPr lvl="1"/>
            <a:r>
              <a:rPr lang="fr-FR" sz="3300" dirty="0" smtClean="0"/>
              <a:t>Exemple : théories sur la nature de la lumière</a:t>
            </a:r>
          </a:p>
        </p:txBody>
      </p:sp>
    </p:spTree>
    <p:extLst>
      <p:ext uri="{BB962C8B-B14F-4D97-AF65-F5344CB8AC3E}">
        <p14:creationId xmlns:p14="http://schemas.microsoft.com/office/powerpoint/2010/main" val="379925106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68</a:t>
            </a:fld>
            <a:endParaRPr lang="fr-FR" dirty="0"/>
          </a:p>
        </p:txBody>
      </p:sp>
      <p:sp>
        <p:nvSpPr>
          <p:cNvPr id="3" name="Espace réservé du contenu 2"/>
          <p:cNvSpPr>
            <a:spLocks noGrp="1"/>
          </p:cNvSpPr>
          <p:nvPr>
            <p:ph idx="4294967295"/>
          </p:nvPr>
        </p:nvSpPr>
        <p:spPr>
          <a:xfrm>
            <a:off x="409352" y="341313"/>
            <a:ext cx="8229600" cy="5784850"/>
          </a:xfrm>
        </p:spPr>
        <p:txBody>
          <a:bodyPr>
            <a:normAutofit fontScale="92500"/>
          </a:bodyPr>
          <a:lstStyle/>
          <a:p>
            <a:pPr marL="0" indent="0">
              <a:buNone/>
            </a:pPr>
            <a:r>
              <a:rPr lang="fr-FR" b="1" dirty="0" smtClean="0"/>
              <a:t>Théorie conservée </a:t>
            </a:r>
            <a:r>
              <a:rPr lang="fr-FR" b="1" dirty="0"/>
              <a:t>même si </a:t>
            </a:r>
            <a:r>
              <a:rPr lang="fr-FR" b="1" dirty="0" smtClean="0"/>
              <a:t>falsifications mineures, pas </a:t>
            </a:r>
            <a:r>
              <a:rPr lang="fr-FR" b="1" dirty="0"/>
              <a:t>de concurrente sérieuse. </a:t>
            </a:r>
            <a:endParaRPr lang="fr-FR" b="1" dirty="0" smtClean="0"/>
          </a:p>
          <a:p>
            <a:r>
              <a:rPr lang="fr-FR" dirty="0"/>
              <a:t>T</a:t>
            </a:r>
            <a:r>
              <a:rPr lang="fr-FR" dirty="0" smtClean="0"/>
              <a:t>héorie sélection naturelle espèces (Darwin),</a:t>
            </a:r>
          </a:p>
          <a:p>
            <a:r>
              <a:rPr lang="fr-FR" strike="sngStrike" dirty="0" smtClean="0"/>
              <a:t>fortement falsifiable, </a:t>
            </a:r>
            <a:r>
              <a:rPr lang="fr-FR" dirty="0" smtClean="0"/>
              <a:t>pas </a:t>
            </a:r>
            <a:r>
              <a:rPr lang="fr-FR" dirty="0"/>
              <a:t>de prédictions bien définies qui permettraient de la réfuter.  </a:t>
            </a:r>
            <a:endParaRPr lang="fr-FR" dirty="0" smtClean="0"/>
          </a:p>
          <a:p>
            <a:r>
              <a:rPr lang="fr-FR" dirty="0" smtClean="0"/>
              <a:t>Valable, explications </a:t>
            </a:r>
            <a:r>
              <a:rPr lang="fr-FR" dirty="0"/>
              <a:t>plausibles </a:t>
            </a:r>
            <a:r>
              <a:rPr lang="fr-FR" dirty="0" smtClean="0"/>
              <a:t>données disponibles évolution </a:t>
            </a:r>
            <a:r>
              <a:rPr lang="fr-FR" dirty="0"/>
              <a:t>des </a:t>
            </a:r>
            <a:r>
              <a:rPr lang="fr-FR" dirty="0" smtClean="0"/>
              <a:t>espèces</a:t>
            </a:r>
          </a:p>
          <a:p>
            <a:pPr marL="0" indent="0">
              <a:buNone/>
            </a:pPr>
            <a:r>
              <a:rPr lang="fr-FR" dirty="0" smtClean="0"/>
              <a:t> </a:t>
            </a:r>
          </a:p>
          <a:p>
            <a:r>
              <a:rPr lang="fr-FR" dirty="0"/>
              <a:t>R</a:t>
            </a:r>
            <a:r>
              <a:rPr lang="fr-FR" dirty="0" smtClean="0"/>
              <a:t>echerches en génétique et biologie </a:t>
            </a:r>
            <a:r>
              <a:rPr lang="fr-FR" dirty="0"/>
              <a:t>moléculaire  </a:t>
            </a:r>
          </a:p>
          <a:p>
            <a:endParaRPr lang="fr-FR" dirty="0"/>
          </a:p>
        </p:txBody>
      </p:sp>
    </p:spTree>
    <p:extLst>
      <p:ext uri="{BB962C8B-B14F-4D97-AF65-F5344CB8AC3E}">
        <p14:creationId xmlns:p14="http://schemas.microsoft.com/office/powerpoint/2010/main" val="302045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1. Deux critiques de l’induction</a:t>
            </a:r>
            <a:endParaRPr lang="fr-FR" dirty="0"/>
          </a:p>
        </p:txBody>
      </p:sp>
      <p:sp>
        <p:nvSpPr>
          <p:cNvPr id="3" name="Espace réservé du contenu 2"/>
          <p:cNvSpPr>
            <a:spLocks noGrp="1"/>
          </p:cNvSpPr>
          <p:nvPr>
            <p:ph sz="half" idx="1"/>
          </p:nvPr>
        </p:nvSpPr>
        <p:spPr/>
        <p:txBody>
          <a:bodyPr/>
          <a:lstStyle/>
          <a:p>
            <a:pPr marL="0" indent="0">
              <a:buNone/>
            </a:pPr>
            <a:r>
              <a:rPr lang="fr-FR" dirty="0" smtClean="0"/>
              <a:t>1. Importance du langage</a:t>
            </a:r>
          </a:p>
          <a:p>
            <a:pPr marL="0" indent="0">
              <a:buNone/>
            </a:pPr>
            <a:r>
              <a:rPr lang="fr-FR" dirty="0" smtClean="0"/>
              <a:t> </a:t>
            </a:r>
          </a:p>
          <a:p>
            <a:pPr marL="514350" indent="-514350">
              <a:buFont typeface="+mj-lt"/>
              <a:buAutoNum type="arabicPeriod"/>
            </a:pPr>
            <a:endParaRPr lang="fr-FR" dirty="0"/>
          </a:p>
          <a:p>
            <a:pPr marL="514350" indent="-514350">
              <a:buFont typeface="+mj-lt"/>
              <a:buAutoNum type="arabicPeriod"/>
            </a:pPr>
            <a:endParaRPr lang="fr-FR" dirty="0" smtClean="0"/>
          </a:p>
          <a:p>
            <a:pPr marL="514350" indent="-514350">
              <a:buFont typeface="+mj-lt"/>
              <a:buAutoNum type="arabicPeriod"/>
            </a:pPr>
            <a:endParaRPr lang="fr-FR" dirty="0"/>
          </a:p>
        </p:txBody>
      </p:sp>
      <p:sp>
        <p:nvSpPr>
          <p:cNvPr id="5" name="Espace réservé du contenu 4"/>
          <p:cNvSpPr>
            <a:spLocks noGrp="1"/>
          </p:cNvSpPr>
          <p:nvPr>
            <p:ph sz="half" idx="2"/>
          </p:nvPr>
        </p:nvSpPr>
        <p:spPr/>
        <p:txBody>
          <a:bodyPr/>
          <a:lstStyle/>
          <a:p>
            <a:pPr marL="0" indent="0">
              <a:buNone/>
            </a:pPr>
            <a:r>
              <a:rPr lang="fr-FR" dirty="0" smtClean="0"/>
              <a:t>2. Reproductibilité </a:t>
            </a:r>
            <a:r>
              <a:rPr lang="fr-FR" dirty="0"/>
              <a:t>de l’expérience</a:t>
            </a:r>
          </a:p>
          <a:p>
            <a:pPr marL="0" indent="0">
              <a:buNone/>
            </a:pPr>
            <a:endParaRPr lang="fr-FR" dirty="0" smtClean="0"/>
          </a:p>
          <a:p>
            <a:pPr marL="0" indent="0">
              <a:buNone/>
            </a:pPr>
            <a:endParaRPr lang="fr-FR" dirty="0"/>
          </a:p>
          <a:p>
            <a:pPr marL="0" indent="0">
              <a:buNone/>
            </a:pPr>
            <a:r>
              <a:rPr lang="fr-FR" dirty="0" smtClean="0"/>
              <a:t>Répétabilité</a:t>
            </a:r>
            <a:r>
              <a:rPr lang="fr-FR" dirty="0"/>
              <a:t>/reproductibilité</a:t>
            </a:r>
          </a:p>
          <a:p>
            <a:endParaRPr lang="fr-FR" dirty="0"/>
          </a:p>
        </p:txBody>
      </p:sp>
      <p:sp>
        <p:nvSpPr>
          <p:cNvPr id="4" name="Espace réservé du numéro de diapositive 3"/>
          <p:cNvSpPr>
            <a:spLocks noGrp="1"/>
          </p:cNvSpPr>
          <p:nvPr>
            <p:ph type="sldNum" sz="quarter" idx="12"/>
          </p:nvPr>
        </p:nvSpPr>
        <p:spPr/>
        <p:txBody>
          <a:bodyPr/>
          <a:lstStyle/>
          <a:p>
            <a:fld id="{BAA16F81-810C-D04B-AC98-6B13A43517CC}" type="slidenum">
              <a:rPr lang="fr-FR" smtClean="0"/>
              <a:t>7</a:t>
            </a:fld>
            <a:endParaRPr lang="fr-FR" dirty="0"/>
          </a:p>
        </p:txBody>
      </p:sp>
      <p:pic>
        <p:nvPicPr>
          <p:cNvPr id="6" name="Image 5" descr="science_langa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742" y="2925436"/>
            <a:ext cx="3731715" cy="2214758"/>
          </a:xfrm>
          <a:prstGeom prst="rect">
            <a:avLst/>
          </a:prstGeom>
        </p:spPr>
      </p:pic>
    </p:spTree>
    <p:extLst>
      <p:ext uri="{BB962C8B-B14F-4D97-AF65-F5344CB8AC3E}">
        <p14:creationId xmlns:p14="http://schemas.microsoft.com/office/powerpoint/2010/main" val="479034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Approximations, modèles</a:t>
            </a:r>
            <a:endParaRPr lang="fr-FR" dirty="0"/>
          </a:p>
        </p:txBody>
      </p:sp>
      <p:pic>
        <p:nvPicPr>
          <p:cNvPr id="5" name="Espace réservé du contenu 4" descr="pionnier modélisation.jpg"/>
          <p:cNvPicPr>
            <a:picLocks noGrp="1" noChangeAspect="1"/>
          </p:cNvPicPr>
          <p:nvPr>
            <p:ph idx="1"/>
          </p:nvPr>
        </p:nvPicPr>
        <p:blipFill>
          <a:blip r:embed="rId3">
            <a:extLst>
              <a:ext uri="{28A0092B-C50C-407E-A947-70E740481C1C}">
                <a14:useLocalDpi xmlns:a14="http://schemas.microsoft.com/office/drawing/2010/main" val="0"/>
              </a:ext>
            </a:extLst>
          </a:blip>
          <a:srcRect l="-11818" r="-11818"/>
          <a:stretch>
            <a:fillRect/>
          </a:stretch>
        </p:blipFill>
        <p:spPr/>
      </p:pic>
      <p:sp>
        <p:nvSpPr>
          <p:cNvPr id="4" name="Espace réservé du numéro de diapositive 3"/>
          <p:cNvSpPr>
            <a:spLocks noGrp="1"/>
          </p:cNvSpPr>
          <p:nvPr>
            <p:ph type="sldNum" sz="quarter" idx="12"/>
          </p:nvPr>
        </p:nvSpPr>
        <p:spPr/>
        <p:txBody>
          <a:bodyPr/>
          <a:lstStyle/>
          <a:p>
            <a:fld id="{BAA16F81-810C-D04B-AC98-6B13A43517CC}" type="slidenum">
              <a:rPr lang="fr-FR" smtClean="0"/>
              <a:t>8</a:t>
            </a:fld>
            <a:endParaRPr lang="fr-FR" dirty="0"/>
          </a:p>
        </p:txBody>
      </p:sp>
      <p:sp>
        <p:nvSpPr>
          <p:cNvPr id="6" name="ZoneTexte 5"/>
          <p:cNvSpPr txBox="1"/>
          <p:nvPr/>
        </p:nvSpPr>
        <p:spPr>
          <a:xfrm>
            <a:off x="771135" y="6032168"/>
            <a:ext cx="7182142" cy="369332"/>
          </a:xfrm>
          <a:prstGeom prst="rect">
            <a:avLst/>
          </a:prstGeom>
          <a:noFill/>
        </p:spPr>
        <p:txBody>
          <a:bodyPr wrap="square" rtlCol="0">
            <a:spAutoFit/>
          </a:bodyPr>
          <a:lstStyle/>
          <a:p>
            <a:pPr algn="ctr"/>
            <a:r>
              <a:rPr lang="fr-FR" dirty="0" smtClean="0"/>
              <a:t>Géologie, 1893, </a:t>
            </a:r>
            <a:r>
              <a:rPr lang="fr-FR" dirty="0" err="1" smtClean="0"/>
              <a:t>Balley</a:t>
            </a:r>
            <a:r>
              <a:rPr lang="fr-FR" dirty="0" smtClean="0"/>
              <a:t> Willis (EU) géologie expérimentale</a:t>
            </a:r>
            <a:endParaRPr lang="fr-FR" dirty="0"/>
          </a:p>
        </p:txBody>
      </p:sp>
    </p:spTree>
    <p:extLst>
      <p:ext uri="{BB962C8B-B14F-4D97-AF65-F5344CB8AC3E}">
        <p14:creationId xmlns:p14="http://schemas.microsoft.com/office/powerpoint/2010/main" val="1831294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AA16F81-810C-D04B-AC98-6B13A43517CC}" type="slidenum">
              <a:rPr lang="fr-FR" smtClean="0"/>
              <a:t>9</a:t>
            </a:fld>
            <a:endParaRPr lang="fr-FR" dirty="0"/>
          </a:p>
        </p:txBody>
      </p:sp>
      <p:sp>
        <p:nvSpPr>
          <p:cNvPr id="3" name="Espace réservé du contenu 2"/>
          <p:cNvSpPr>
            <a:spLocks noGrp="1"/>
          </p:cNvSpPr>
          <p:nvPr>
            <p:ph idx="4294967295"/>
          </p:nvPr>
        </p:nvSpPr>
        <p:spPr>
          <a:xfrm>
            <a:off x="574571" y="604729"/>
            <a:ext cx="8229600" cy="5567471"/>
          </a:xfrm>
        </p:spPr>
        <p:txBody>
          <a:bodyPr>
            <a:normAutofit/>
          </a:bodyPr>
          <a:lstStyle/>
          <a:p>
            <a:r>
              <a:rPr lang="fr-FR" b="1" dirty="0"/>
              <a:t>R</a:t>
            </a:r>
            <a:r>
              <a:rPr lang="fr-FR" b="1" dirty="0" smtClean="0"/>
              <a:t>estitution expérience = discours </a:t>
            </a:r>
            <a:r>
              <a:rPr lang="fr-FR" b="1" dirty="0"/>
              <a:t>(abstrait) sur une réalité concrète, </a:t>
            </a:r>
            <a:endParaRPr lang="fr-FR" b="1" dirty="0" smtClean="0"/>
          </a:p>
          <a:p>
            <a:endParaRPr lang="fr-FR" b="1" dirty="0" smtClean="0"/>
          </a:p>
          <a:p>
            <a:r>
              <a:rPr lang="fr-FR" b="1" dirty="0"/>
              <a:t>S</a:t>
            </a:r>
            <a:r>
              <a:rPr lang="fr-FR" b="1" dirty="0" smtClean="0"/>
              <a:t>élection d’information, </a:t>
            </a:r>
            <a:r>
              <a:rPr lang="fr-FR" b="1" dirty="0"/>
              <a:t>interprétation de  cette réalité. </a:t>
            </a:r>
            <a:endParaRPr lang="fr-FR" b="1" dirty="0" smtClean="0"/>
          </a:p>
          <a:p>
            <a:endParaRPr lang="fr-FR" b="1" dirty="0" smtClean="0"/>
          </a:p>
          <a:p>
            <a:r>
              <a:rPr lang="fr-FR" b="1" dirty="0" smtClean="0"/>
              <a:t>A partir </a:t>
            </a:r>
            <a:r>
              <a:rPr lang="fr-FR" b="1" dirty="0"/>
              <a:t>de </a:t>
            </a:r>
            <a:r>
              <a:rPr lang="fr-FR" b="1" dirty="0" smtClean="0"/>
              <a:t>représentations/ </a:t>
            </a:r>
            <a:r>
              <a:rPr lang="fr-FR" b="1" dirty="0"/>
              <a:t>schémas  </a:t>
            </a:r>
            <a:r>
              <a:rPr lang="fr-FR" b="1" dirty="0" smtClean="0"/>
              <a:t>i.e. une </a:t>
            </a:r>
            <a:r>
              <a:rPr lang="fr-FR" b="1" dirty="0"/>
              <a:t>base théorique</a:t>
            </a:r>
            <a:r>
              <a:rPr lang="fr-FR" dirty="0"/>
              <a:t>.</a:t>
            </a:r>
            <a:r>
              <a:rPr lang="fr-FR" dirty="0" smtClean="0">
                <a:effectLst/>
              </a:rPr>
              <a:t> </a:t>
            </a:r>
          </a:p>
          <a:p>
            <a:endParaRPr lang="fr-FR" dirty="0" smtClean="0">
              <a:effectLst/>
            </a:endParaRPr>
          </a:p>
          <a:p>
            <a:r>
              <a:rPr lang="fr-FR" b="1" dirty="0"/>
              <a:t>Importance des instruments scientifiques, donc des techniques</a:t>
            </a:r>
          </a:p>
          <a:p>
            <a:endParaRPr lang="fr-FR" dirty="0"/>
          </a:p>
        </p:txBody>
      </p:sp>
    </p:spTree>
    <p:extLst>
      <p:ext uri="{BB962C8B-B14F-4D97-AF65-F5344CB8AC3E}">
        <p14:creationId xmlns:p14="http://schemas.microsoft.com/office/powerpoint/2010/main" val="24074149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nderie">
  <a:themeElements>
    <a:clrScheme name="Fonderie">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nderie">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nderie">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Fonderie.thmx</Template>
  <TotalTime>2452</TotalTime>
  <Words>2858</Words>
  <Application>Microsoft Macintosh PowerPoint</Application>
  <PresentationFormat>Présentation à l'écran (4:3)</PresentationFormat>
  <Paragraphs>487</Paragraphs>
  <Slides>68</Slides>
  <Notes>21</Notes>
  <HiddenSlides>0</HiddenSlides>
  <MMClips>0</MMClips>
  <ScaleCrop>false</ScaleCrop>
  <HeadingPairs>
    <vt:vector size="4" baseType="variant">
      <vt:variant>
        <vt:lpstr>Thème</vt:lpstr>
      </vt:variant>
      <vt:variant>
        <vt:i4>1</vt:i4>
      </vt:variant>
      <vt:variant>
        <vt:lpstr>Titres des diapositives</vt:lpstr>
      </vt:variant>
      <vt:variant>
        <vt:i4>68</vt:i4>
      </vt:variant>
    </vt:vector>
  </HeadingPairs>
  <TitlesOfParts>
    <vt:vector size="69" baseType="lpstr">
      <vt:lpstr>Fonderie</vt:lpstr>
      <vt:lpstr>La place de l’expérience dans la construction de la connaissance scientifique :  de l’induction à la falsification</vt:lpstr>
      <vt:lpstr>Critique 2: biais de confirmation</vt:lpstr>
      <vt:lpstr>Critique 3:  l’objection logique de Hume</vt:lpstr>
      <vt:lpstr>Critique 4: le paradoxe d’Hempel sur les corbeaux</vt:lpstr>
      <vt:lpstr>Critique 5 : nombre d’expériences nécessaires?</vt:lpstr>
      <vt:lpstr>Plan du cours</vt:lpstr>
      <vt:lpstr>1. Deux critiques de l’induction</vt:lpstr>
      <vt:lpstr>Approximations, modèles</vt:lpstr>
      <vt:lpstr>Présentation PowerPoint</vt:lpstr>
      <vt:lpstr>Lunette de Galilée</vt:lpstr>
      <vt:lpstr>Présentation PowerPoint</vt:lpstr>
      <vt:lpstr>Observations</vt:lpstr>
      <vt:lpstr>« Le messager des Etoiles » , 12 mars 1610 </vt:lpstr>
      <vt:lpstr>Observer avec les sens (œil , ouïe…)</vt:lpstr>
      <vt:lpstr>Instruments, astronomie</vt:lpstr>
      <vt:lpstr>Lune</vt:lpstr>
      <vt:lpstr>Dessin, ombres portées, perspective</vt:lpstr>
      <vt:lpstr>Admettre ce qui est observé</vt:lpstr>
      <vt:lpstr>Présentation PowerPoint</vt:lpstr>
      <vt:lpstr>Comprendre le principe de fonctionnement</vt:lpstr>
      <vt:lpstr>Présentation PowerPoint</vt:lpstr>
      <vt:lpstr>Présentation PowerPoint</vt:lpstr>
      <vt:lpstr>Les instruments de la science</vt:lpstr>
      <vt:lpstr>Les instruments de la science</vt:lpstr>
      <vt:lpstr>Présentation PowerPoint</vt:lpstr>
      <vt:lpstr>Présentation PowerPoint</vt:lpstr>
      <vt:lpstr>Présentation PowerPoint</vt:lpstr>
      <vt:lpstr>Conclusion intermédiaire</vt:lpstr>
      <vt:lpstr>Présentation PowerPoint</vt:lpstr>
      <vt:lpstr>Le problème de l’erreur d’interprétation des expériences</vt:lpstr>
      <vt:lpstr>La théorie du phlogistique</vt:lpstr>
      <vt:lpstr>Présentation PowerPoint</vt:lpstr>
      <vt:lpstr>Présentation PowerPoint</vt:lpstr>
      <vt:lpstr>Présentation PowerPoint</vt:lpstr>
      <vt:lpstr>2. Le positivisme logique ou empirisme logique</vt:lpstr>
      <vt:lpstr>Présentation PowerPoint</vt:lpstr>
      <vt:lpstr>Présentation PowerPoint</vt:lpstr>
      <vt:lpstr>Présentation PowerPoint</vt:lpstr>
      <vt:lpstr>Présentation PowerPoint</vt:lpstr>
      <vt:lpstr>Question centrale </vt:lpstr>
      <vt:lpstr>2.2 une « conception scientifique du monde » </vt:lpstr>
      <vt:lpstr>2.3 Méthode pour connaître noyau d’énoncés empiriques </vt:lpstr>
      <vt:lpstr>Présentation PowerPoint</vt:lpstr>
      <vt:lpstr>2.4 énoncé vérifiable / Non vérifiable dans les sciences empiriques ? </vt:lpstr>
      <vt:lpstr>Présentation PowerPoint</vt:lpstr>
      <vt:lpstr>Présentation PowerPoint</vt:lpstr>
      <vt:lpstr>En résumé (1)</vt:lpstr>
      <vt:lpstr>En résumé (2)</vt:lpstr>
      <vt:lpstr>3. La falsification</vt:lpstr>
      <vt:lpstr>3.1 Les travaux de Karl Popper (1902-1994)</vt:lpstr>
      <vt:lpstr>Présentation PowerPoint</vt:lpstr>
      <vt:lpstr>Présentation PowerPoint</vt:lpstr>
      <vt:lpstr>Présentation PowerPoint</vt:lpstr>
      <vt:lpstr>Présentation PowerPoint</vt:lpstr>
      <vt:lpstr>4. La méthode hypothético-déductive</vt:lpstr>
      <vt:lpstr>4.1 De l’induction/vérification à la déduction/falsification</vt:lpstr>
      <vt:lpstr>Présentation PowerPoint</vt:lpstr>
      <vt:lpstr>4.2 Avantages de la méthode hypothético déductive</vt:lpstr>
      <vt:lpstr>4.3 La méthode hypothético-déductive comme norme</vt:lpstr>
      <vt:lpstr>Présentation PowerPoint</vt:lpstr>
      <vt:lpstr>Présentation PowerPoint</vt:lpstr>
      <vt:lpstr>Présentation PowerPoint</vt:lpstr>
      <vt:lpstr>4.4 Le progrès vu par la falsification </vt:lpstr>
      <vt:lpstr>4.5 Conséquences pour l’évolution épistémologique ?</vt:lpstr>
      <vt:lpstr>Présentation PowerPoint</vt:lpstr>
      <vt:lpstr>4.6 Le critère de falsification en question</vt:lpstr>
      <vt:lpstr>Présentation PowerPoint</vt:lpstr>
      <vt:lpstr>Présentation PowerPoint</vt:lpstr>
    </vt:vector>
  </TitlesOfParts>
  <Company>Ecole Centrale Paris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Cynthia Colmellere</dc:creator>
  <cp:lastModifiedBy>Cynthia Colmellere</cp:lastModifiedBy>
  <cp:revision>70</cp:revision>
  <dcterms:created xsi:type="dcterms:W3CDTF">2015-04-06T14:18:50Z</dcterms:created>
  <dcterms:modified xsi:type="dcterms:W3CDTF">2016-04-21T14:39:56Z</dcterms:modified>
</cp:coreProperties>
</file>