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8"/>
  </p:notesMasterIdLst>
  <p:handoutMasterIdLst>
    <p:handoutMasterId r:id="rId49"/>
  </p:handoutMasterIdLst>
  <p:sldIdLst>
    <p:sldId id="256" r:id="rId2"/>
    <p:sldId id="283" r:id="rId3"/>
    <p:sldId id="257" r:id="rId4"/>
    <p:sldId id="258" r:id="rId5"/>
    <p:sldId id="259" r:id="rId6"/>
    <p:sldId id="260" r:id="rId7"/>
    <p:sldId id="261" r:id="rId8"/>
    <p:sldId id="262" r:id="rId9"/>
    <p:sldId id="263" r:id="rId10"/>
    <p:sldId id="264" r:id="rId11"/>
    <p:sldId id="265" r:id="rId12"/>
    <p:sldId id="286" r:id="rId13"/>
    <p:sldId id="287" r:id="rId14"/>
    <p:sldId id="284" r:id="rId15"/>
    <p:sldId id="285" r:id="rId16"/>
    <p:sldId id="288" r:id="rId17"/>
    <p:sldId id="289" r:id="rId18"/>
    <p:sldId id="290" r:id="rId19"/>
    <p:sldId id="291" r:id="rId20"/>
    <p:sldId id="292" r:id="rId21"/>
    <p:sldId id="293" r:id="rId22"/>
    <p:sldId id="294" r:id="rId23"/>
    <p:sldId id="295" r:id="rId24"/>
    <p:sldId id="296" r:id="rId25"/>
    <p:sldId id="297" r:id="rId26"/>
    <p:sldId id="298" r:id="rId27"/>
    <p:sldId id="299" r:id="rId28"/>
    <p:sldId id="300" r:id="rId29"/>
    <p:sldId id="302" r:id="rId30"/>
    <p:sldId id="266" r:id="rId31"/>
    <p:sldId id="267" r:id="rId32"/>
    <p:sldId id="268" r:id="rId33"/>
    <p:sldId id="269" r:id="rId34"/>
    <p:sldId id="270" r:id="rId35"/>
    <p:sldId id="271" r:id="rId36"/>
    <p:sldId id="272" r:id="rId37"/>
    <p:sldId id="273" r:id="rId38"/>
    <p:sldId id="303" r:id="rId39"/>
    <p:sldId id="275" r:id="rId40"/>
    <p:sldId id="276" r:id="rId41"/>
    <p:sldId id="277" r:id="rId42"/>
    <p:sldId id="278" r:id="rId43"/>
    <p:sldId id="279" r:id="rId44"/>
    <p:sldId id="280" r:id="rId45"/>
    <p:sldId id="282" r:id="rId46"/>
    <p:sldId id="281" r:id="rId4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2" d="100"/>
          <a:sy n="52" d="100"/>
        </p:scale>
        <p:origin x="-10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14D7E7-4F5B-EF42-B8C5-57FD436D03FD}" type="datetimeFigureOut">
              <a:rPr lang="fr-FR" smtClean="0"/>
              <a:t>15/05/16</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FFC35F9-19C0-C246-B0F9-D7AA16F4E951}" type="slidenum">
              <a:rPr lang="fr-FR" smtClean="0"/>
              <a:t>‹#›</a:t>
            </a:fld>
            <a:endParaRPr lang="fr-FR" dirty="0"/>
          </a:p>
        </p:txBody>
      </p:sp>
    </p:spTree>
    <p:extLst>
      <p:ext uri="{BB962C8B-B14F-4D97-AF65-F5344CB8AC3E}">
        <p14:creationId xmlns:p14="http://schemas.microsoft.com/office/powerpoint/2010/main" val="1545555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193086-8D15-A640-8087-ECE936C9DFB8}" type="datetimeFigureOut">
              <a:rPr lang="fr-FR" smtClean="0"/>
              <a:t>15/05/16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E81581-A27F-BC4B-99BA-C1A4718413E2}" type="slidenum">
              <a:rPr lang="fr-FR" smtClean="0"/>
              <a:t>‹#›</a:t>
            </a:fld>
            <a:endParaRPr lang="fr-FR" dirty="0"/>
          </a:p>
        </p:txBody>
      </p:sp>
    </p:spTree>
    <p:extLst>
      <p:ext uri="{BB962C8B-B14F-4D97-AF65-F5344CB8AC3E}">
        <p14:creationId xmlns:p14="http://schemas.microsoft.com/office/powerpoint/2010/main" val="247444574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aseline="0" dirty="0" smtClean="0"/>
              <a:t>Utilisées </a:t>
            </a:r>
            <a:r>
              <a:rPr lang="fr-FR" baseline="0" dirty="0" smtClean="0"/>
              <a:t>au moment de la conception.</a:t>
            </a:r>
          </a:p>
          <a:p>
            <a:r>
              <a:rPr lang="fr-FR" baseline="0" dirty="0" smtClean="0"/>
              <a:t>Sociologie des usages en R et D,  exemple des compteurs EDF, </a:t>
            </a:r>
            <a:r>
              <a:rPr lang="fr-FR" baseline="0" dirty="0" smtClean="0"/>
              <a:t>Facteurs Humains (FH) </a:t>
            </a:r>
            <a:r>
              <a:rPr lang="fr-FR" baseline="0" dirty="0" smtClean="0"/>
              <a:t>puis </a:t>
            </a:r>
            <a:r>
              <a:rPr lang="fr-FR" baseline="0" dirty="0" smtClean="0"/>
              <a:t>Facteurs organisationnels et Humains (FOH), </a:t>
            </a:r>
            <a:r>
              <a:rPr lang="fr-FR" baseline="0" dirty="0" smtClean="0"/>
              <a:t>comportement de l’usager automobile</a:t>
            </a:r>
            <a:r>
              <a:rPr lang="fr-FR" baseline="0" dirty="0" smtClean="0"/>
              <a:t>, de l’usager des transports, de l’opérateur de centrale nucléaire, du pilote d’avion</a:t>
            </a:r>
            <a:r>
              <a:rPr lang="is-IS" baseline="0" dirty="0" smtClean="0"/>
              <a:t>…</a:t>
            </a:r>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9</a:t>
            </a:fld>
            <a:endParaRPr lang="fr-FR" dirty="0"/>
          </a:p>
        </p:txBody>
      </p:sp>
    </p:spTree>
    <p:extLst>
      <p:ext uri="{BB962C8B-B14F-4D97-AF65-F5344CB8AC3E}">
        <p14:creationId xmlns:p14="http://schemas.microsoft.com/office/powerpoint/2010/main" val="4227581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Exemple : observation de la vie des ouvriers du textile de Mulhouse.</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19</a:t>
            </a:fld>
            <a:endParaRPr lang="fr-FR" dirty="0"/>
          </a:p>
        </p:txBody>
      </p:sp>
    </p:spTree>
    <p:extLst>
      <p:ext uri="{BB962C8B-B14F-4D97-AF65-F5344CB8AC3E}">
        <p14:creationId xmlns:p14="http://schemas.microsoft.com/office/powerpoint/2010/main" val="2010001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Durkheim</a:t>
            </a:r>
            <a:r>
              <a:rPr lang="fr-FR" baseline="0" dirty="0" smtClean="0"/>
              <a:t> </a:t>
            </a:r>
            <a:r>
              <a:rPr lang="fr-FR" dirty="0" smtClean="0"/>
              <a:t>s’inspire </a:t>
            </a:r>
            <a:r>
              <a:rPr lang="fr-FR" dirty="0" smtClean="0"/>
              <a:t>de certaines théories de Comte mais renouvelle cette science sociale. </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21</a:t>
            </a:fld>
            <a:endParaRPr lang="fr-FR" dirty="0"/>
          </a:p>
        </p:txBody>
      </p:sp>
    </p:spTree>
    <p:extLst>
      <p:ext uri="{BB962C8B-B14F-4D97-AF65-F5344CB8AC3E}">
        <p14:creationId xmlns:p14="http://schemas.microsoft.com/office/powerpoint/2010/main" val="14995452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Comparaison</a:t>
            </a:r>
            <a:r>
              <a:rPr lang="fr-FR" baseline="0" dirty="0" smtClean="0"/>
              <a:t> donc </a:t>
            </a:r>
            <a:r>
              <a:rPr lang="fr-FR" baseline="0" dirty="0" smtClean="0"/>
              <a:t>constitution </a:t>
            </a:r>
            <a:r>
              <a:rPr lang="fr-FR" baseline="0" dirty="0" smtClean="0"/>
              <a:t>de </a:t>
            </a:r>
            <a:r>
              <a:rPr lang="fr-FR" baseline="0" dirty="0" smtClean="0"/>
              <a:t>l’échantillon cruciale</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25</a:t>
            </a:fld>
            <a:endParaRPr lang="fr-FR" dirty="0"/>
          </a:p>
        </p:txBody>
      </p:sp>
    </p:spTree>
    <p:extLst>
      <p:ext uri="{BB962C8B-B14F-4D97-AF65-F5344CB8AC3E}">
        <p14:creationId xmlns:p14="http://schemas.microsoft.com/office/powerpoint/2010/main" val="3531807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Reproductibilité de l’expérience </a:t>
            </a:r>
            <a:r>
              <a:rPr lang="fr-FR" dirty="0" smtClean="0"/>
              <a:t>impossible</a:t>
            </a:r>
            <a:r>
              <a:rPr lang="fr-FR" baseline="0" dirty="0" smtClean="0"/>
              <a:t> cf. </a:t>
            </a:r>
            <a:r>
              <a:rPr lang="fr-FR" dirty="0" smtClean="0"/>
              <a:t> </a:t>
            </a:r>
            <a:r>
              <a:rPr lang="fr-FR" dirty="0" smtClean="0"/>
              <a:t>observation d’une comète en </a:t>
            </a:r>
            <a:r>
              <a:rPr lang="fr-FR" dirty="0" smtClean="0"/>
              <a:t>astrophysique</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26</a:t>
            </a:fld>
            <a:endParaRPr lang="fr-FR" dirty="0"/>
          </a:p>
        </p:txBody>
      </p:sp>
    </p:spTree>
    <p:extLst>
      <p:ext uri="{BB962C8B-B14F-4D97-AF65-F5344CB8AC3E}">
        <p14:creationId xmlns:p14="http://schemas.microsoft.com/office/powerpoint/2010/main" val="576255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sociologie se différencie de la philosophie par exigence empirique.</a:t>
            </a:r>
            <a:r>
              <a:rPr lang="fr-FR" sz="1200" kern="1200" dirty="0" smtClean="0">
                <a:solidFill>
                  <a:schemeClr val="tx1"/>
                </a:solidFill>
                <a:effectLst/>
                <a:latin typeface="+mn-lt"/>
                <a:ea typeface="+mn-ea"/>
                <a:cs typeface="+mn-cs"/>
              </a:rPr>
              <a:t> La sociologie mêle donc questionnement théorique et réalité empirique. Elle est obligatoirement « sociologie d’enquête », marquée par un va-et-vient entre deux niveaux : entre les idées et l’enracinement dans la réalité sociale.</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Regard sociologique</a:t>
            </a:r>
            <a:r>
              <a:rPr lang="fr-FR" sz="1200" kern="1200" baseline="0" dirty="0" smtClean="0">
                <a:solidFill>
                  <a:schemeClr val="tx1"/>
                </a:solidFill>
                <a:effectLst/>
                <a:latin typeface="+mn-lt"/>
                <a:ea typeface="+mn-ea"/>
                <a:cs typeface="+mn-cs"/>
              </a:rPr>
              <a:t> focalisé : </a:t>
            </a:r>
            <a:r>
              <a:rPr lang="fr-FR"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exemple de la distance </a:t>
            </a:r>
            <a:r>
              <a:rPr lang="fr-FR" sz="1200" kern="1200" dirty="0" smtClean="0">
                <a:solidFill>
                  <a:schemeClr val="tx1"/>
                </a:solidFill>
                <a:effectLst/>
                <a:latin typeface="+mn-lt"/>
                <a:ea typeface="+mn-ea"/>
                <a:cs typeface="+mn-cs"/>
              </a:rPr>
              <a:t>sociale ou de la grande</a:t>
            </a:r>
            <a:r>
              <a:rPr lang="fr-FR" sz="1200" kern="1200" baseline="0" dirty="0" smtClean="0">
                <a:solidFill>
                  <a:schemeClr val="tx1"/>
                </a:solidFill>
                <a:effectLst/>
                <a:latin typeface="+mn-lt"/>
                <a:ea typeface="+mn-ea"/>
                <a:cs typeface="+mn-cs"/>
              </a:rPr>
              <a:t> proximité sociale entre le sociologue et le milieu, le groupe social qu’il étudie. Lorsque grande distance sociale, difficile de se départir de son jugement, grande proximité, risque important de tenir pour évident des pratiques, des croyances, des caractéristiques des situations étudiées qui ne le sont pas.</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27</a:t>
            </a:fld>
            <a:endParaRPr lang="fr-FR" dirty="0"/>
          </a:p>
        </p:txBody>
      </p:sp>
    </p:spTree>
    <p:extLst>
      <p:ext uri="{BB962C8B-B14F-4D97-AF65-F5344CB8AC3E}">
        <p14:creationId xmlns:p14="http://schemas.microsoft.com/office/powerpoint/2010/main" val="1785943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Autrement dit, les connaissances établies sur la famille, les entreprises, l’Etat, les classes sociales, les groupes religieux….pourraient être </a:t>
            </a:r>
            <a:r>
              <a:rPr lang="fr-FR" dirty="0" smtClean="0"/>
              <a:t>construites </a:t>
            </a:r>
            <a:r>
              <a:rPr lang="fr-FR" dirty="0" smtClean="0"/>
              <a:t>à partir d’énoncés portant sur des individus. </a:t>
            </a:r>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30</a:t>
            </a:fld>
            <a:endParaRPr lang="fr-FR" dirty="0"/>
          </a:p>
        </p:txBody>
      </p:sp>
    </p:spTree>
    <p:extLst>
      <p:ext uri="{BB962C8B-B14F-4D97-AF65-F5344CB8AC3E}">
        <p14:creationId xmlns:p14="http://schemas.microsoft.com/office/powerpoint/2010/main" val="1830186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 sociologie comme science, </a:t>
            </a:r>
            <a:r>
              <a:rPr lang="fr-FR" dirty="0" smtClean="0"/>
              <a:t>exemple</a:t>
            </a:r>
            <a:r>
              <a:rPr lang="fr-FR" baseline="0" dirty="0" smtClean="0"/>
              <a:t> d’ouvrages : </a:t>
            </a:r>
            <a:r>
              <a:rPr lang="fr-FR" dirty="0" smtClean="0"/>
              <a:t>«  </a:t>
            </a:r>
            <a:r>
              <a:rPr lang="fr-FR" dirty="0" smtClean="0"/>
              <a:t>la logique du </a:t>
            </a:r>
            <a:r>
              <a:rPr lang="fr-FR" dirty="0" smtClean="0"/>
              <a:t>social » (R. Boudon),  « la </a:t>
            </a:r>
            <a:r>
              <a:rPr lang="fr-FR" dirty="0" smtClean="0"/>
              <a:t>démocratie des </a:t>
            </a:r>
            <a:r>
              <a:rPr lang="fr-FR" dirty="0" smtClean="0"/>
              <a:t>crédules » ( Gérald </a:t>
            </a:r>
            <a:r>
              <a:rPr lang="fr-FR" dirty="0" err="1" smtClean="0"/>
              <a:t>Bronner</a:t>
            </a:r>
            <a:r>
              <a:rPr lang="fr-FR" dirty="0" smtClean="0"/>
              <a:t>)…</a:t>
            </a:r>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31</a:t>
            </a:fld>
            <a:endParaRPr lang="fr-FR" dirty="0"/>
          </a:p>
        </p:txBody>
      </p:sp>
    </p:spTree>
    <p:extLst>
      <p:ext uri="{BB962C8B-B14F-4D97-AF65-F5344CB8AC3E}">
        <p14:creationId xmlns:p14="http://schemas.microsoft.com/office/powerpoint/2010/main" val="1640521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Projets enjeux… prévision plus ou mois fiable…</a:t>
            </a:r>
          </a:p>
          <a:p>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32</a:t>
            </a:fld>
            <a:endParaRPr lang="fr-FR" dirty="0"/>
          </a:p>
        </p:txBody>
      </p:sp>
    </p:spTree>
    <p:extLst>
      <p:ext uri="{BB962C8B-B14F-4D97-AF65-F5344CB8AC3E}">
        <p14:creationId xmlns:p14="http://schemas.microsoft.com/office/powerpoint/2010/main" val="399206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Je parle ici de ce que l’on appelle </a:t>
            </a:r>
            <a:r>
              <a:rPr lang="fr-FR" dirty="0" smtClean="0"/>
              <a:t>l’économie dite  orthodoxe</a:t>
            </a:r>
            <a:r>
              <a:rPr lang="fr-FR" baseline="0" dirty="0" smtClean="0"/>
              <a:t>.</a:t>
            </a:r>
            <a:endParaRPr lang="fr-FR" dirty="0" smtClean="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34</a:t>
            </a:fld>
            <a:endParaRPr lang="fr-FR" dirty="0"/>
          </a:p>
        </p:txBody>
      </p:sp>
    </p:spTree>
    <p:extLst>
      <p:ext uri="{BB962C8B-B14F-4D97-AF65-F5344CB8AC3E}">
        <p14:creationId xmlns:p14="http://schemas.microsoft.com/office/powerpoint/2010/main" val="1339911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une </a:t>
            </a:r>
            <a:r>
              <a:rPr lang="fr-FR" sz="1200" kern="1200" dirty="0" smtClean="0">
                <a:solidFill>
                  <a:schemeClr val="tx1"/>
                </a:solidFill>
                <a:effectLst/>
                <a:latin typeface="+mn-lt"/>
                <a:ea typeface="+mn-ea"/>
                <a:cs typeface="+mn-cs"/>
              </a:rPr>
              <a:t>théorie sous-jacente: par exemple, une théorie </a:t>
            </a:r>
            <a:r>
              <a:rPr lang="fr-FR" sz="1200" kern="1200" dirty="0" smtClean="0">
                <a:solidFill>
                  <a:schemeClr val="tx1"/>
                </a:solidFill>
                <a:effectLst/>
                <a:latin typeface="+mn-lt"/>
                <a:ea typeface="+mn-ea"/>
                <a:cs typeface="+mn-cs"/>
              </a:rPr>
              <a:t>qui </a:t>
            </a:r>
            <a:r>
              <a:rPr lang="fr-FR" sz="1200" kern="1200" dirty="0" smtClean="0">
                <a:solidFill>
                  <a:schemeClr val="tx1"/>
                </a:solidFill>
                <a:effectLst/>
                <a:latin typeface="+mn-lt"/>
                <a:ea typeface="+mn-ea"/>
                <a:cs typeface="+mn-cs"/>
              </a:rPr>
              <a:t>dirait </a:t>
            </a:r>
            <a:r>
              <a:rPr lang="fr-FR" sz="1200" kern="1200" dirty="0" smtClean="0">
                <a:solidFill>
                  <a:schemeClr val="tx1"/>
                </a:solidFill>
                <a:effectLst/>
                <a:latin typeface="+mn-lt"/>
                <a:ea typeface="+mn-ea"/>
                <a:cs typeface="+mn-cs"/>
              </a:rPr>
              <a:t>par exemple que les individus </a:t>
            </a:r>
            <a:r>
              <a:rPr lang="fr-FR" sz="1200" kern="1200" dirty="0" smtClean="0">
                <a:solidFill>
                  <a:schemeClr val="tx1"/>
                </a:solidFill>
                <a:effectLst/>
                <a:latin typeface="+mn-lt"/>
                <a:ea typeface="+mn-ea"/>
                <a:cs typeface="+mn-cs"/>
              </a:rPr>
              <a:t>ont </a:t>
            </a:r>
            <a:r>
              <a:rPr lang="fr-FR" sz="1200" kern="1200" dirty="0" smtClean="0">
                <a:solidFill>
                  <a:schemeClr val="tx1"/>
                </a:solidFill>
                <a:effectLst/>
                <a:latin typeface="+mn-lt"/>
                <a:ea typeface="+mn-ea"/>
                <a:cs typeface="+mn-cs"/>
              </a:rPr>
              <a:t>tendance à régler ce genre de comportement spontanément.</a:t>
            </a:r>
            <a:r>
              <a:rPr lang="fr-FR" dirty="0" smtClean="0">
                <a:effectLst/>
              </a:rPr>
              <a:t> </a:t>
            </a:r>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39</a:t>
            </a:fld>
            <a:endParaRPr lang="fr-FR" dirty="0"/>
          </a:p>
        </p:txBody>
      </p:sp>
    </p:spTree>
    <p:extLst>
      <p:ext uri="{BB962C8B-B14F-4D97-AF65-F5344CB8AC3E}">
        <p14:creationId xmlns:p14="http://schemas.microsoft.com/office/powerpoint/2010/main" val="2042947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J’ai eu l’occasion de vous montrer tout au long du cours que l’usage des mathématiques ne signifiait pas forcément scientifique.</a:t>
            </a:r>
            <a:r>
              <a:rPr lang="fr-FR" dirty="0" smtClean="0">
                <a:effectLst/>
              </a:rPr>
              <a:t> Astrologie par exemples,</a:t>
            </a:r>
            <a:r>
              <a:rPr lang="fr-FR" baseline="0" dirty="0" smtClean="0">
                <a:effectLst/>
              </a:rPr>
              <a:t> certains </a:t>
            </a:r>
            <a:r>
              <a:rPr lang="fr-FR" baseline="0" dirty="0" smtClean="0">
                <a:effectLst/>
              </a:rPr>
              <a:t>modèles économiques utilisés en prospective </a:t>
            </a:r>
            <a:r>
              <a:rPr lang="fr-FR" baseline="0" dirty="0" smtClean="0">
                <a:effectLst/>
              </a:rPr>
              <a:t>(régulation des marchés</a:t>
            </a:r>
            <a:r>
              <a:rPr lang="fr-FR" baseline="0" dirty="0" smtClean="0">
                <a:effectLst/>
              </a:rPr>
              <a:t>)  dont on peut vérifier rétrospectivement qu’ils ne décrivent pas la réalité. </a:t>
            </a:r>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10</a:t>
            </a:fld>
            <a:endParaRPr lang="fr-FR" dirty="0"/>
          </a:p>
        </p:txBody>
      </p:sp>
    </p:spTree>
    <p:extLst>
      <p:ext uri="{BB962C8B-B14F-4D97-AF65-F5344CB8AC3E}">
        <p14:creationId xmlns:p14="http://schemas.microsoft.com/office/powerpoint/2010/main" val="2749231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40</a:t>
            </a:fld>
            <a:endParaRPr lang="fr-FR" dirty="0"/>
          </a:p>
        </p:txBody>
      </p:sp>
    </p:spTree>
    <p:extLst>
      <p:ext uri="{BB962C8B-B14F-4D97-AF65-F5344CB8AC3E}">
        <p14:creationId xmlns:p14="http://schemas.microsoft.com/office/powerpoint/2010/main" val="329458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43</a:t>
            </a:fld>
            <a:endParaRPr lang="fr-FR" dirty="0"/>
          </a:p>
        </p:txBody>
      </p:sp>
    </p:spTree>
    <p:extLst>
      <p:ext uri="{BB962C8B-B14F-4D97-AF65-F5344CB8AC3E}">
        <p14:creationId xmlns:p14="http://schemas.microsoft.com/office/powerpoint/2010/main" val="3508742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Il faut</a:t>
            </a:r>
            <a:r>
              <a:rPr lang="fr-FR" baseline="0" dirty="0" smtClean="0"/>
              <a:t> entendre ce discours, ne pas le balayer d’un revers  de main</a:t>
            </a:r>
            <a:endParaRPr lang="fr-FR" dirty="0"/>
          </a:p>
        </p:txBody>
      </p:sp>
      <p:sp>
        <p:nvSpPr>
          <p:cNvPr id="4" name="Espace réservé du numéro de diapositive 3"/>
          <p:cNvSpPr>
            <a:spLocks noGrp="1"/>
          </p:cNvSpPr>
          <p:nvPr>
            <p:ph type="sldNum" sz="quarter" idx="10"/>
          </p:nvPr>
        </p:nvSpPr>
        <p:spPr/>
        <p:txBody>
          <a:bodyPr/>
          <a:lstStyle/>
          <a:p>
            <a:fld id="{ED069991-B5CA-A14D-929A-B9AAC78DA484}" type="slidenum">
              <a:rPr lang="fr-FR" smtClean="0"/>
              <a:t>11</a:t>
            </a:fld>
            <a:endParaRPr lang="fr-FR" dirty="0"/>
          </a:p>
        </p:txBody>
      </p:sp>
    </p:spTree>
    <p:extLst>
      <p:ext uri="{BB962C8B-B14F-4D97-AF65-F5344CB8AC3E}">
        <p14:creationId xmlns:p14="http://schemas.microsoft.com/office/powerpoint/2010/main" val="2746514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L’homme ou l’individu appartient à différents groupes castes, clans, organisations. Il vit en société. Ses actions dans ces différentes entités, ses actions en société ne sont pas réductibles à sa propre conduite.</a:t>
            </a:r>
            <a:r>
              <a:rPr lang="fr-FR" dirty="0" smtClean="0">
                <a:effectLst/>
              </a:rPr>
              <a:t> </a:t>
            </a:r>
          </a:p>
          <a:p>
            <a:r>
              <a:rPr lang="fr-FR" dirty="0" smtClean="0"/>
              <a:t>(Pourquoi on vote à l’extrême droite dans le monde rural ?) réussite scolaire par exemple </a:t>
            </a:r>
            <a:r>
              <a:rPr lang="fr-FR" dirty="0" smtClean="0"/>
              <a:t>consommation </a:t>
            </a:r>
            <a:r>
              <a:rPr lang="fr-FR" dirty="0" smtClean="0"/>
              <a:t>d’alcool</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Processus globaux (mondialisation ou migrations ethniques) , relation médecin malade</a:t>
            </a:r>
          </a:p>
          <a:p>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13</a:t>
            </a:fld>
            <a:endParaRPr lang="fr-FR" dirty="0"/>
          </a:p>
        </p:txBody>
      </p:sp>
    </p:spTree>
    <p:extLst>
      <p:ext uri="{BB962C8B-B14F-4D97-AF65-F5344CB8AC3E}">
        <p14:creationId xmlns:p14="http://schemas.microsoft.com/office/powerpoint/2010/main" val="1261356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Charles-Henri de Rouvroy, comte de Saint-Simon, 1760-1825, militaire,</a:t>
            </a:r>
            <a:r>
              <a:rPr lang="fr-FR" baseline="0" dirty="0" smtClean="0"/>
              <a:t> économiste et philosophe</a:t>
            </a:r>
          </a:p>
          <a:p>
            <a:r>
              <a:rPr lang="fr-FR" sz="1200" kern="1200" dirty="0" smtClean="0">
                <a:solidFill>
                  <a:schemeClr val="tx1"/>
                </a:solidFill>
                <a:effectLst/>
                <a:latin typeface="+mn-lt"/>
                <a:ea typeface="+mn-ea"/>
                <a:cs typeface="+mn-cs"/>
              </a:rPr>
              <a:t>l’étude des sociétés est antérieure à l’invention du terme « sociologie ». Le grec Hérodote, au cinquième avant JC étudiait les égyptiens. Montesquieu au 18</a:t>
            </a:r>
            <a:r>
              <a:rPr lang="fr-FR" sz="1200" kern="1200" baseline="30000" dirty="0" smtClean="0">
                <a:solidFill>
                  <a:schemeClr val="tx1"/>
                </a:solidFill>
                <a:effectLst/>
                <a:latin typeface="+mn-lt"/>
                <a:ea typeface="+mn-ea"/>
                <a:cs typeface="+mn-cs"/>
              </a:rPr>
              <a:t>ème</a:t>
            </a:r>
            <a:r>
              <a:rPr lang="fr-FR" sz="1200" kern="1200" dirty="0" smtClean="0">
                <a:solidFill>
                  <a:schemeClr val="tx1"/>
                </a:solidFill>
                <a:effectLst/>
                <a:latin typeface="+mn-lt"/>
                <a:ea typeface="+mn-ea"/>
                <a:cs typeface="+mn-cs"/>
              </a:rPr>
              <a:t> siècle dans son livre « </a:t>
            </a:r>
            <a:r>
              <a:rPr lang="fr-FR" sz="1200" i="1" kern="1200" dirty="0" smtClean="0">
                <a:solidFill>
                  <a:schemeClr val="tx1"/>
                </a:solidFill>
                <a:effectLst/>
                <a:latin typeface="+mn-lt"/>
                <a:ea typeface="+mn-ea"/>
                <a:cs typeface="+mn-cs"/>
              </a:rPr>
              <a:t>de l’esprit des lois </a:t>
            </a:r>
            <a:r>
              <a:rPr lang="fr-FR" sz="1200" kern="1200" dirty="0" smtClean="0">
                <a:solidFill>
                  <a:schemeClr val="tx1"/>
                </a:solidFill>
                <a:effectLst/>
                <a:latin typeface="+mn-lt"/>
                <a:ea typeface="+mn-ea"/>
                <a:cs typeface="+mn-cs"/>
              </a:rPr>
              <a:t>» dans son analyse du système politique britannique. La sociologie émerge dans un contexte marqué par la révolution française et le travail des philosophes des lumières. D’une certaine façon, les travaux de Hobbes Locke, Rousseau sont fondateurs de la sociologie.  Cette période marque une rupture et pose la question d’une étude de la société et de ses bouleversements ce que l’on retrouve dans la littérature et dans les essais philosophiques. Toutefois, on ne peut pas vraiment parler de sociologie parce qu’il n’y a pas de démarche systématique et que ces travaux tiennent davantage de la philosophie sociale et de </a:t>
            </a:r>
            <a:r>
              <a:rPr lang="fr-FR" sz="1200" kern="1200" dirty="0" smtClean="0">
                <a:solidFill>
                  <a:schemeClr val="tx1"/>
                </a:solidFill>
                <a:effectLst/>
                <a:latin typeface="+mn-lt"/>
                <a:ea typeface="+mn-ea"/>
                <a:cs typeface="+mn-cs"/>
              </a:rPr>
              <a:t>l’essai.</a:t>
            </a:r>
            <a:r>
              <a:rPr lang="fr-FR" dirty="0" smtClean="0">
                <a:effectLst/>
              </a:rPr>
              <a:t> </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14</a:t>
            </a:fld>
            <a:endParaRPr lang="fr-FR" dirty="0"/>
          </a:p>
        </p:txBody>
      </p:sp>
    </p:spTree>
    <p:extLst>
      <p:ext uri="{BB962C8B-B14F-4D97-AF65-F5344CB8AC3E}">
        <p14:creationId xmlns:p14="http://schemas.microsoft.com/office/powerpoint/2010/main" val="383266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15</a:t>
            </a:fld>
            <a:endParaRPr lang="fr-FR" dirty="0"/>
          </a:p>
        </p:txBody>
      </p:sp>
    </p:spTree>
    <p:extLst>
      <p:ext uri="{BB962C8B-B14F-4D97-AF65-F5344CB8AC3E}">
        <p14:creationId xmlns:p14="http://schemas.microsoft.com/office/powerpoint/2010/main" val="2852356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L’impression d’une rupture de « l’ordre naturel » des choses (développement de la science, prise sur la nature sur ce qui relevait de la fatalité). Dans le même temps, bouleversement de l’ordre social, problèmes dits « sociaux », du fait de la promiscuité, de la délinquance, de l’alcoolisme, morbidité précoce. Destruction des structures et des pouvoirs qui garantissaient l’ordre social (religion, noblesse en héritage…) structuration des syndicats, revendications..</a:t>
            </a:r>
            <a:r>
              <a:rPr lang="fr-FR" dirty="0" smtClean="0">
                <a:effectLst/>
              </a:rPr>
              <a:t> </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16</a:t>
            </a:fld>
            <a:endParaRPr lang="fr-FR" dirty="0"/>
          </a:p>
        </p:txBody>
      </p:sp>
    </p:spTree>
    <p:extLst>
      <p:ext uri="{BB962C8B-B14F-4D97-AF65-F5344CB8AC3E}">
        <p14:creationId xmlns:p14="http://schemas.microsoft.com/office/powerpoint/2010/main" val="1271975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Dans </a:t>
            </a:r>
            <a:r>
              <a:rPr lang="fr-FR" dirty="0" smtClean="0"/>
              <a:t>la perspective de saisir la société, ses bouleversements et les conséquences que peuvent avoir les changements à </a:t>
            </a:r>
            <a:r>
              <a:rPr lang="fr-FR" dirty="0" smtClean="0"/>
              <a:t>l’œuvre.</a:t>
            </a:r>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17</a:t>
            </a:fld>
            <a:endParaRPr lang="fr-FR" dirty="0"/>
          </a:p>
        </p:txBody>
      </p:sp>
    </p:spTree>
    <p:extLst>
      <p:ext uri="{BB962C8B-B14F-4D97-AF65-F5344CB8AC3E}">
        <p14:creationId xmlns:p14="http://schemas.microsoft.com/office/powerpoint/2010/main" val="2802900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Ces sociétés et ces travaux se développent dans un contexte de foi scientiste en la </a:t>
            </a:r>
            <a:r>
              <a:rPr lang="fr-FR" dirty="0" smtClean="0"/>
              <a:t>mesure.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2AE81581-A27F-BC4B-99BA-C1A4718413E2}" type="slidenum">
              <a:rPr lang="fr-FR" smtClean="0"/>
              <a:t>18</a:t>
            </a:fld>
            <a:endParaRPr lang="fr-FR" dirty="0"/>
          </a:p>
        </p:txBody>
      </p:sp>
    </p:spTree>
    <p:extLst>
      <p:ext uri="{BB962C8B-B14F-4D97-AF65-F5344CB8AC3E}">
        <p14:creationId xmlns:p14="http://schemas.microsoft.com/office/powerpoint/2010/main" val="2215589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et modifiez le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A820729E-3E29-8043-A4E6-AA0B265DC43A}" type="datetime1">
              <a:rPr lang="fr-FR" smtClean="0"/>
              <a:t>15/05/16</a:t>
            </a:fld>
            <a:endParaRPr lang="fr-FR" dirty="0"/>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CD5E3D7-7F28-5243-B77B-97C01C98F47C}" type="slidenum">
              <a:rPr lang="fr-FR" smtClean="0"/>
              <a:t>‹#›</a:t>
            </a:fld>
            <a:endParaRPr lang="fr-FR" dirty="0"/>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6CBCFA88-FFD2-9F4F-AEFB-D725D7EBB108}" type="datetime1">
              <a:rPr lang="fr-FR" smtClean="0"/>
              <a:t>15/05/16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CD5E3D7-7F28-5243-B77B-97C01C98F47C}" type="slidenum">
              <a:rPr lang="fr-FR" smtClean="0"/>
              <a:t>‹#›</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FE9A97A-2ED9-B545-A57C-6BFEE7171B50}" type="datetime1">
              <a:rPr lang="fr-FR" smtClean="0"/>
              <a:t>15/05/16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CD5E3D7-7F28-5243-B77B-97C01C98F47C}" type="slidenum">
              <a:rPr lang="fr-FR" smtClean="0"/>
              <a:t>‹#›</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B48EDCEB-452E-104E-882C-021AA85EE22A}" type="datetime1">
              <a:rPr lang="fr-FR" smtClean="0"/>
              <a:t>15/05/16</a:t>
            </a:fld>
            <a:endParaRPr lang="fr-FR" dirty="0"/>
          </a:p>
        </p:txBody>
      </p:sp>
      <p:sp>
        <p:nvSpPr>
          <p:cNvPr id="5" name="Espace réservé du pied de page 4"/>
          <p:cNvSpPr>
            <a:spLocks noGrp="1"/>
          </p:cNvSpPr>
          <p:nvPr>
            <p:ph type="ftr" sz="quarter" idx="11"/>
          </p:nvPr>
        </p:nvSpPr>
        <p:spPr/>
        <p:txBody>
          <a:bodyPr/>
          <a:lstStyle>
            <a:extLst/>
          </a:lstStyle>
          <a:p>
            <a:endParaRPr lang="fr-FR" dirty="0"/>
          </a:p>
        </p:txBody>
      </p:sp>
      <p:sp>
        <p:nvSpPr>
          <p:cNvPr id="6" name="Espace réservé du numéro de diapositive 5"/>
          <p:cNvSpPr>
            <a:spLocks noGrp="1"/>
          </p:cNvSpPr>
          <p:nvPr>
            <p:ph type="sldNum" sz="quarter" idx="12"/>
          </p:nvPr>
        </p:nvSpPr>
        <p:spPr/>
        <p:txBody>
          <a:bodyPr/>
          <a:lstStyle>
            <a:extLst/>
          </a:lstStyle>
          <a:p>
            <a:fld id="{ECD5E3D7-7F28-5243-B77B-97C01C98F47C}" type="slidenum">
              <a:rPr lang="fr-FR" smtClean="0"/>
              <a:t>‹#›</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B5DADB7A-CA55-C344-ACD4-8A1B9F015B8E}" type="datetime1">
              <a:rPr lang="fr-FR" smtClean="0"/>
              <a:t>15/05/16</a:t>
            </a:fld>
            <a:endParaRPr lang="fr-FR" dirty="0"/>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CD5E3D7-7F28-5243-B77B-97C01C98F47C}" type="slidenum">
              <a:rPr lang="fr-FR" smtClean="0"/>
              <a:t>‹#›</a:t>
            </a:fld>
            <a:endParaRPr lang="fr-FR" dirty="0"/>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43964724-CD81-FC4E-9275-59158CEFFB33}" type="datetime1">
              <a:rPr lang="fr-FR" smtClean="0"/>
              <a:t>15/05/16</a:t>
            </a:fld>
            <a:endParaRPr lang="fr-FR" dirty="0"/>
          </a:p>
        </p:txBody>
      </p:sp>
      <p:sp>
        <p:nvSpPr>
          <p:cNvPr id="6" name="Espace réservé du pied de page 5"/>
          <p:cNvSpPr>
            <a:spLocks noGrp="1"/>
          </p:cNvSpPr>
          <p:nvPr>
            <p:ph type="ftr" sz="quarter" idx="11"/>
          </p:nvPr>
        </p:nvSpPr>
        <p:spPr/>
        <p:txBody>
          <a:bodyPr/>
          <a:lstStyle>
            <a:extLst/>
          </a:lstStyle>
          <a:p>
            <a:endParaRPr lang="fr-FR" dirty="0"/>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ECD5E3D7-7F28-5243-B77B-97C01C98F47C}" type="slidenum">
              <a:rPr lang="fr-FR" smtClean="0"/>
              <a:t>‹#›</a:t>
            </a:fld>
            <a:endParaRPr lang="fr-FR"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9E9584F7-A163-BA40-9FD6-55B96207ADF3}" type="datetime1">
              <a:rPr lang="fr-FR" smtClean="0"/>
              <a:t>15/05/16</a:t>
            </a:fld>
            <a:endParaRPr lang="fr-FR" dirty="0"/>
          </a:p>
        </p:txBody>
      </p:sp>
      <p:sp>
        <p:nvSpPr>
          <p:cNvPr id="8" name="Espace réservé du pied de page 7"/>
          <p:cNvSpPr>
            <a:spLocks noGrp="1"/>
          </p:cNvSpPr>
          <p:nvPr>
            <p:ph type="ftr" sz="quarter" idx="11"/>
          </p:nvPr>
        </p:nvSpPr>
        <p:spPr/>
        <p:txBody>
          <a:bodyPr/>
          <a:lstStyle>
            <a:extLst/>
          </a:lstStyle>
          <a:p>
            <a:endParaRPr lang="fr-FR" dirty="0"/>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ECD5E3D7-7F28-5243-B77B-97C01C98F47C}" type="slidenum">
              <a:rPr lang="fr-FR" smtClean="0"/>
              <a:t>‹#›</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et modifiez le titre</a:t>
            </a:r>
            <a:endParaRPr kumimoji="0" lang="en-US"/>
          </a:p>
        </p:txBody>
      </p:sp>
      <p:sp>
        <p:nvSpPr>
          <p:cNvPr id="3" name="Espace réservé de la date 2"/>
          <p:cNvSpPr>
            <a:spLocks noGrp="1"/>
          </p:cNvSpPr>
          <p:nvPr>
            <p:ph type="dt" sz="half" idx="10"/>
          </p:nvPr>
        </p:nvSpPr>
        <p:spPr/>
        <p:txBody>
          <a:bodyPr/>
          <a:lstStyle>
            <a:extLst/>
          </a:lstStyle>
          <a:p>
            <a:fld id="{9FCF168C-3FE9-6847-BD93-F48C1EBB7DFF}" type="datetime1">
              <a:rPr lang="fr-FR" smtClean="0"/>
              <a:t>15/05/16</a:t>
            </a:fld>
            <a:endParaRPr lang="fr-FR" dirty="0"/>
          </a:p>
        </p:txBody>
      </p:sp>
      <p:sp>
        <p:nvSpPr>
          <p:cNvPr id="4" name="Espace réservé du pied de page 3"/>
          <p:cNvSpPr>
            <a:spLocks noGrp="1"/>
          </p:cNvSpPr>
          <p:nvPr>
            <p:ph type="ftr" sz="quarter" idx="11"/>
          </p:nvPr>
        </p:nvSpPr>
        <p:spPr/>
        <p:txBody>
          <a:bodyPr/>
          <a:lstStyle>
            <a:extLst/>
          </a:lstStyle>
          <a:p>
            <a:endParaRPr lang="fr-FR" dirty="0"/>
          </a:p>
        </p:txBody>
      </p:sp>
      <p:sp>
        <p:nvSpPr>
          <p:cNvPr id="5" name="Espace réservé du numéro de diapositive 4"/>
          <p:cNvSpPr>
            <a:spLocks noGrp="1"/>
          </p:cNvSpPr>
          <p:nvPr>
            <p:ph type="sldNum" sz="quarter" idx="12"/>
          </p:nvPr>
        </p:nvSpPr>
        <p:spPr/>
        <p:txBody>
          <a:bodyPr/>
          <a:lstStyle>
            <a:extLst/>
          </a:lstStyle>
          <a:p>
            <a:fld id="{ECD5E3D7-7F28-5243-B77B-97C01C98F47C}" type="slidenum">
              <a:rPr lang="fr-FR" smtClean="0"/>
              <a:t>‹#›</a:t>
            </a:fld>
            <a:endParaRPr lang="fr-FR"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5F88769-3B2F-8F47-ACC7-2320D46DE5F2}" type="datetime1">
              <a:rPr lang="fr-FR" smtClean="0"/>
              <a:t>15/05/16</a:t>
            </a:fld>
            <a:endParaRPr lang="fr-FR" dirty="0"/>
          </a:p>
        </p:txBody>
      </p:sp>
      <p:sp>
        <p:nvSpPr>
          <p:cNvPr id="3" name="Espace réservé du pied de page 2"/>
          <p:cNvSpPr>
            <a:spLocks noGrp="1"/>
          </p:cNvSpPr>
          <p:nvPr>
            <p:ph type="ftr" sz="quarter" idx="11"/>
          </p:nvPr>
        </p:nvSpPr>
        <p:spPr/>
        <p:txBody>
          <a:bodyPr/>
          <a:lstStyle>
            <a:extLst/>
          </a:lstStyle>
          <a:p>
            <a:endParaRPr lang="fr-FR" dirty="0"/>
          </a:p>
        </p:txBody>
      </p:sp>
      <p:sp>
        <p:nvSpPr>
          <p:cNvPr id="4" name="Espace réservé du numéro de diapositive 3"/>
          <p:cNvSpPr>
            <a:spLocks noGrp="1"/>
          </p:cNvSpPr>
          <p:nvPr>
            <p:ph type="sldNum" sz="quarter" idx="12"/>
          </p:nvPr>
        </p:nvSpPr>
        <p:spPr/>
        <p:txBody>
          <a:bodyPr/>
          <a:lstStyle>
            <a:extLst/>
          </a:lstStyle>
          <a:p>
            <a:fld id="{ECD5E3D7-7F28-5243-B77B-97C01C98F47C}" type="slidenum">
              <a:rPr lang="fr-FR" smtClean="0"/>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et modifiez le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F30F74C2-8C8E-B64C-ACB3-A2CF3CEFBD1C}" type="datetime1">
              <a:rPr lang="fr-FR" smtClean="0"/>
              <a:t>15/05/16</a:t>
            </a:fld>
            <a:endParaRPr lang="fr-FR" dirty="0"/>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CD5E3D7-7F28-5243-B77B-97C01C98F47C}" type="slidenum">
              <a:rPr lang="fr-FR" smtClean="0"/>
              <a:t>‹#›</a:t>
            </a:fld>
            <a:endParaRPr lang="fr-FR" dirty="0"/>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et modifiez le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Faire glisser l'image vers l'espace réservé ou cliquer sur l'icône pour l'ajouter</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E3761A6A-9380-C04F-8D53-0115EDC63E8A}" type="datetime1">
              <a:rPr lang="fr-FR" smtClean="0"/>
              <a:t>15/05/16</a:t>
            </a:fld>
            <a:endParaRPr lang="fr-FR" dirty="0"/>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CD5E3D7-7F28-5243-B77B-97C01C98F47C}" type="slidenum">
              <a:rPr lang="fr-FR" smtClean="0"/>
              <a:t>‹#›</a:t>
            </a:fld>
            <a:endParaRPr lang="fr-FR" dirty="0"/>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FR" dirty="0"/>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E85D341-0745-CF42-9F35-8642204E29B6}" type="datetime1">
              <a:rPr lang="fr-FR" smtClean="0"/>
              <a:t>15/05/16</a:t>
            </a:fld>
            <a:endParaRPr lang="fr-FR" dirty="0"/>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ECD5E3D7-7F28-5243-B77B-97C01C98F47C}" type="slidenum">
              <a:rPr lang="fr-FR" smtClean="0"/>
              <a:t>‹#›</a:t>
            </a:fld>
            <a:endParaRPr lang="fr-FR" dirty="0"/>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et modifiez le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g"/><Relationship Id="rId3" Type="http://schemas.openxmlformats.org/officeDocument/2006/relationships/image" Target="../media/image8.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055618"/>
            <a:ext cx="7772400" cy="1755775"/>
          </a:xfrm>
        </p:spPr>
        <p:txBody>
          <a:bodyPr>
            <a:normAutofit fontScale="90000"/>
          </a:bodyPr>
          <a:lstStyle/>
          <a:p>
            <a:pPr algn="l"/>
            <a:r>
              <a:rPr lang="fr-FR" dirty="0" smtClean="0"/>
              <a:t>Les sciences sociales sont-elles des sciences ? </a:t>
            </a:r>
            <a:br>
              <a:rPr lang="fr-FR" dirty="0" smtClean="0"/>
            </a:br>
            <a:endParaRPr lang="fr-FR" dirty="0"/>
          </a:p>
        </p:txBody>
      </p:sp>
      <p:sp>
        <p:nvSpPr>
          <p:cNvPr id="3" name="Sous-titre 2"/>
          <p:cNvSpPr>
            <a:spLocks noGrp="1"/>
          </p:cNvSpPr>
          <p:nvPr>
            <p:ph type="subTitle" idx="1"/>
          </p:nvPr>
        </p:nvSpPr>
        <p:spPr>
          <a:xfrm>
            <a:off x="1362624" y="4316309"/>
            <a:ext cx="6560234" cy="1752600"/>
          </a:xfrm>
        </p:spPr>
        <p:txBody>
          <a:bodyPr/>
          <a:lstStyle/>
          <a:p>
            <a:r>
              <a:rPr lang="fr-FR" dirty="0" smtClean="0"/>
              <a:t>Séance 7, 9 mai 2016</a:t>
            </a:r>
          </a:p>
          <a:p>
            <a:endParaRPr lang="fr-FR" dirty="0" smtClean="0"/>
          </a:p>
          <a:p>
            <a:r>
              <a:rPr lang="fr-FR" dirty="0" smtClean="0"/>
              <a:t>Cynthia Colmellere</a:t>
            </a:r>
          </a:p>
          <a:p>
            <a:endParaRPr lang="fr-FR" dirty="0"/>
          </a:p>
        </p:txBody>
      </p:sp>
      <p:sp>
        <p:nvSpPr>
          <p:cNvPr id="4" name="Espace réservé du numéro de diapositive 3"/>
          <p:cNvSpPr>
            <a:spLocks noGrp="1"/>
          </p:cNvSpPr>
          <p:nvPr>
            <p:ph type="sldNum" sz="quarter" idx="11"/>
          </p:nvPr>
        </p:nvSpPr>
        <p:spPr/>
        <p:txBody>
          <a:bodyPr/>
          <a:lstStyle/>
          <a:p>
            <a:fld id="{ECD5E3D7-7F28-5243-B77B-97C01C98F47C}" type="slidenum">
              <a:rPr lang="fr-FR" smtClean="0"/>
              <a:t>1</a:t>
            </a:fld>
            <a:endParaRPr lang="fr-FR" dirty="0"/>
          </a:p>
        </p:txBody>
      </p:sp>
    </p:spTree>
    <p:extLst>
      <p:ext uri="{BB962C8B-B14F-4D97-AF65-F5344CB8AC3E}">
        <p14:creationId xmlns:p14="http://schemas.microsoft.com/office/powerpoint/2010/main" val="30098070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10</a:t>
            </a:fld>
            <a:endParaRPr lang="fr-FR" dirty="0"/>
          </a:p>
        </p:txBody>
      </p:sp>
      <p:sp>
        <p:nvSpPr>
          <p:cNvPr id="3" name="Espace réservé du contenu 2"/>
          <p:cNvSpPr>
            <a:spLocks noGrp="1"/>
          </p:cNvSpPr>
          <p:nvPr>
            <p:ph idx="4294967295"/>
          </p:nvPr>
        </p:nvSpPr>
        <p:spPr>
          <a:xfrm>
            <a:off x="639136" y="358323"/>
            <a:ext cx="8229600" cy="5684838"/>
          </a:xfrm>
        </p:spPr>
        <p:txBody>
          <a:bodyPr/>
          <a:lstStyle/>
          <a:p>
            <a:r>
              <a:rPr lang="fr-FR" dirty="0"/>
              <a:t>P</a:t>
            </a:r>
            <a:r>
              <a:rPr lang="fr-FR" dirty="0" smtClean="0"/>
              <a:t>erplexité</a:t>
            </a:r>
          </a:p>
          <a:p>
            <a:pPr marL="0" indent="0">
              <a:buNone/>
            </a:pPr>
            <a:r>
              <a:rPr lang="fr-FR" dirty="0" smtClean="0"/>
              <a:t>sciences </a:t>
            </a:r>
            <a:r>
              <a:rPr lang="fr-FR" dirty="0"/>
              <a:t>sociales ne reposeraient pas sur des savoirs assurés ou </a:t>
            </a:r>
            <a:r>
              <a:rPr lang="fr-FR" dirty="0" smtClean="0"/>
              <a:t>fondés,</a:t>
            </a:r>
          </a:p>
          <a:p>
            <a:pPr marL="0" indent="0">
              <a:buNone/>
            </a:pPr>
            <a:r>
              <a:rPr lang="fr-FR" dirty="0" smtClean="0"/>
              <a:t>« inexactes », « molles », « qualitatives ». </a:t>
            </a:r>
          </a:p>
          <a:p>
            <a:endParaRPr lang="fr-FR" dirty="0" smtClean="0"/>
          </a:p>
          <a:p>
            <a:pPr marL="0" indent="0">
              <a:buNone/>
            </a:pPr>
            <a:r>
              <a:rPr lang="fr-FR" dirty="0" smtClean="0"/>
              <a:t>≠ sciences </a:t>
            </a:r>
            <a:r>
              <a:rPr lang="fr-FR" dirty="0"/>
              <a:t>« exactes »,  « dures » </a:t>
            </a:r>
            <a:r>
              <a:rPr lang="fr-FR" dirty="0" smtClean="0"/>
              <a:t>précision outillage mathématique + protocoles </a:t>
            </a:r>
            <a:r>
              <a:rPr lang="fr-FR" dirty="0"/>
              <a:t>expérimentaux </a:t>
            </a:r>
            <a:r>
              <a:rPr lang="fr-FR" dirty="0" smtClean="0"/>
              <a:t>fiables</a:t>
            </a:r>
            <a:endParaRPr lang="fr-FR" dirty="0"/>
          </a:p>
        </p:txBody>
      </p:sp>
    </p:spTree>
    <p:extLst>
      <p:ext uri="{BB962C8B-B14F-4D97-AF65-F5344CB8AC3E}">
        <p14:creationId xmlns:p14="http://schemas.microsoft.com/office/powerpoint/2010/main" val="25779666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11</a:t>
            </a:fld>
            <a:endParaRPr lang="fr-FR" dirty="0"/>
          </a:p>
        </p:txBody>
      </p:sp>
      <p:sp>
        <p:nvSpPr>
          <p:cNvPr id="3" name="Espace réservé du contenu 2"/>
          <p:cNvSpPr>
            <a:spLocks noGrp="1"/>
          </p:cNvSpPr>
          <p:nvPr>
            <p:ph idx="4294967295"/>
          </p:nvPr>
        </p:nvSpPr>
        <p:spPr>
          <a:xfrm>
            <a:off x="506328" y="329620"/>
            <a:ext cx="8229600" cy="5791200"/>
          </a:xfrm>
        </p:spPr>
        <p:txBody>
          <a:bodyPr>
            <a:normAutofit lnSpcReduction="10000"/>
          </a:bodyPr>
          <a:lstStyle/>
          <a:p>
            <a:r>
              <a:rPr lang="fr-FR" dirty="0" smtClean="0"/>
              <a:t>Critiques adressées au SHS</a:t>
            </a:r>
          </a:p>
          <a:p>
            <a:pPr marL="514350" indent="-514350">
              <a:buFont typeface="+mj-lt"/>
              <a:buAutoNum type="arabicPeriod"/>
            </a:pPr>
            <a:r>
              <a:rPr lang="fr-FR" dirty="0"/>
              <a:t>désaccords radicaux et persistants entre écoles de pensée</a:t>
            </a:r>
            <a:r>
              <a:rPr lang="fr-FR" dirty="0" smtClean="0">
                <a:effectLst/>
              </a:rPr>
              <a:t> </a:t>
            </a:r>
          </a:p>
          <a:p>
            <a:pPr marL="514350" indent="-514350">
              <a:buFont typeface="+mj-lt"/>
              <a:buAutoNum type="arabicPeriod"/>
            </a:pPr>
            <a:r>
              <a:rPr lang="fr-FR" dirty="0" smtClean="0"/>
              <a:t>Utilisations peu rigoureuses, essayistes, journalistes </a:t>
            </a:r>
          </a:p>
          <a:p>
            <a:r>
              <a:rPr lang="fr-FR" dirty="0"/>
              <a:t>D</a:t>
            </a:r>
            <a:r>
              <a:rPr lang="fr-FR" dirty="0" smtClean="0"/>
              <a:t>es </a:t>
            </a:r>
            <a:r>
              <a:rPr lang="fr-FR" dirty="0"/>
              <a:t>sciences en devenir qui n’ont pas </a:t>
            </a:r>
            <a:r>
              <a:rPr lang="fr-FR" dirty="0" smtClean="0"/>
              <a:t>(encore) </a:t>
            </a:r>
            <a:r>
              <a:rPr lang="fr-FR" dirty="0"/>
              <a:t>importé rigoureusement </a:t>
            </a:r>
            <a:r>
              <a:rPr lang="fr-FR" dirty="0" smtClean="0"/>
              <a:t>les </a:t>
            </a:r>
            <a:r>
              <a:rPr lang="fr-FR" dirty="0"/>
              <a:t>méthodes des sciences </a:t>
            </a:r>
            <a:r>
              <a:rPr lang="fr-FR" i="1" dirty="0" smtClean="0"/>
              <a:t>a minima </a:t>
            </a:r>
            <a:r>
              <a:rPr lang="fr-FR" dirty="0"/>
              <a:t>des sciences de la nature ? </a:t>
            </a:r>
            <a:endParaRPr lang="fr-FR" dirty="0" smtClean="0"/>
          </a:p>
          <a:p>
            <a:r>
              <a:rPr lang="fr-FR" dirty="0"/>
              <a:t>S</a:t>
            </a:r>
            <a:r>
              <a:rPr lang="fr-FR" dirty="0" smtClean="0"/>
              <a:t>ciences </a:t>
            </a:r>
            <a:r>
              <a:rPr lang="fr-FR" dirty="0"/>
              <a:t>sociales </a:t>
            </a:r>
            <a:r>
              <a:rPr lang="fr-FR" dirty="0" smtClean="0"/>
              <a:t>sont-elles </a:t>
            </a:r>
            <a:r>
              <a:rPr lang="fr-FR" dirty="0"/>
              <a:t>destinées à compléter l’ensemble des connaissances scientifiques ?</a:t>
            </a:r>
            <a:r>
              <a:rPr lang="fr-FR" dirty="0" smtClean="0">
                <a:effectLst/>
              </a:rPr>
              <a:t> </a:t>
            </a:r>
            <a:endParaRPr lang="fr-FR" dirty="0"/>
          </a:p>
        </p:txBody>
      </p:sp>
    </p:spTree>
    <p:extLst>
      <p:ext uri="{BB962C8B-B14F-4D97-AF65-F5344CB8AC3E}">
        <p14:creationId xmlns:p14="http://schemas.microsoft.com/office/powerpoint/2010/main" val="12617689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600" dirty="0" smtClean="0"/>
              <a:t>3. La sociologie, petite introduction</a:t>
            </a:r>
            <a:endParaRPr lang="fr-FR" sz="3600" dirty="0"/>
          </a:p>
        </p:txBody>
      </p:sp>
      <p:sp>
        <p:nvSpPr>
          <p:cNvPr id="3" name="Espace réservé du contenu 2"/>
          <p:cNvSpPr>
            <a:spLocks noGrp="1"/>
          </p:cNvSpPr>
          <p:nvPr>
            <p:ph idx="1"/>
          </p:nvPr>
        </p:nvSpPr>
        <p:spPr/>
        <p:txBody>
          <a:bodyPr/>
          <a:lstStyle/>
          <a:p>
            <a:pPr marL="0" indent="0">
              <a:buNone/>
            </a:pPr>
            <a:r>
              <a:rPr lang="fr-FR" sz="2800" dirty="0" smtClean="0">
                <a:solidFill>
                  <a:schemeClr val="tx2"/>
                </a:solidFill>
              </a:rPr>
              <a:t>3.1. Introduction, définitions</a:t>
            </a:r>
          </a:p>
          <a:p>
            <a:pPr marL="0" indent="0">
              <a:buNone/>
            </a:pPr>
            <a:endParaRPr lang="fr-FR" sz="2800" dirty="0" smtClean="0">
              <a:solidFill>
                <a:schemeClr val="tx2"/>
              </a:solidFill>
            </a:endParaRPr>
          </a:p>
          <a:p>
            <a:r>
              <a:rPr lang="fr-FR" sz="2800" dirty="0" smtClean="0"/>
              <a:t>Sociologie </a:t>
            </a:r>
            <a:r>
              <a:rPr lang="fr-FR" sz="2800" dirty="0"/>
              <a:t>: </a:t>
            </a:r>
            <a:r>
              <a:rPr lang="fr-FR" sz="2800" i="1" dirty="0" err="1"/>
              <a:t>socius</a:t>
            </a:r>
            <a:r>
              <a:rPr lang="fr-FR" sz="2800" dirty="0"/>
              <a:t> + </a:t>
            </a:r>
            <a:r>
              <a:rPr lang="fr-FR" sz="2800" i="1" dirty="0" smtClean="0"/>
              <a:t>logos</a:t>
            </a:r>
            <a:endParaRPr lang="fr-FR" sz="2800" i="1" dirty="0"/>
          </a:p>
          <a:p>
            <a:r>
              <a:rPr lang="fr-FR" sz="2800" dirty="0"/>
              <a:t>Science sociale </a:t>
            </a:r>
            <a:r>
              <a:rPr lang="fr-FR" sz="2800" dirty="0" smtClean="0"/>
              <a:t>jeune : </a:t>
            </a:r>
            <a:r>
              <a:rPr lang="fr-FR" sz="2800" dirty="0"/>
              <a:t>fin </a:t>
            </a:r>
            <a:r>
              <a:rPr lang="fr-FR" sz="2800" dirty="0" smtClean="0"/>
              <a:t>XIXème siècle</a:t>
            </a:r>
          </a:p>
          <a:p>
            <a:endParaRPr lang="fr-FR" sz="2800" dirty="0" smtClean="0"/>
          </a:p>
          <a:p>
            <a:pPr marL="0" indent="0" algn="just">
              <a:buNone/>
            </a:pPr>
            <a:r>
              <a:rPr lang="fr-FR" sz="2800" i="1" dirty="0"/>
              <a:t>E</a:t>
            </a:r>
            <a:r>
              <a:rPr lang="fr-FR" sz="2800" i="1" dirty="0" smtClean="0"/>
              <a:t>tude </a:t>
            </a:r>
            <a:r>
              <a:rPr lang="fr-FR" sz="2800" i="1" dirty="0"/>
              <a:t>scientifique des interactions humaines et de ce qu’elles </a:t>
            </a:r>
            <a:r>
              <a:rPr lang="fr-FR" sz="2800" i="1" dirty="0" smtClean="0"/>
              <a:t>produisent</a:t>
            </a:r>
            <a:r>
              <a:rPr lang="fr-FR" sz="2800" i="1" dirty="0"/>
              <a:t> </a:t>
            </a:r>
            <a:r>
              <a:rPr lang="fr-FR" sz="2800" i="1" dirty="0" smtClean="0"/>
              <a:t>: normes, valeurs, croyances</a:t>
            </a:r>
            <a:r>
              <a:rPr lang="fr-FR" sz="2800" i="1" dirty="0"/>
              <a:t>, </a:t>
            </a:r>
            <a:r>
              <a:rPr lang="fr-FR" sz="2800" i="1" dirty="0" smtClean="0"/>
              <a:t>communautés</a:t>
            </a:r>
            <a:r>
              <a:rPr lang="fr-FR" sz="2800" i="1" dirty="0"/>
              <a:t>, </a:t>
            </a:r>
            <a:r>
              <a:rPr lang="fr-FR" sz="2800" i="1" dirty="0" smtClean="0"/>
              <a:t>sociétés</a:t>
            </a:r>
            <a:r>
              <a:rPr lang="fr-FR" sz="2800" i="1" dirty="0"/>
              <a:t>, </a:t>
            </a:r>
            <a:r>
              <a:rPr lang="fr-FR" sz="2800" i="1" dirty="0" smtClean="0"/>
              <a:t>cultures</a:t>
            </a:r>
            <a:r>
              <a:rPr lang="fr-FR" sz="2800" i="1" dirty="0"/>
              <a:t>, </a:t>
            </a:r>
            <a:r>
              <a:rPr lang="fr-FR" sz="2800" i="1" dirty="0" smtClean="0"/>
              <a:t>traditions, pratiques</a:t>
            </a:r>
            <a:r>
              <a:rPr lang="is-IS" sz="2800" i="1" dirty="0" smtClean="0"/>
              <a:t>…</a:t>
            </a:r>
            <a:r>
              <a:rPr lang="fr-FR" sz="2800" i="1" dirty="0" smtClean="0"/>
              <a:t> </a:t>
            </a:r>
            <a:endParaRPr lang="fr-FR" sz="2800" i="1" dirty="0"/>
          </a:p>
          <a:p>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12</a:t>
            </a:fld>
            <a:endParaRPr lang="fr-FR" dirty="0"/>
          </a:p>
        </p:txBody>
      </p:sp>
    </p:spTree>
    <p:extLst>
      <p:ext uri="{BB962C8B-B14F-4D97-AF65-F5344CB8AC3E}">
        <p14:creationId xmlns:p14="http://schemas.microsoft.com/office/powerpoint/2010/main" val="2157374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13</a:t>
            </a:fld>
            <a:endParaRPr lang="fr-FR" dirty="0"/>
          </a:p>
        </p:txBody>
      </p:sp>
      <p:sp>
        <p:nvSpPr>
          <p:cNvPr id="3" name="Espace réservé du contenu 2"/>
          <p:cNvSpPr>
            <a:spLocks noGrp="1"/>
          </p:cNvSpPr>
          <p:nvPr>
            <p:ph idx="4294967295"/>
          </p:nvPr>
        </p:nvSpPr>
        <p:spPr>
          <a:xfrm>
            <a:off x="614235" y="592118"/>
            <a:ext cx="8229600" cy="5533393"/>
          </a:xfrm>
        </p:spPr>
        <p:txBody>
          <a:bodyPr>
            <a:normAutofit fontScale="85000" lnSpcReduction="10000"/>
          </a:bodyPr>
          <a:lstStyle/>
          <a:p>
            <a:r>
              <a:rPr lang="fr-FR" dirty="0"/>
              <a:t>E</a:t>
            </a:r>
            <a:r>
              <a:rPr lang="fr-FR" dirty="0" smtClean="0"/>
              <a:t>xplications </a:t>
            </a:r>
            <a:r>
              <a:rPr lang="fr-FR" dirty="0"/>
              <a:t>sociales aux phénomènes </a:t>
            </a:r>
            <a:r>
              <a:rPr lang="fr-FR" dirty="0" smtClean="0"/>
              <a:t>étudiés </a:t>
            </a:r>
          </a:p>
          <a:p>
            <a:pPr lvl="1"/>
            <a:r>
              <a:rPr lang="fr-FR" dirty="0" smtClean="0"/>
              <a:t>Raisons des pratiques sociales</a:t>
            </a:r>
          </a:p>
          <a:p>
            <a:pPr lvl="1"/>
            <a:r>
              <a:rPr lang="fr-FR" dirty="0" smtClean="0"/>
              <a:t>Sens </a:t>
            </a:r>
            <a:r>
              <a:rPr lang="fr-FR" dirty="0"/>
              <a:t>que les </a:t>
            </a:r>
            <a:r>
              <a:rPr lang="fr-FR" dirty="0" smtClean="0"/>
              <a:t>personnes leur attribuent</a:t>
            </a:r>
          </a:p>
          <a:p>
            <a:endParaRPr lang="fr-FR" dirty="0" smtClean="0"/>
          </a:p>
          <a:p>
            <a:r>
              <a:rPr lang="fr-FR" dirty="0" smtClean="0"/>
              <a:t>Science </a:t>
            </a:r>
            <a:r>
              <a:rPr lang="fr-FR" dirty="0"/>
              <a:t>règles sociales et </a:t>
            </a:r>
            <a:r>
              <a:rPr lang="fr-FR" dirty="0" smtClean="0"/>
              <a:t>transgression</a:t>
            </a:r>
          </a:p>
          <a:p>
            <a:pPr lvl="1"/>
            <a:r>
              <a:rPr lang="fr-FR" dirty="0" smtClean="0"/>
              <a:t>Normes </a:t>
            </a:r>
            <a:r>
              <a:rPr lang="fr-FR" dirty="0"/>
              <a:t>sociales et </a:t>
            </a:r>
            <a:r>
              <a:rPr lang="fr-FR" dirty="0" smtClean="0"/>
              <a:t>processus </a:t>
            </a:r>
            <a:r>
              <a:rPr lang="fr-FR" dirty="0"/>
              <a:t>qui organisent les </a:t>
            </a:r>
            <a:r>
              <a:rPr lang="fr-FR" dirty="0" smtClean="0"/>
              <a:t>individus </a:t>
            </a:r>
            <a:r>
              <a:rPr lang="fr-FR" dirty="0"/>
              <a:t>en ensembles sociaux </a:t>
            </a:r>
            <a:r>
              <a:rPr lang="fr-FR" dirty="0" smtClean="0"/>
              <a:t>(famille</a:t>
            </a:r>
            <a:r>
              <a:rPr lang="fr-FR" dirty="0"/>
              <a:t>, </a:t>
            </a:r>
            <a:r>
              <a:rPr lang="fr-FR" dirty="0" smtClean="0"/>
              <a:t>association, clan)</a:t>
            </a:r>
          </a:p>
          <a:p>
            <a:r>
              <a:rPr lang="fr-FR" dirty="0" smtClean="0"/>
              <a:t>Cause </a:t>
            </a:r>
            <a:r>
              <a:rPr lang="fr-FR" dirty="0"/>
              <a:t>des transformations sociales. </a:t>
            </a:r>
            <a:endParaRPr lang="fr-FR" dirty="0" smtClean="0"/>
          </a:p>
          <a:p>
            <a:r>
              <a:rPr lang="fr-FR" dirty="0"/>
              <a:t>C</a:t>
            </a:r>
            <a:r>
              <a:rPr lang="fr-FR" dirty="0" smtClean="0"/>
              <a:t>omment </a:t>
            </a:r>
            <a:r>
              <a:rPr lang="fr-FR" dirty="0"/>
              <a:t>fonctionne l’ordre social </a:t>
            </a:r>
            <a:r>
              <a:rPr lang="fr-FR" dirty="0" smtClean="0"/>
              <a:t>?</a:t>
            </a:r>
          </a:p>
          <a:p>
            <a:pPr lvl="1"/>
            <a:r>
              <a:rPr lang="fr-FR" dirty="0" smtClean="0"/>
              <a:t>Régularités/Causes transformations sociales/  </a:t>
            </a:r>
          </a:p>
          <a:p>
            <a:pPr lvl="1"/>
            <a:r>
              <a:rPr lang="fr-FR" dirty="0" smtClean="0"/>
              <a:t>Consensus/conflit</a:t>
            </a:r>
          </a:p>
          <a:p>
            <a:r>
              <a:rPr lang="fr-FR" dirty="0" smtClean="0"/>
              <a:t>Pourquoi </a:t>
            </a:r>
            <a:r>
              <a:rPr lang="fr-FR" dirty="0"/>
              <a:t>les gens font ce qu’ils font ? </a:t>
            </a:r>
            <a:r>
              <a:rPr lang="fr-FR" dirty="0" smtClean="0"/>
              <a:t>Quelles </a:t>
            </a:r>
            <a:r>
              <a:rPr lang="fr-FR" dirty="0"/>
              <a:t>sont leurs motivations ? </a:t>
            </a:r>
            <a:endParaRPr lang="fr-FR" dirty="0" smtClean="0"/>
          </a:p>
          <a:p>
            <a:r>
              <a:rPr lang="fr-FR" dirty="0" smtClean="0"/>
              <a:t>Périmètre : </a:t>
            </a:r>
            <a:r>
              <a:rPr lang="fr-FR" dirty="0"/>
              <a:t> </a:t>
            </a:r>
            <a:r>
              <a:rPr lang="fr-FR" dirty="0" smtClean="0"/>
              <a:t>interaction </a:t>
            </a:r>
            <a:r>
              <a:rPr lang="fr-FR" dirty="0"/>
              <a:t>entre deux personnes à </a:t>
            </a:r>
            <a:r>
              <a:rPr lang="fr-FR" dirty="0" smtClean="0"/>
              <a:t>compréhension processus macroscopiques</a:t>
            </a:r>
            <a:endParaRPr lang="fr-FR" dirty="0"/>
          </a:p>
          <a:p>
            <a:endParaRPr lang="fr-FR" dirty="0"/>
          </a:p>
        </p:txBody>
      </p:sp>
    </p:spTree>
    <p:extLst>
      <p:ext uri="{BB962C8B-B14F-4D97-AF65-F5344CB8AC3E}">
        <p14:creationId xmlns:p14="http://schemas.microsoft.com/office/powerpoint/2010/main" val="135901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200" dirty="0" smtClean="0">
                <a:solidFill>
                  <a:srgbClr val="EAEBDE"/>
                </a:solidFill>
              </a:rPr>
              <a:t>3.2. Origines de la discipline</a:t>
            </a:r>
            <a:endParaRPr lang="fr-FR" sz="3200" dirty="0">
              <a:solidFill>
                <a:srgbClr val="EAEBDE"/>
              </a:solidFill>
            </a:endParaRPr>
          </a:p>
        </p:txBody>
      </p:sp>
      <p:sp>
        <p:nvSpPr>
          <p:cNvPr id="3" name="Espace réservé du contenu 2"/>
          <p:cNvSpPr>
            <a:spLocks noGrp="1"/>
          </p:cNvSpPr>
          <p:nvPr>
            <p:ph sz="half" idx="1"/>
          </p:nvPr>
        </p:nvSpPr>
        <p:spPr/>
        <p:txBody>
          <a:bodyPr/>
          <a:lstStyle/>
          <a:p>
            <a:endParaRPr lang="fr-FR" dirty="0" smtClean="0"/>
          </a:p>
          <a:p>
            <a:r>
              <a:rPr lang="fr-FR" dirty="0" smtClean="0"/>
              <a:t>Précurseurs</a:t>
            </a:r>
          </a:p>
          <a:p>
            <a:pPr marL="0" indent="0">
              <a:buNone/>
            </a:pPr>
            <a:r>
              <a:rPr lang="fr-FR" dirty="0" smtClean="0"/>
              <a:t>A. Comte, Saint-Simon, A. de Tocqueville</a:t>
            </a:r>
          </a:p>
          <a:p>
            <a:r>
              <a:rPr lang="fr-FR" dirty="0" smtClean="0"/>
              <a:t>Etude sociétés, philosophie sociale depuis l’Antiquité </a:t>
            </a:r>
          </a:p>
          <a:p>
            <a:r>
              <a:rPr lang="fr-FR" dirty="0" smtClean="0"/>
              <a:t>Démarche systématique, 19</a:t>
            </a:r>
            <a:r>
              <a:rPr lang="fr-FR" baseline="30000" dirty="0" smtClean="0"/>
              <a:t>ème</a:t>
            </a:r>
            <a:r>
              <a:rPr lang="fr-FR" dirty="0" smtClean="0"/>
              <a:t> s.</a:t>
            </a:r>
          </a:p>
          <a:p>
            <a:endParaRPr lang="fr-FR" dirty="0"/>
          </a:p>
        </p:txBody>
      </p:sp>
      <p:pic>
        <p:nvPicPr>
          <p:cNvPr id="6" name="Espace réservé du contenu 5" descr="260px-Auguste_Comte.jpg"/>
          <p:cNvPicPr>
            <a:picLocks noGrp="1" noChangeAspect="1"/>
          </p:cNvPicPr>
          <p:nvPr>
            <p:ph sz="half" idx="2"/>
          </p:nvPr>
        </p:nvPicPr>
        <p:blipFill>
          <a:blip r:embed="rId3">
            <a:extLst>
              <a:ext uri="{28A0092B-C50C-407E-A947-70E740481C1C}">
                <a14:useLocalDpi xmlns:a14="http://schemas.microsoft.com/office/drawing/2010/main" val="0"/>
              </a:ext>
            </a:extLst>
          </a:blip>
          <a:srcRect t="11253" b="11253"/>
          <a:stretch>
            <a:fillRect/>
          </a:stretch>
        </p:blipFill>
        <p:spPr>
          <a:xfrm>
            <a:off x="4648200" y="1645920"/>
            <a:ext cx="4038600" cy="4131394"/>
          </a:xfrm>
        </p:spPr>
      </p:pic>
      <p:sp>
        <p:nvSpPr>
          <p:cNvPr id="4" name="Espace réservé du numéro de diapositive 3"/>
          <p:cNvSpPr>
            <a:spLocks noGrp="1"/>
          </p:cNvSpPr>
          <p:nvPr>
            <p:ph type="sldNum" sz="quarter" idx="12"/>
          </p:nvPr>
        </p:nvSpPr>
        <p:spPr>
          <a:xfrm>
            <a:off x="8641080" y="6720840"/>
            <a:ext cx="464288" cy="274320"/>
          </a:xfrm>
        </p:spPr>
        <p:txBody>
          <a:bodyPr/>
          <a:lstStyle/>
          <a:p>
            <a:fld id="{ECD5E3D7-7F28-5243-B77B-97C01C98F47C}" type="slidenum">
              <a:rPr lang="fr-FR" smtClean="0"/>
              <a:t>14</a:t>
            </a:fld>
            <a:endParaRPr lang="fr-FR" dirty="0"/>
          </a:p>
        </p:txBody>
      </p:sp>
      <p:sp>
        <p:nvSpPr>
          <p:cNvPr id="7" name="ZoneTexte 6"/>
          <p:cNvSpPr txBox="1"/>
          <p:nvPr/>
        </p:nvSpPr>
        <p:spPr>
          <a:xfrm>
            <a:off x="4495800" y="5961697"/>
            <a:ext cx="4191000" cy="646331"/>
          </a:xfrm>
          <a:prstGeom prst="rect">
            <a:avLst/>
          </a:prstGeom>
          <a:noFill/>
        </p:spPr>
        <p:txBody>
          <a:bodyPr wrap="square" rtlCol="0">
            <a:spAutoFit/>
          </a:bodyPr>
          <a:lstStyle/>
          <a:p>
            <a:r>
              <a:rPr lang="fr-FR" dirty="0" smtClean="0"/>
              <a:t>Auguste Comte (1798-1857), philosophe</a:t>
            </a:r>
            <a:endParaRPr lang="fr-FR" dirty="0"/>
          </a:p>
        </p:txBody>
      </p:sp>
    </p:spTree>
    <p:extLst>
      <p:ext uri="{BB962C8B-B14F-4D97-AF65-F5344CB8AC3E}">
        <p14:creationId xmlns:p14="http://schemas.microsoft.com/office/powerpoint/2010/main" val="522045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p:txBody>
          <a:bodyPr/>
          <a:lstStyle/>
          <a:p>
            <a:r>
              <a:rPr lang="fr-FR" dirty="0"/>
              <a:t>F</a:t>
            </a:r>
            <a:r>
              <a:rPr lang="fr-FR" dirty="0" smtClean="0"/>
              <a:t>aire </a:t>
            </a:r>
            <a:r>
              <a:rPr lang="fr-FR" dirty="0"/>
              <a:t>de la sociologie une « science pure » i.e. une « </a:t>
            </a:r>
            <a:r>
              <a:rPr lang="fr-FR" dirty="0" smtClean="0"/>
              <a:t>vraie </a:t>
            </a:r>
            <a:r>
              <a:rPr lang="fr-FR" dirty="0"/>
              <a:t>science » </a:t>
            </a:r>
            <a:r>
              <a:rPr lang="fr-FR" dirty="0" smtClean="0"/>
              <a:t>≈ biologie </a:t>
            </a:r>
            <a:r>
              <a:rPr lang="fr-FR" dirty="0"/>
              <a:t>ou </a:t>
            </a:r>
            <a:r>
              <a:rPr lang="fr-FR" dirty="0" smtClean="0"/>
              <a:t> physique</a:t>
            </a:r>
          </a:p>
          <a:p>
            <a:r>
              <a:rPr lang="fr-FR" dirty="0" smtClean="0"/>
              <a:t> Révolution </a:t>
            </a:r>
            <a:r>
              <a:rPr lang="fr-FR" dirty="0"/>
              <a:t>industrielle et </a:t>
            </a:r>
            <a:r>
              <a:rPr lang="fr-FR" dirty="0" smtClean="0"/>
              <a:t>bouleversements (prolétariat urbain ouvrier)</a:t>
            </a:r>
            <a:endParaRPr lang="fr-FR" dirty="0"/>
          </a:p>
        </p:txBody>
      </p:sp>
      <p:pic>
        <p:nvPicPr>
          <p:cNvPr id="7" name="Espace réservé du contenu 6" descr="microscope sociologie.jpg"/>
          <p:cNvPicPr>
            <a:picLocks noGrp="1" noChangeAspect="1"/>
          </p:cNvPicPr>
          <p:nvPr>
            <p:ph sz="half" idx="2"/>
          </p:nvPr>
        </p:nvPicPr>
        <p:blipFill>
          <a:blip r:embed="rId3">
            <a:extLst>
              <a:ext uri="{28A0092B-C50C-407E-A947-70E740481C1C}">
                <a14:useLocalDpi xmlns:a14="http://schemas.microsoft.com/office/drawing/2010/main" val="0"/>
              </a:ext>
            </a:extLst>
          </a:blip>
          <a:srcRect l="-12436" r="-12436"/>
          <a:stretch>
            <a:fillRect/>
          </a:stretch>
        </p:blipFill>
        <p:spPr>
          <a:xfrm>
            <a:off x="4648200" y="1646238"/>
            <a:ext cx="4038600" cy="4525962"/>
          </a:xfrm>
        </p:spPr>
      </p:pic>
      <p:sp>
        <p:nvSpPr>
          <p:cNvPr id="4" name="Espace réservé du numéro de diapositive 3"/>
          <p:cNvSpPr>
            <a:spLocks noGrp="1"/>
          </p:cNvSpPr>
          <p:nvPr>
            <p:ph type="sldNum" sz="quarter" idx="12"/>
          </p:nvPr>
        </p:nvSpPr>
        <p:spPr/>
        <p:txBody>
          <a:bodyPr/>
          <a:lstStyle/>
          <a:p>
            <a:fld id="{ECD5E3D7-7F28-5243-B77B-97C01C98F47C}" type="slidenum">
              <a:rPr lang="fr-FR" smtClean="0"/>
              <a:t>15</a:t>
            </a:fld>
            <a:endParaRPr lang="fr-FR" dirty="0"/>
          </a:p>
        </p:txBody>
      </p:sp>
    </p:spTree>
    <p:extLst>
      <p:ext uri="{BB962C8B-B14F-4D97-AF65-F5344CB8AC3E}">
        <p14:creationId xmlns:p14="http://schemas.microsoft.com/office/powerpoint/2010/main" val="2961194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16</a:t>
            </a:fld>
            <a:endParaRPr lang="fr-FR" dirty="0"/>
          </a:p>
        </p:txBody>
      </p:sp>
      <p:sp>
        <p:nvSpPr>
          <p:cNvPr id="3" name="Espace réservé du contenu 2"/>
          <p:cNvSpPr>
            <a:spLocks noGrp="1"/>
          </p:cNvSpPr>
          <p:nvPr>
            <p:ph idx="4294967295"/>
          </p:nvPr>
        </p:nvSpPr>
        <p:spPr>
          <a:xfrm>
            <a:off x="522929" y="724921"/>
            <a:ext cx="8229600" cy="4525962"/>
          </a:xfrm>
        </p:spPr>
        <p:txBody>
          <a:bodyPr/>
          <a:lstStyle/>
          <a:p>
            <a:pPr marL="0" indent="0">
              <a:buNone/>
            </a:pPr>
            <a:r>
              <a:rPr lang="fr-FR" dirty="0" smtClean="0"/>
              <a:t>Contexte historique </a:t>
            </a:r>
          </a:p>
          <a:p>
            <a:pPr marL="0" indent="0">
              <a:buNone/>
            </a:pPr>
            <a:endParaRPr lang="fr-FR" dirty="0" smtClean="0"/>
          </a:p>
          <a:p>
            <a:r>
              <a:rPr lang="fr-FR" dirty="0" smtClean="0"/>
              <a:t>Problèmes «</a:t>
            </a:r>
            <a:r>
              <a:rPr lang="fr-FR" dirty="0"/>
              <a:t> sociaux </a:t>
            </a:r>
            <a:r>
              <a:rPr lang="fr-FR" dirty="0" smtClean="0"/>
              <a:t>»</a:t>
            </a:r>
          </a:p>
          <a:p>
            <a:r>
              <a:rPr lang="fr-FR" dirty="0" smtClean="0"/>
              <a:t>Destruction structures </a:t>
            </a:r>
            <a:r>
              <a:rPr lang="fr-FR" dirty="0"/>
              <a:t>et </a:t>
            </a:r>
            <a:r>
              <a:rPr lang="fr-FR" dirty="0" smtClean="0"/>
              <a:t>pouvoirs </a:t>
            </a:r>
            <a:r>
              <a:rPr lang="fr-FR" dirty="0"/>
              <a:t>qui garantissaient l’ordre social (religion, noblesse en héritage…</a:t>
            </a:r>
            <a:r>
              <a:rPr lang="fr-FR" dirty="0" smtClean="0"/>
              <a:t>)</a:t>
            </a:r>
          </a:p>
          <a:p>
            <a:r>
              <a:rPr lang="fr-FR" dirty="0" smtClean="0"/>
              <a:t>Syndicats, revendications </a:t>
            </a:r>
            <a:endParaRPr lang="fr-FR" dirty="0"/>
          </a:p>
        </p:txBody>
      </p:sp>
    </p:spTree>
    <p:extLst>
      <p:ext uri="{BB962C8B-B14F-4D97-AF65-F5344CB8AC3E}">
        <p14:creationId xmlns:p14="http://schemas.microsoft.com/office/powerpoint/2010/main" val="1066106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2800" dirty="0" smtClean="0">
                <a:solidFill>
                  <a:srgbClr val="EAEBDE"/>
                </a:solidFill>
              </a:rPr>
              <a:t>3.3. Un besoin de connaissances sur la société</a:t>
            </a:r>
            <a:endParaRPr lang="fr-FR" sz="2800" dirty="0">
              <a:solidFill>
                <a:srgbClr val="EAEBDE"/>
              </a:solidFill>
            </a:endParaRPr>
          </a:p>
        </p:txBody>
      </p:sp>
      <p:sp>
        <p:nvSpPr>
          <p:cNvPr id="3" name="Espace réservé du contenu 2"/>
          <p:cNvSpPr>
            <a:spLocks noGrp="1"/>
          </p:cNvSpPr>
          <p:nvPr>
            <p:ph idx="1"/>
          </p:nvPr>
        </p:nvSpPr>
        <p:spPr/>
        <p:txBody>
          <a:bodyPr>
            <a:normAutofit/>
          </a:bodyPr>
          <a:lstStyle/>
          <a:p>
            <a:r>
              <a:rPr lang="fr-FR" sz="2800" dirty="0"/>
              <a:t>E</a:t>
            </a:r>
            <a:r>
              <a:rPr lang="fr-FR" sz="2800" dirty="0" smtClean="0"/>
              <a:t>nquête </a:t>
            </a:r>
            <a:r>
              <a:rPr lang="fr-FR" sz="2800" dirty="0"/>
              <a:t>sociale, </a:t>
            </a:r>
            <a:r>
              <a:rPr lang="fr-FR" sz="2800" dirty="0" smtClean="0"/>
              <a:t>statistique</a:t>
            </a:r>
            <a:endParaRPr lang="fr-FR" sz="2800" dirty="0"/>
          </a:p>
          <a:p>
            <a:pPr marL="0" indent="0">
              <a:buNone/>
            </a:pPr>
            <a:r>
              <a:rPr lang="fr-FR" sz="2800" dirty="0" smtClean="0"/>
              <a:t> </a:t>
            </a:r>
          </a:p>
          <a:p>
            <a:r>
              <a:rPr lang="fr-FR" sz="2800" dirty="0"/>
              <a:t>D</a:t>
            </a:r>
            <a:r>
              <a:rPr lang="fr-FR" sz="2800" dirty="0" smtClean="0"/>
              <a:t>escription </a:t>
            </a:r>
            <a:r>
              <a:rPr lang="fr-FR" sz="2800" dirty="0"/>
              <a:t>minutieuse, </a:t>
            </a:r>
            <a:r>
              <a:rPr lang="fr-FR" sz="2800" dirty="0" smtClean="0"/>
              <a:t>recensement détaillé </a:t>
            </a:r>
          </a:p>
          <a:p>
            <a:endParaRPr lang="fr-FR" sz="2800" dirty="0" smtClean="0"/>
          </a:p>
          <a:p>
            <a:pPr>
              <a:buFont typeface="Wingdings" charset="0"/>
              <a:buChar char="è"/>
            </a:pPr>
            <a:r>
              <a:rPr lang="fr-FR" sz="2800" dirty="0" smtClean="0"/>
              <a:t>Élaborer  </a:t>
            </a:r>
            <a:r>
              <a:rPr lang="fr-FR" sz="2800" dirty="0"/>
              <a:t>appareil d’observation du social (</a:t>
            </a:r>
            <a:r>
              <a:rPr lang="fr-FR" sz="2800" dirty="0" smtClean="0"/>
              <a:t>valeurs hygiénistes </a:t>
            </a:r>
            <a:r>
              <a:rPr lang="fr-FR" sz="2800" dirty="0"/>
              <a:t>et </a:t>
            </a:r>
            <a:r>
              <a:rPr lang="fr-FR" sz="2800" dirty="0" smtClean="0"/>
              <a:t>humanistes) </a:t>
            </a:r>
          </a:p>
          <a:p>
            <a:pPr>
              <a:buFont typeface="Wingdings" charset="0"/>
              <a:buChar char="è"/>
            </a:pPr>
            <a:r>
              <a:rPr lang="fr-FR" sz="2800" dirty="0"/>
              <a:t>R</a:t>
            </a:r>
            <a:r>
              <a:rPr lang="fr-FR" sz="2800" dirty="0" smtClean="0"/>
              <a:t>ationalisé </a:t>
            </a:r>
            <a:r>
              <a:rPr lang="fr-FR" sz="2800" dirty="0"/>
              <a:t>et systématisé au cours du 20</a:t>
            </a:r>
            <a:r>
              <a:rPr lang="fr-FR" sz="2800" baseline="30000" dirty="0"/>
              <a:t>ème</a:t>
            </a:r>
            <a:r>
              <a:rPr lang="fr-FR" sz="2800" dirty="0"/>
              <a:t> siècle </a:t>
            </a:r>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17</a:t>
            </a:fld>
            <a:endParaRPr lang="fr-FR" dirty="0"/>
          </a:p>
        </p:txBody>
      </p:sp>
    </p:spTree>
    <p:extLst>
      <p:ext uri="{BB962C8B-B14F-4D97-AF65-F5344CB8AC3E}">
        <p14:creationId xmlns:p14="http://schemas.microsoft.com/office/powerpoint/2010/main" val="51915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18</a:t>
            </a:fld>
            <a:endParaRPr lang="fr-FR" dirty="0"/>
          </a:p>
        </p:txBody>
      </p:sp>
      <p:sp>
        <p:nvSpPr>
          <p:cNvPr id="3" name="Espace réservé du contenu 2"/>
          <p:cNvSpPr>
            <a:spLocks noGrp="1"/>
          </p:cNvSpPr>
          <p:nvPr>
            <p:ph idx="4294967295"/>
          </p:nvPr>
        </p:nvSpPr>
        <p:spPr>
          <a:xfrm>
            <a:off x="481427" y="957325"/>
            <a:ext cx="8229600" cy="4525962"/>
          </a:xfrm>
        </p:spPr>
        <p:txBody>
          <a:bodyPr>
            <a:normAutofit fontScale="92500" lnSpcReduction="20000"/>
          </a:bodyPr>
          <a:lstStyle/>
          <a:p>
            <a:r>
              <a:rPr lang="fr-FR" dirty="0"/>
              <a:t>médecins, </a:t>
            </a:r>
            <a:r>
              <a:rPr lang="fr-FR" dirty="0" smtClean="0"/>
              <a:t> </a:t>
            </a:r>
            <a:r>
              <a:rPr lang="fr-FR" dirty="0"/>
              <a:t>prêtres, </a:t>
            </a:r>
            <a:r>
              <a:rPr lang="fr-FR" dirty="0" smtClean="0"/>
              <a:t>magistrats</a:t>
            </a:r>
            <a:r>
              <a:rPr lang="fr-FR" dirty="0"/>
              <a:t>, </a:t>
            </a:r>
            <a:r>
              <a:rPr lang="fr-FR" dirty="0" smtClean="0"/>
              <a:t> </a:t>
            </a:r>
            <a:r>
              <a:rPr lang="fr-FR" dirty="0"/>
              <a:t>enseignants </a:t>
            </a:r>
            <a:r>
              <a:rPr lang="fr-FR" dirty="0" smtClean="0"/>
              <a:t>enquêtent</a:t>
            </a:r>
          </a:p>
          <a:p>
            <a:pPr marL="0" indent="0">
              <a:buNone/>
            </a:pPr>
            <a:r>
              <a:rPr lang="fr-FR" dirty="0" smtClean="0">
                <a:sym typeface="Wingdings"/>
              </a:rPr>
              <a:t> biais</a:t>
            </a:r>
            <a:endParaRPr lang="fr-FR" dirty="0"/>
          </a:p>
          <a:p>
            <a:endParaRPr lang="fr-FR" dirty="0" smtClean="0"/>
          </a:p>
          <a:p>
            <a:r>
              <a:rPr lang="fr-FR" dirty="0" smtClean="0"/>
              <a:t>Publication </a:t>
            </a:r>
            <a:r>
              <a:rPr lang="fr-FR" dirty="0"/>
              <a:t>de périodiques thématiques </a:t>
            </a:r>
            <a:r>
              <a:rPr lang="fr-FR" dirty="0" smtClean="0"/>
              <a:t>données </a:t>
            </a:r>
            <a:r>
              <a:rPr lang="fr-FR" dirty="0"/>
              <a:t>démographiques </a:t>
            </a:r>
            <a:r>
              <a:rPr lang="fr-FR" dirty="0" smtClean="0"/>
              <a:t>publiées </a:t>
            </a:r>
            <a:r>
              <a:rPr lang="fr-FR" dirty="0"/>
              <a:t>et </a:t>
            </a:r>
            <a:r>
              <a:rPr lang="fr-FR" dirty="0" smtClean="0"/>
              <a:t>actualisées</a:t>
            </a:r>
          </a:p>
          <a:p>
            <a:r>
              <a:rPr lang="fr-FR" dirty="0" smtClean="0"/>
              <a:t>savants</a:t>
            </a:r>
            <a:r>
              <a:rPr lang="fr-FR" dirty="0"/>
              <a:t>, </a:t>
            </a:r>
            <a:r>
              <a:rPr lang="fr-FR" dirty="0" smtClean="0"/>
              <a:t>philanthropes</a:t>
            </a:r>
            <a:r>
              <a:rPr lang="fr-FR" dirty="0"/>
              <a:t>, </a:t>
            </a:r>
            <a:r>
              <a:rPr lang="fr-FR" dirty="0" smtClean="0"/>
              <a:t>entrepreneurs</a:t>
            </a:r>
            <a:r>
              <a:rPr lang="fr-FR" dirty="0"/>
              <a:t>, </a:t>
            </a:r>
            <a:r>
              <a:rPr lang="fr-FR" dirty="0" smtClean="0"/>
              <a:t>hygiénistes </a:t>
            </a:r>
            <a:r>
              <a:rPr lang="fr-FR" dirty="0" smtClean="0">
                <a:sym typeface="Wingdings"/>
              </a:rPr>
              <a:t></a:t>
            </a:r>
            <a:r>
              <a:rPr lang="fr-FR" dirty="0" smtClean="0"/>
              <a:t>1829 </a:t>
            </a:r>
            <a:r>
              <a:rPr lang="fr-FR" i="1" dirty="0"/>
              <a:t>S</a:t>
            </a:r>
            <a:r>
              <a:rPr lang="fr-FR" i="1" dirty="0" smtClean="0"/>
              <a:t>ociété </a:t>
            </a:r>
            <a:r>
              <a:rPr lang="fr-FR" i="1" dirty="0"/>
              <a:t>française de statistique </a:t>
            </a:r>
            <a:r>
              <a:rPr lang="fr-FR" i="1" dirty="0" smtClean="0"/>
              <a:t>universelle</a:t>
            </a:r>
            <a:r>
              <a:rPr lang="fr-FR" dirty="0" smtClean="0"/>
              <a:t>,1830 </a:t>
            </a:r>
            <a:r>
              <a:rPr lang="fr-FR" i="1" dirty="0" smtClean="0"/>
              <a:t>Société </a:t>
            </a:r>
            <a:r>
              <a:rPr lang="fr-FR" i="1" dirty="0"/>
              <a:t>libre de </a:t>
            </a:r>
            <a:r>
              <a:rPr lang="fr-FR" i="1" dirty="0" smtClean="0"/>
              <a:t>statistique</a:t>
            </a:r>
            <a:endParaRPr lang="fr-FR" i="1" dirty="0"/>
          </a:p>
        </p:txBody>
      </p:sp>
    </p:spTree>
    <p:extLst>
      <p:ext uri="{BB962C8B-B14F-4D97-AF65-F5344CB8AC3E}">
        <p14:creationId xmlns:p14="http://schemas.microsoft.com/office/powerpoint/2010/main" val="3650507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19</a:t>
            </a:fld>
            <a:endParaRPr lang="fr-FR" dirty="0"/>
          </a:p>
        </p:txBody>
      </p:sp>
      <p:sp>
        <p:nvSpPr>
          <p:cNvPr id="3" name="Espace réservé du contenu 2"/>
          <p:cNvSpPr>
            <a:spLocks noGrp="1"/>
          </p:cNvSpPr>
          <p:nvPr>
            <p:ph idx="4294967295"/>
          </p:nvPr>
        </p:nvSpPr>
        <p:spPr>
          <a:xfrm>
            <a:off x="622535" y="1372333"/>
            <a:ext cx="8229600" cy="4525962"/>
          </a:xfrm>
        </p:spPr>
        <p:txBody>
          <a:bodyPr/>
          <a:lstStyle/>
          <a:p>
            <a:r>
              <a:rPr lang="fr-FR" dirty="0"/>
              <a:t>E</a:t>
            </a:r>
            <a:r>
              <a:rPr lang="fr-FR" dirty="0" smtClean="0"/>
              <a:t>nquêtes empiriques : questionnaires</a:t>
            </a:r>
            <a:r>
              <a:rPr lang="fr-FR" dirty="0"/>
              <a:t>, </a:t>
            </a:r>
            <a:r>
              <a:rPr lang="fr-FR" dirty="0" smtClean="0"/>
              <a:t>entretiens, observations </a:t>
            </a:r>
            <a:r>
              <a:rPr lang="fr-FR" dirty="0"/>
              <a:t>in </a:t>
            </a:r>
            <a:r>
              <a:rPr lang="fr-FR" dirty="0" smtClean="0"/>
              <a:t>situ</a:t>
            </a:r>
          </a:p>
          <a:p>
            <a:pPr marL="0" indent="0">
              <a:buNone/>
            </a:pPr>
            <a:endParaRPr lang="fr-FR" dirty="0"/>
          </a:p>
          <a:p>
            <a:pPr marL="0" indent="0">
              <a:buNone/>
            </a:pPr>
            <a:r>
              <a:rPr lang="fr-FR" dirty="0" smtClean="0"/>
              <a:t>Problèmes  </a:t>
            </a:r>
          </a:p>
          <a:p>
            <a:r>
              <a:rPr lang="fr-FR" sz="2800" dirty="0"/>
              <a:t>P</a:t>
            </a:r>
            <a:r>
              <a:rPr lang="fr-FR" sz="2800" dirty="0" smtClean="0"/>
              <a:t>as </a:t>
            </a:r>
            <a:r>
              <a:rPr lang="fr-FR" sz="2800" dirty="0"/>
              <a:t>de réflexion </a:t>
            </a:r>
            <a:r>
              <a:rPr lang="fr-FR" sz="2800" dirty="0" smtClean="0"/>
              <a:t>épistémologique</a:t>
            </a:r>
          </a:p>
          <a:p>
            <a:r>
              <a:rPr lang="fr-FR" sz="2800" b="1" dirty="0"/>
              <a:t>Approche </a:t>
            </a:r>
            <a:r>
              <a:rPr lang="fr-FR" sz="2800" b="1" dirty="0" smtClean="0"/>
              <a:t>traditionnaliste</a:t>
            </a:r>
            <a:r>
              <a:rPr lang="fr-FR" sz="2800" b="1" dirty="0"/>
              <a:t> </a:t>
            </a:r>
            <a:r>
              <a:rPr lang="fr-FR" sz="2800" b="1" dirty="0" smtClean="0"/>
              <a:t>(communauté d’appartenance)</a:t>
            </a:r>
            <a:r>
              <a:rPr lang="fr-FR" sz="2800" dirty="0" smtClean="0"/>
              <a:t> &gt; rationalité expliquer l’organisation </a:t>
            </a:r>
            <a:r>
              <a:rPr lang="fr-FR" sz="2800" dirty="0"/>
              <a:t>de la </a:t>
            </a:r>
            <a:r>
              <a:rPr lang="fr-FR" sz="2800" dirty="0" smtClean="0"/>
              <a:t>société </a:t>
            </a:r>
            <a:endParaRPr lang="fr-FR" sz="2800" dirty="0"/>
          </a:p>
          <a:p>
            <a:endParaRPr lang="fr-FR" dirty="0"/>
          </a:p>
        </p:txBody>
      </p:sp>
    </p:spTree>
    <p:extLst>
      <p:ext uri="{BB962C8B-B14F-4D97-AF65-F5344CB8AC3E}">
        <p14:creationId xmlns:p14="http://schemas.microsoft.com/office/powerpoint/2010/main" val="2847389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Sommaire</a:t>
            </a:r>
            <a:endParaRPr lang="fr-FR" dirty="0"/>
          </a:p>
        </p:txBody>
      </p:sp>
      <p:sp>
        <p:nvSpPr>
          <p:cNvPr id="3" name="Espace réservé du contenu 2"/>
          <p:cNvSpPr>
            <a:spLocks noGrp="1"/>
          </p:cNvSpPr>
          <p:nvPr>
            <p:ph idx="1"/>
          </p:nvPr>
        </p:nvSpPr>
        <p:spPr/>
        <p:txBody>
          <a:bodyPr/>
          <a:lstStyle/>
          <a:p>
            <a:pPr marL="514350" indent="-514350">
              <a:buFont typeface="+mj-lt"/>
              <a:buAutoNum type="arabicPeriod"/>
            </a:pPr>
            <a:r>
              <a:rPr lang="fr-FR" dirty="0" smtClean="0"/>
              <a:t>Introduction</a:t>
            </a:r>
          </a:p>
          <a:p>
            <a:pPr marL="514350" indent="-514350">
              <a:buFont typeface="+mj-lt"/>
              <a:buAutoNum type="arabicPeriod"/>
            </a:pPr>
            <a:r>
              <a:rPr lang="fr-FR" dirty="0" smtClean="0"/>
              <a:t>Que peuvent nous apprendre les sciences sociales</a:t>
            </a:r>
          </a:p>
          <a:p>
            <a:pPr marL="514350" indent="-514350">
              <a:buFont typeface="+mj-lt"/>
              <a:buAutoNum type="arabicPeriod"/>
            </a:pPr>
            <a:r>
              <a:rPr lang="fr-FR" dirty="0" smtClean="0"/>
              <a:t>Qu’est-ce que la sociologie?</a:t>
            </a:r>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2</a:t>
            </a:fld>
            <a:endParaRPr lang="fr-FR" dirty="0"/>
          </a:p>
        </p:txBody>
      </p:sp>
    </p:spTree>
    <p:extLst>
      <p:ext uri="{BB962C8B-B14F-4D97-AF65-F5344CB8AC3E}">
        <p14:creationId xmlns:p14="http://schemas.microsoft.com/office/powerpoint/2010/main" val="817885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Autofit/>
          </a:bodyPr>
          <a:lstStyle/>
          <a:p>
            <a:pPr algn="l"/>
            <a:r>
              <a:rPr lang="fr-FR" sz="2800" dirty="0" smtClean="0">
                <a:solidFill>
                  <a:srgbClr val="EAEBDE"/>
                </a:solidFill>
              </a:rPr>
              <a:t>Enquêtes systématiques, comparaisons</a:t>
            </a:r>
            <a:endParaRPr lang="fr-FR" sz="2800" dirty="0">
              <a:solidFill>
                <a:srgbClr val="EAEBDE"/>
              </a:solidFill>
            </a:endParaRPr>
          </a:p>
        </p:txBody>
      </p:sp>
      <p:sp>
        <p:nvSpPr>
          <p:cNvPr id="3" name="Espace réservé du contenu 2"/>
          <p:cNvSpPr>
            <a:spLocks noGrp="1"/>
          </p:cNvSpPr>
          <p:nvPr>
            <p:ph sz="half" idx="1"/>
          </p:nvPr>
        </p:nvSpPr>
        <p:spPr/>
        <p:txBody>
          <a:bodyPr>
            <a:normAutofit fontScale="92500" lnSpcReduction="10000"/>
          </a:bodyPr>
          <a:lstStyle/>
          <a:p>
            <a:r>
              <a:rPr lang="fr-FR" dirty="0"/>
              <a:t>I</a:t>
            </a:r>
            <a:r>
              <a:rPr lang="fr-FR" dirty="0" smtClean="0"/>
              <a:t>ngénieur </a:t>
            </a:r>
            <a:r>
              <a:rPr lang="fr-FR" dirty="0"/>
              <a:t>des Mines, conseiller de </a:t>
            </a:r>
            <a:r>
              <a:rPr lang="fr-FR" dirty="0" smtClean="0"/>
              <a:t>Napoléon III, </a:t>
            </a:r>
          </a:p>
          <a:p>
            <a:r>
              <a:rPr lang="fr-FR" dirty="0" smtClean="0"/>
              <a:t>Fondateur </a:t>
            </a:r>
            <a:r>
              <a:rPr lang="fr-FR" i="1" dirty="0" smtClean="0"/>
              <a:t>Société </a:t>
            </a:r>
            <a:r>
              <a:rPr lang="fr-FR" i="1" dirty="0"/>
              <a:t>d’Economie </a:t>
            </a:r>
            <a:r>
              <a:rPr lang="fr-FR" i="1" dirty="0" smtClean="0"/>
              <a:t>Sociale</a:t>
            </a:r>
            <a:r>
              <a:rPr lang="fr-FR" dirty="0" smtClean="0"/>
              <a:t> </a:t>
            </a:r>
            <a:r>
              <a:rPr lang="fr-FR" dirty="0"/>
              <a:t>Synthèse publiée en 1855 : les ouvriers européens, </a:t>
            </a:r>
            <a:r>
              <a:rPr lang="fr-FR" dirty="0" smtClean="0"/>
              <a:t>36 </a:t>
            </a:r>
            <a:r>
              <a:rPr lang="fr-FR" dirty="0"/>
              <a:t>monographie des familles ouvrières. </a:t>
            </a:r>
            <a:r>
              <a:rPr lang="fr-FR" dirty="0" smtClean="0"/>
              <a:t>1857</a:t>
            </a:r>
            <a:r>
              <a:rPr lang="fr-FR" dirty="0"/>
              <a:t>-1912 : 13 tomes de </a:t>
            </a:r>
            <a:r>
              <a:rPr lang="fr-FR" dirty="0" smtClean="0"/>
              <a:t>monographies</a:t>
            </a:r>
            <a:endParaRPr lang="fr-FR" dirty="0"/>
          </a:p>
        </p:txBody>
      </p:sp>
      <p:pic>
        <p:nvPicPr>
          <p:cNvPr id="8" name="Espace réservé du contenu 7" descr="Frederic_Le Play.jpg"/>
          <p:cNvPicPr>
            <a:picLocks noGrp="1" noChangeAspect="1"/>
          </p:cNvPicPr>
          <p:nvPr>
            <p:ph sz="half" idx="2"/>
          </p:nvPr>
        </p:nvPicPr>
        <p:blipFill>
          <a:blip r:embed="rId2">
            <a:extLst>
              <a:ext uri="{28A0092B-C50C-407E-A947-70E740481C1C}">
                <a14:useLocalDpi xmlns:a14="http://schemas.microsoft.com/office/drawing/2010/main" val="0"/>
              </a:ext>
            </a:extLst>
          </a:blip>
          <a:srcRect t="-24712" b="-24712"/>
          <a:stretch>
            <a:fillRect/>
          </a:stretch>
        </p:blipFill>
        <p:spPr>
          <a:xfrm>
            <a:off x="4648200" y="1646238"/>
            <a:ext cx="4038600" cy="4525962"/>
          </a:xfrm>
        </p:spPr>
      </p:pic>
      <p:sp>
        <p:nvSpPr>
          <p:cNvPr id="4" name="Espace réservé du numéro de diapositive 3"/>
          <p:cNvSpPr>
            <a:spLocks noGrp="1"/>
          </p:cNvSpPr>
          <p:nvPr>
            <p:ph type="sldNum" sz="quarter" idx="12"/>
          </p:nvPr>
        </p:nvSpPr>
        <p:spPr/>
        <p:txBody>
          <a:bodyPr/>
          <a:lstStyle/>
          <a:p>
            <a:fld id="{ECD5E3D7-7F28-5243-B77B-97C01C98F47C}" type="slidenum">
              <a:rPr lang="fr-FR" smtClean="0"/>
              <a:t>20</a:t>
            </a:fld>
            <a:endParaRPr lang="fr-FR" dirty="0"/>
          </a:p>
        </p:txBody>
      </p:sp>
      <p:sp>
        <p:nvSpPr>
          <p:cNvPr id="7" name="ZoneTexte 6"/>
          <p:cNvSpPr txBox="1"/>
          <p:nvPr/>
        </p:nvSpPr>
        <p:spPr>
          <a:xfrm>
            <a:off x="4834464" y="6172200"/>
            <a:ext cx="3380028" cy="369332"/>
          </a:xfrm>
          <a:prstGeom prst="rect">
            <a:avLst/>
          </a:prstGeom>
          <a:noFill/>
        </p:spPr>
        <p:txBody>
          <a:bodyPr wrap="square" rtlCol="0">
            <a:spAutoFit/>
          </a:bodyPr>
          <a:lstStyle/>
          <a:p>
            <a:r>
              <a:rPr lang="fr-FR" dirty="0"/>
              <a:t>Frédéric Le Play (1806-1882)</a:t>
            </a:r>
          </a:p>
        </p:txBody>
      </p:sp>
    </p:spTree>
    <p:extLst>
      <p:ext uri="{BB962C8B-B14F-4D97-AF65-F5344CB8AC3E}">
        <p14:creationId xmlns:p14="http://schemas.microsoft.com/office/powerpoint/2010/main" val="3001377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solidFill>
                  <a:srgbClr val="EAEBDE"/>
                </a:solidFill>
              </a:rPr>
              <a:t>3.4. Fonder la discipline</a:t>
            </a:r>
            <a:endParaRPr lang="fr-FR" sz="3200" dirty="0">
              <a:solidFill>
                <a:srgbClr val="EAEBDE"/>
              </a:solidFill>
            </a:endParaRPr>
          </a:p>
        </p:txBody>
      </p:sp>
      <p:sp>
        <p:nvSpPr>
          <p:cNvPr id="3" name="Espace réservé du contenu 2"/>
          <p:cNvSpPr>
            <a:spLocks noGrp="1"/>
          </p:cNvSpPr>
          <p:nvPr>
            <p:ph sz="half" idx="1"/>
          </p:nvPr>
        </p:nvSpPr>
        <p:spPr/>
        <p:txBody>
          <a:bodyPr>
            <a:normAutofit/>
          </a:bodyPr>
          <a:lstStyle/>
          <a:p>
            <a:r>
              <a:rPr lang="fr-FR" dirty="0"/>
              <a:t>E</a:t>
            </a:r>
            <a:r>
              <a:rPr lang="fr-FR" dirty="0" smtClean="0"/>
              <a:t>tudier </a:t>
            </a:r>
            <a:r>
              <a:rPr lang="fr-FR" dirty="0"/>
              <a:t>les faits sociaux comme des </a:t>
            </a:r>
            <a:r>
              <a:rPr lang="fr-FR" dirty="0" smtClean="0"/>
              <a:t>choses</a:t>
            </a:r>
          </a:p>
          <a:p>
            <a:r>
              <a:rPr lang="fr-FR" dirty="0" smtClean="0"/>
              <a:t>Sociologie comme </a:t>
            </a:r>
            <a:r>
              <a:rPr lang="fr-FR" dirty="0"/>
              <a:t>discipline à part entière, distincte de la philosophie et de la psychologie </a:t>
            </a:r>
          </a:p>
        </p:txBody>
      </p:sp>
      <p:pic>
        <p:nvPicPr>
          <p:cNvPr id="6" name="Espace réservé du contenu 5" descr="Emile_durkheim.jpg"/>
          <p:cNvPicPr>
            <a:picLocks noGrp="1" noChangeAspect="1"/>
          </p:cNvPicPr>
          <p:nvPr>
            <p:ph sz="half" idx="2"/>
          </p:nvPr>
        </p:nvPicPr>
        <p:blipFill>
          <a:blip r:embed="rId3">
            <a:extLst>
              <a:ext uri="{28A0092B-C50C-407E-A947-70E740481C1C}">
                <a14:useLocalDpi xmlns:a14="http://schemas.microsoft.com/office/drawing/2010/main" val="0"/>
              </a:ext>
            </a:extLst>
          </a:blip>
          <a:srcRect l="-27322" r="-27322"/>
          <a:stretch>
            <a:fillRect/>
          </a:stretch>
        </p:blipFill>
        <p:spPr>
          <a:xfrm>
            <a:off x="4648200" y="1646238"/>
            <a:ext cx="4038600" cy="4525962"/>
          </a:xfrm>
        </p:spPr>
      </p:pic>
      <p:sp>
        <p:nvSpPr>
          <p:cNvPr id="5" name="Espace réservé du numéro de diapositive 4"/>
          <p:cNvSpPr>
            <a:spLocks noGrp="1"/>
          </p:cNvSpPr>
          <p:nvPr>
            <p:ph type="sldNum" sz="quarter" idx="12"/>
          </p:nvPr>
        </p:nvSpPr>
        <p:spPr/>
        <p:txBody>
          <a:bodyPr/>
          <a:lstStyle/>
          <a:p>
            <a:fld id="{ECD5E3D7-7F28-5243-B77B-97C01C98F47C}" type="slidenum">
              <a:rPr lang="fr-FR" smtClean="0"/>
              <a:t>21</a:t>
            </a:fld>
            <a:endParaRPr lang="fr-FR" dirty="0"/>
          </a:p>
        </p:txBody>
      </p:sp>
      <p:sp>
        <p:nvSpPr>
          <p:cNvPr id="7" name="ZoneTexte 6"/>
          <p:cNvSpPr txBox="1"/>
          <p:nvPr/>
        </p:nvSpPr>
        <p:spPr>
          <a:xfrm>
            <a:off x="4648200" y="6350948"/>
            <a:ext cx="3992880" cy="369332"/>
          </a:xfrm>
          <a:prstGeom prst="rect">
            <a:avLst/>
          </a:prstGeom>
          <a:noFill/>
        </p:spPr>
        <p:txBody>
          <a:bodyPr wrap="square" rtlCol="0">
            <a:spAutoFit/>
          </a:bodyPr>
          <a:lstStyle/>
          <a:p>
            <a:r>
              <a:rPr lang="fr-FR" dirty="0" smtClean="0"/>
              <a:t>Emile Durkheim 1858-1917</a:t>
            </a:r>
            <a:endParaRPr lang="fr-FR" dirty="0"/>
          </a:p>
        </p:txBody>
      </p:sp>
    </p:spTree>
    <p:extLst>
      <p:ext uri="{BB962C8B-B14F-4D97-AF65-F5344CB8AC3E}">
        <p14:creationId xmlns:p14="http://schemas.microsoft.com/office/powerpoint/2010/main" val="2603415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ECD5E3D7-7F28-5243-B77B-97C01C98F47C}" type="slidenum">
              <a:rPr lang="fr-FR" smtClean="0"/>
              <a:t>22</a:t>
            </a:fld>
            <a:endParaRPr lang="fr-FR" dirty="0"/>
          </a:p>
        </p:txBody>
      </p:sp>
      <p:sp>
        <p:nvSpPr>
          <p:cNvPr id="7" name="Espace réservé du contenu 6"/>
          <p:cNvSpPr>
            <a:spLocks noGrp="1"/>
          </p:cNvSpPr>
          <p:nvPr>
            <p:ph idx="4294967295"/>
          </p:nvPr>
        </p:nvSpPr>
        <p:spPr>
          <a:xfrm>
            <a:off x="522929" y="791322"/>
            <a:ext cx="8229600" cy="4525962"/>
          </a:xfrm>
        </p:spPr>
        <p:txBody>
          <a:bodyPr/>
          <a:lstStyle/>
          <a:p>
            <a:r>
              <a:rPr lang="fr-FR" dirty="0" smtClean="0"/>
              <a:t>Lien social </a:t>
            </a:r>
          </a:p>
          <a:p>
            <a:pPr marL="0" indent="0">
              <a:buNone/>
            </a:pPr>
            <a:r>
              <a:rPr lang="fr-FR" dirty="0" smtClean="0"/>
              <a:t>Lien entre individus </a:t>
            </a:r>
            <a:r>
              <a:rPr lang="fr-FR" dirty="0"/>
              <a:t>et </a:t>
            </a:r>
            <a:r>
              <a:rPr lang="fr-FR" dirty="0" smtClean="0"/>
              <a:t>collectivité</a:t>
            </a:r>
            <a:r>
              <a:rPr lang="fr-FR" dirty="0"/>
              <a:t>. Comment une collection d’individus peut-elle constituer une société ? </a:t>
            </a:r>
            <a:endParaRPr lang="fr-FR" dirty="0" smtClean="0"/>
          </a:p>
          <a:p>
            <a:pPr marL="0" indent="0">
              <a:buNone/>
            </a:pPr>
            <a:r>
              <a:rPr lang="fr-FR" dirty="0" smtClean="0"/>
              <a:t>Comment </a:t>
            </a:r>
            <a:r>
              <a:rPr lang="fr-FR" dirty="0"/>
              <a:t>les individus peuvent-ils réaliser cette condition de l’existence sociale qu’est le consensus ? </a:t>
            </a:r>
          </a:p>
        </p:txBody>
      </p:sp>
    </p:spTree>
    <p:extLst>
      <p:ext uri="{BB962C8B-B14F-4D97-AF65-F5344CB8AC3E}">
        <p14:creationId xmlns:p14="http://schemas.microsoft.com/office/powerpoint/2010/main" val="3850638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p:txBody>
          <a:bodyPr>
            <a:normAutofit/>
          </a:bodyPr>
          <a:lstStyle/>
          <a:p>
            <a:pPr marL="0" indent="0">
              <a:buNone/>
            </a:pPr>
            <a:r>
              <a:rPr lang="fr-FR" dirty="0"/>
              <a:t>l</a:t>
            </a:r>
            <a:r>
              <a:rPr lang="fr-FR" b="1" dirty="0"/>
              <a:t>’individu naît de la société </a:t>
            </a:r>
            <a:endParaRPr lang="fr-FR" b="1" dirty="0" smtClean="0"/>
          </a:p>
          <a:p>
            <a:pPr marL="0" indent="0">
              <a:buNone/>
            </a:pPr>
            <a:r>
              <a:rPr lang="fr-FR" b="1" dirty="0" smtClean="0"/>
              <a:t>Et non l’inverse </a:t>
            </a:r>
            <a:endParaRPr lang="fr-FR" b="1" dirty="0"/>
          </a:p>
          <a:p>
            <a:pPr marL="0" indent="0">
              <a:buNone/>
            </a:pPr>
            <a:endParaRPr lang="fr-FR" b="1" dirty="0" smtClean="0"/>
          </a:p>
          <a:p>
            <a:pPr marL="0" indent="0">
              <a:buNone/>
            </a:pPr>
            <a:r>
              <a:rPr lang="fr-FR" b="1" dirty="0" smtClean="0"/>
              <a:t>société &gt;individus</a:t>
            </a:r>
          </a:p>
          <a:p>
            <a:pPr marL="0" indent="0">
              <a:buNone/>
            </a:pPr>
            <a:endParaRPr lang="fr-FR" b="1" dirty="0"/>
          </a:p>
          <a:p>
            <a:pPr marL="0" indent="0">
              <a:buNone/>
            </a:pPr>
            <a:r>
              <a:rPr lang="fr-FR" b="1" dirty="0" smtClean="0"/>
              <a:t>Fait social : ce </a:t>
            </a:r>
            <a:r>
              <a:rPr lang="fr-FR" b="1" dirty="0"/>
              <a:t>qui peut exercer une contrainte extérieure sur l’individu.</a:t>
            </a:r>
            <a:endParaRPr lang="fr-FR" dirty="0"/>
          </a:p>
          <a:p>
            <a:pPr marL="0" indent="0">
              <a:buNone/>
            </a:pPr>
            <a:endParaRPr lang="fr-FR" dirty="0"/>
          </a:p>
        </p:txBody>
      </p:sp>
      <p:pic>
        <p:nvPicPr>
          <p:cNvPr id="6" name="Espace réservé du contenu 5" descr="contrainte sociale.jpg"/>
          <p:cNvPicPr>
            <a:picLocks noGrp="1" noChangeAspect="1"/>
          </p:cNvPicPr>
          <p:nvPr>
            <p:ph sz="half" idx="2"/>
          </p:nvPr>
        </p:nvPicPr>
        <p:blipFill>
          <a:blip r:embed="rId2">
            <a:extLst>
              <a:ext uri="{28A0092B-C50C-407E-A947-70E740481C1C}">
                <a14:useLocalDpi xmlns:a14="http://schemas.microsoft.com/office/drawing/2010/main" val="0"/>
              </a:ext>
            </a:extLst>
          </a:blip>
          <a:srcRect l="-16626" r="-16626"/>
          <a:stretch>
            <a:fillRect/>
          </a:stretch>
        </p:blipFill>
        <p:spPr>
          <a:xfrm>
            <a:off x="4648200" y="1646238"/>
            <a:ext cx="4038600" cy="4525962"/>
          </a:xfrm>
        </p:spPr>
      </p:pic>
      <p:sp>
        <p:nvSpPr>
          <p:cNvPr id="5" name="Espace réservé du numéro de diapositive 4"/>
          <p:cNvSpPr>
            <a:spLocks noGrp="1"/>
          </p:cNvSpPr>
          <p:nvPr>
            <p:ph type="sldNum" sz="quarter" idx="12"/>
          </p:nvPr>
        </p:nvSpPr>
        <p:spPr/>
        <p:txBody>
          <a:bodyPr/>
          <a:lstStyle/>
          <a:p>
            <a:fld id="{ECD5E3D7-7F28-5243-B77B-97C01C98F47C}" type="slidenum">
              <a:rPr lang="fr-FR" smtClean="0"/>
              <a:t>23</a:t>
            </a:fld>
            <a:endParaRPr lang="fr-FR" dirty="0"/>
          </a:p>
        </p:txBody>
      </p:sp>
    </p:spTree>
    <p:extLst>
      <p:ext uri="{BB962C8B-B14F-4D97-AF65-F5344CB8AC3E}">
        <p14:creationId xmlns:p14="http://schemas.microsoft.com/office/powerpoint/2010/main" val="3241721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200" dirty="0" smtClean="0"/>
              <a:t>3.5. Du caractère scientifique de la sociologie</a:t>
            </a:r>
            <a:endParaRPr lang="fr-FR" sz="3200" dirty="0"/>
          </a:p>
        </p:txBody>
      </p:sp>
      <p:sp>
        <p:nvSpPr>
          <p:cNvPr id="3" name="Espace réservé du contenu 2"/>
          <p:cNvSpPr>
            <a:spLocks noGrp="1"/>
          </p:cNvSpPr>
          <p:nvPr>
            <p:ph idx="1"/>
          </p:nvPr>
        </p:nvSpPr>
        <p:spPr/>
        <p:txBody>
          <a:bodyPr/>
          <a:lstStyle/>
          <a:p>
            <a:r>
              <a:rPr lang="fr-FR" i="1" dirty="0" smtClean="0"/>
              <a:t>« Il </a:t>
            </a:r>
            <a:r>
              <a:rPr lang="fr-FR" i="1" dirty="0"/>
              <a:t>doit exister une sociologie qui soit une science objective, conforme au modèle des autres sciences, dont l’objet sera le fait social</a:t>
            </a:r>
            <a:r>
              <a:rPr lang="fr-FR" i="1" dirty="0" smtClean="0"/>
              <a:t>. » E. Durkheim</a:t>
            </a:r>
            <a:r>
              <a:rPr lang="fr-FR" dirty="0" smtClean="0"/>
              <a:t> </a:t>
            </a:r>
          </a:p>
          <a:p>
            <a:endParaRPr lang="fr-FR" dirty="0" smtClean="0"/>
          </a:p>
          <a:p>
            <a:r>
              <a:rPr lang="fr-FR" dirty="0" smtClean="0"/>
              <a:t>Fait social étudié de l’extérieur</a:t>
            </a:r>
            <a:endParaRPr lang="fr-FR" dirty="0"/>
          </a:p>
        </p:txBody>
      </p:sp>
      <p:sp>
        <p:nvSpPr>
          <p:cNvPr id="5" name="Espace réservé du numéro de diapositive 4"/>
          <p:cNvSpPr>
            <a:spLocks noGrp="1"/>
          </p:cNvSpPr>
          <p:nvPr>
            <p:ph type="sldNum" sz="quarter" idx="12"/>
          </p:nvPr>
        </p:nvSpPr>
        <p:spPr/>
        <p:txBody>
          <a:bodyPr/>
          <a:lstStyle/>
          <a:p>
            <a:fld id="{ECD5E3D7-7F28-5243-B77B-97C01C98F47C}" type="slidenum">
              <a:rPr lang="fr-FR" smtClean="0"/>
              <a:t>24</a:t>
            </a:fld>
            <a:endParaRPr lang="fr-FR" dirty="0"/>
          </a:p>
        </p:txBody>
      </p:sp>
    </p:spTree>
    <p:extLst>
      <p:ext uri="{BB962C8B-B14F-4D97-AF65-F5344CB8AC3E}">
        <p14:creationId xmlns:p14="http://schemas.microsoft.com/office/powerpoint/2010/main" val="1583523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25</a:t>
            </a:fld>
            <a:endParaRPr lang="fr-FR" dirty="0"/>
          </a:p>
        </p:txBody>
      </p:sp>
      <p:sp>
        <p:nvSpPr>
          <p:cNvPr id="3" name="Espace réservé du contenu 2"/>
          <p:cNvSpPr>
            <a:spLocks noGrp="1"/>
          </p:cNvSpPr>
          <p:nvPr>
            <p:ph idx="4294967295"/>
          </p:nvPr>
        </p:nvSpPr>
        <p:spPr>
          <a:xfrm>
            <a:off x="547830" y="1164830"/>
            <a:ext cx="8229600" cy="4525962"/>
          </a:xfrm>
        </p:spPr>
        <p:txBody>
          <a:bodyPr/>
          <a:lstStyle/>
          <a:p>
            <a:r>
              <a:rPr lang="fr-FR" dirty="0" smtClean="0"/>
              <a:t>Comprendre</a:t>
            </a:r>
            <a:r>
              <a:rPr lang="fr-FR" dirty="0"/>
              <a:t> </a:t>
            </a:r>
            <a:r>
              <a:rPr lang="fr-FR" dirty="0" smtClean="0"/>
              <a:t>? </a:t>
            </a:r>
          </a:p>
          <a:p>
            <a:pPr marL="0" indent="0">
              <a:buNone/>
            </a:pPr>
            <a:r>
              <a:rPr lang="fr-FR" dirty="0" smtClean="0"/>
              <a:t>saisir </a:t>
            </a:r>
            <a:r>
              <a:rPr lang="fr-FR" dirty="0"/>
              <a:t>la signification interne des phénomènes </a:t>
            </a:r>
            <a:r>
              <a:rPr lang="fr-FR" dirty="0" smtClean="0"/>
              <a:t>sociaux = saisir </a:t>
            </a:r>
            <a:r>
              <a:rPr lang="fr-FR" dirty="0"/>
              <a:t>le sens que leur donnent les individus.</a:t>
            </a:r>
          </a:p>
          <a:p>
            <a:endParaRPr lang="fr-FR" b="1" dirty="0" smtClean="0"/>
          </a:p>
          <a:p>
            <a:r>
              <a:rPr lang="fr-FR" b="1" dirty="0" smtClean="0"/>
              <a:t>Comparaison</a:t>
            </a:r>
            <a:r>
              <a:rPr lang="fr-FR" dirty="0" smtClean="0"/>
              <a:t> </a:t>
            </a:r>
            <a:r>
              <a:rPr lang="fr-FR" dirty="0"/>
              <a:t>est une exigence obligatoire </a:t>
            </a:r>
          </a:p>
          <a:p>
            <a:endParaRPr lang="fr-FR" dirty="0"/>
          </a:p>
        </p:txBody>
      </p:sp>
    </p:spTree>
    <p:extLst>
      <p:ext uri="{BB962C8B-B14F-4D97-AF65-F5344CB8AC3E}">
        <p14:creationId xmlns:p14="http://schemas.microsoft.com/office/powerpoint/2010/main" val="4035026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Sociologie ≠ science </a:t>
            </a:r>
            <a:r>
              <a:rPr lang="fr-FR" dirty="0" smtClean="0"/>
              <a:t>totalisante</a:t>
            </a:r>
            <a:endParaRPr lang="fr-FR" dirty="0"/>
          </a:p>
        </p:txBody>
      </p:sp>
      <p:sp>
        <p:nvSpPr>
          <p:cNvPr id="3" name="Espace réservé du contenu 2"/>
          <p:cNvSpPr>
            <a:spLocks noGrp="1"/>
          </p:cNvSpPr>
          <p:nvPr>
            <p:ph idx="1"/>
          </p:nvPr>
        </p:nvSpPr>
        <p:spPr/>
        <p:txBody>
          <a:bodyPr>
            <a:normAutofit/>
          </a:bodyPr>
          <a:lstStyle/>
          <a:p>
            <a:r>
              <a:rPr lang="fr-FR" dirty="0" smtClean="0"/>
              <a:t>Science historique</a:t>
            </a:r>
          </a:p>
          <a:p>
            <a:r>
              <a:rPr lang="fr-FR" dirty="0" smtClean="0"/>
              <a:t>Régime des scientificité </a:t>
            </a:r>
          </a:p>
          <a:p>
            <a:pPr lvl="1"/>
            <a:r>
              <a:rPr lang="fr-FR" dirty="0" smtClean="0"/>
              <a:t>hypothético</a:t>
            </a:r>
            <a:r>
              <a:rPr lang="fr-FR" dirty="0"/>
              <a:t>-déductif : </a:t>
            </a:r>
            <a:r>
              <a:rPr lang="fr-FR" dirty="0" smtClean="0"/>
              <a:t>mathématiques</a:t>
            </a:r>
            <a:endParaRPr lang="fr-FR" dirty="0"/>
          </a:p>
          <a:p>
            <a:pPr lvl="1"/>
            <a:r>
              <a:rPr lang="fr-FR" dirty="0" smtClean="0"/>
              <a:t>sciences expérimentales : biologie, </a:t>
            </a:r>
            <a:r>
              <a:rPr lang="fr-FR" dirty="0"/>
              <a:t>chimie, physique</a:t>
            </a:r>
          </a:p>
          <a:p>
            <a:pPr lvl="1"/>
            <a:r>
              <a:rPr lang="fr-FR" u="sng" dirty="0"/>
              <a:t>R</a:t>
            </a:r>
            <a:r>
              <a:rPr lang="fr-FR" u="sng" dirty="0" smtClean="0"/>
              <a:t>égime </a:t>
            </a:r>
            <a:r>
              <a:rPr lang="fr-FR" u="sng" dirty="0"/>
              <a:t>de description et explication de et par le </a:t>
            </a:r>
            <a:r>
              <a:rPr lang="fr-FR" u="sng" dirty="0" smtClean="0"/>
              <a:t>contexte</a:t>
            </a:r>
            <a:r>
              <a:rPr lang="fr-FR" dirty="0"/>
              <a:t> </a:t>
            </a:r>
            <a:r>
              <a:rPr lang="fr-FR" dirty="0" smtClean="0">
                <a:sym typeface="Wingdings"/>
              </a:rPr>
              <a:t></a:t>
            </a:r>
            <a:r>
              <a:rPr lang="fr-FR" dirty="0" smtClean="0"/>
              <a:t> </a:t>
            </a:r>
            <a:r>
              <a:rPr lang="fr-FR" dirty="0"/>
              <a:t>C</a:t>
            </a:r>
            <a:r>
              <a:rPr lang="fr-FR" dirty="0" smtClean="0"/>
              <a:t>onstruire </a:t>
            </a:r>
            <a:r>
              <a:rPr lang="fr-FR" dirty="0"/>
              <a:t>des explications synthétiques car </a:t>
            </a:r>
            <a:r>
              <a:rPr lang="fr-FR" dirty="0" smtClean="0"/>
              <a:t>pas </a:t>
            </a:r>
            <a:r>
              <a:rPr lang="fr-FR" dirty="0"/>
              <a:t>de répétition du contexte </a:t>
            </a:r>
            <a:r>
              <a:rPr lang="fr-FR" dirty="0" smtClean="0"/>
              <a:t>d’observation</a:t>
            </a:r>
            <a:endParaRPr lang="fr-FR" dirty="0"/>
          </a:p>
          <a:p>
            <a:pPr marL="0" indent="0">
              <a:buNone/>
            </a:pPr>
            <a:r>
              <a:rPr lang="fr-FR" dirty="0" smtClean="0"/>
              <a:t> </a:t>
            </a:r>
          </a:p>
          <a:p>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26</a:t>
            </a:fld>
            <a:endParaRPr lang="fr-FR" dirty="0"/>
          </a:p>
        </p:txBody>
      </p:sp>
    </p:spTree>
    <p:extLst>
      <p:ext uri="{BB962C8B-B14F-4D97-AF65-F5344CB8AC3E}">
        <p14:creationId xmlns:p14="http://schemas.microsoft.com/office/powerpoint/2010/main" val="3118592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27</a:t>
            </a:fld>
            <a:endParaRPr lang="fr-FR" dirty="0"/>
          </a:p>
        </p:txBody>
      </p:sp>
      <p:sp>
        <p:nvSpPr>
          <p:cNvPr id="3" name="Espace réservé du contenu 2"/>
          <p:cNvSpPr>
            <a:spLocks noGrp="1"/>
          </p:cNvSpPr>
          <p:nvPr>
            <p:ph idx="4294967295"/>
          </p:nvPr>
        </p:nvSpPr>
        <p:spPr>
          <a:xfrm>
            <a:off x="409352" y="534017"/>
            <a:ext cx="8229600" cy="5798997"/>
          </a:xfrm>
        </p:spPr>
        <p:txBody>
          <a:bodyPr>
            <a:normAutofit/>
          </a:bodyPr>
          <a:lstStyle/>
          <a:p>
            <a:pPr marL="0" indent="0">
              <a:buNone/>
            </a:pPr>
            <a:endParaRPr lang="fr-FR" dirty="0"/>
          </a:p>
          <a:p>
            <a:r>
              <a:rPr lang="fr-FR" dirty="0" smtClean="0"/>
              <a:t>Exigence méthodologique : </a:t>
            </a:r>
            <a:r>
              <a:rPr lang="fr-FR" dirty="0"/>
              <a:t>rupture avec le sens commun et </a:t>
            </a:r>
            <a:r>
              <a:rPr lang="fr-FR" dirty="0" smtClean="0"/>
              <a:t>les préjugés</a:t>
            </a:r>
          </a:p>
          <a:p>
            <a:r>
              <a:rPr lang="fr-FR" dirty="0" smtClean="0"/>
              <a:t>Le chercheur baigne </a:t>
            </a:r>
            <a:r>
              <a:rPr lang="fr-FR" dirty="0"/>
              <a:t>et fait partie de la matière de son </a:t>
            </a:r>
            <a:r>
              <a:rPr lang="fr-FR" dirty="0" smtClean="0"/>
              <a:t>étude</a:t>
            </a:r>
            <a:r>
              <a:rPr lang="fr-FR" dirty="0"/>
              <a:t> </a:t>
            </a:r>
            <a:r>
              <a:rPr lang="fr-FR" dirty="0" smtClean="0"/>
              <a:t>(pratiques sociales) </a:t>
            </a:r>
            <a:r>
              <a:rPr lang="fr-FR" dirty="0" smtClean="0">
                <a:sym typeface="Wingdings"/>
              </a:rPr>
              <a:t></a:t>
            </a:r>
            <a:r>
              <a:rPr lang="fr-FR" dirty="0" smtClean="0"/>
              <a:t>Comment </a:t>
            </a:r>
            <a:r>
              <a:rPr lang="fr-FR" dirty="0"/>
              <a:t>adopter un regard extérieur </a:t>
            </a:r>
            <a:r>
              <a:rPr lang="fr-FR" dirty="0" smtClean="0"/>
              <a:t>	Comment </a:t>
            </a:r>
            <a:r>
              <a:rPr lang="fr-FR" dirty="0"/>
              <a:t>observer ? </a:t>
            </a:r>
            <a:endParaRPr lang="fr-FR" dirty="0" smtClean="0"/>
          </a:p>
          <a:p>
            <a:pPr marL="0" indent="0">
              <a:buNone/>
            </a:pPr>
            <a:r>
              <a:rPr lang="fr-FR" dirty="0" smtClean="0"/>
              <a:t>	Qu’est</a:t>
            </a:r>
            <a:r>
              <a:rPr lang="fr-FR" dirty="0"/>
              <a:t>-ce qui fait sens ? Qu’est-ce qui doit être expliqué ? Comment ? </a:t>
            </a:r>
          </a:p>
          <a:p>
            <a:r>
              <a:rPr lang="fr-FR" dirty="0"/>
              <a:t>E</a:t>
            </a:r>
            <a:r>
              <a:rPr lang="fr-FR" dirty="0" smtClean="0"/>
              <a:t>xigences </a:t>
            </a:r>
            <a:r>
              <a:rPr lang="fr-FR" dirty="0"/>
              <a:t>scientifiques  : </a:t>
            </a:r>
            <a:r>
              <a:rPr lang="fr-FR" dirty="0" smtClean="0"/>
              <a:t>expliciter </a:t>
            </a:r>
            <a:r>
              <a:rPr lang="fr-FR" dirty="0"/>
              <a:t>le regard </a:t>
            </a:r>
            <a:r>
              <a:rPr lang="fr-FR" dirty="0" smtClean="0"/>
              <a:t>porté sur objets étudiés</a:t>
            </a:r>
          </a:p>
          <a:p>
            <a:endParaRPr lang="fr-FR" dirty="0"/>
          </a:p>
        </p:txBody>
      </p:sp>
    </p:spTree>
    <p:extLst>
      <p:ext uri="{BB962C8B-B14F-4D97-AF65-F5344CB8AC3E}">
        <p14:creationId xmlns:p14="http://schemas.microsoft.com/office/powerpoint/2010/main" val="129963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28</a:t>
            </a:fld>
            <a:endParaRPr lang="fr-FR" dirty="0"/>
          </a:p>
        </p:txBody>
      </p:sp>
      <p:sp>
        <p:nvSpPr>
          <p:cNvPr id="3" name="Espace réservé du contenu 2"/>
          <p:cNvSpPr>
            <a:spLocks noGrp="1"/>
          </p:cNvSpPr>
          <p:nvPr>
            <p:ph idx="4294967295"/>
          </p:nvPr>
        </p:nvSpPr>
        <p:spPr>
          <a:xfrm>
            <a:off x="556131" y="866024"/>
            <a:ext cx="8229600" cy="4525962"/>
          </a:xfrm>
        </p:spPr>
        <p:txBody>
          <a:bodyPr/>
          <a:lstStyle/>
          <a:p>
            <a:pPr marL="0" indent="0">
              <a:buNone/>
            </a:pPr>
            <a:r>
              <a:rPr lang="fr-FR" dirty="0"/>
              <a:t>E</a:t>
            </a:r>
            <a:r>
              <a:rPr lang="fr-FR" dirty="0" smtClean="0"/>
              <a:t>nquête : ce </a:t>
            </a:r>
            <a:r>
              <a:rPr lang="fr-FR" dirty="0"/>
              <a:t>qui sépare le fait d’illustrer une idée par quelques </a:t>
            </a:r>
            <a:r>
              <a:rPr lang="fr-FR" dirty="0" smtClean="0"/>
              <a:t>exemples </a:t>
            </a:r>
            <a:r>
              <a:rPr lang="fr-FR" dirty="0"/>
              <a:t>bien choisis et le fait de rendre compte d’un idée en la mettant à l’épreuve du réel au moyen d’une vérification </a:t>
            </a:r>
            <a:r>
              <a:rPr lang="fr-FR" dirty="0" smtClean="0"/>
              <a:t>systématique</a:t>
            </a:r>
            <a:endParaRPr lang="fr-FR" dirty="0"/>
          </a:p>
          <a:p>
            <a:endParaRPr lang="fr-FR" dirty="0"/>
          </a:p>
        </p:txBody>
      </p:sp>
    </p:spTree>
    <p:extLst>
      <p:ext uri="{BB962C8B-B14F-4D97-AF65-F5344CB8AC3E}">
        <p14:creationId xmlns:p14="http://schemas.microsoft.com/office/powerpoint/2010/main" val="1138950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3.6. Principaux paradigmes</a:t>
            </a:r>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29</a:t>
            </a:fld>
            <a:endParaRPr lang="fr-FR" dirty="0"/>
          </a:p>
        </p:txBody>
      </p:sp>
      <p:cxnSp>
        <p:nvCxnSpPr>
          <p:cNvPr id="6" name="Connecteur droit avec flèche 5"/>
          <p:cNvCxnSpPr>
            <a:endCxn id="2" idx="2"/>
          </p:cNvCxnSpPr>
          <p:nvPr/>
        </p:nvCxnSpPr>
        <p:spPr>
          <a:xfrm flipV="1">
            <a:off x="4568159" y="1396536"/>
            <a:ext cx="3841" cy="477598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Connecteur droit avec flèche 7"/>
          <p:cNvCxnSpPr/>
          <p:nvPr/>
        </p:nvCxnSpPr>
        <p:spPr>
          <a:xfrm>
            <a:off x="457200" y="4052785"/>
            <a:ext cx="8229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ZoneTexte 8"/>
          <p:cNvSpPr txBox="1"/>
          <p:nvPr/>
        </p:nvSpPr>
        <p:spPr>
          <a:xfrm>
            <a:off x="4875434" y="1562958"/>
            <a:ext cx="2765478" cy="369332"/>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fr-FR" dirty="0" smtClean="0"/>
              <a:t>Société, fait social</a:t>
            </a:r>
          </a:p>
        </p:txBody>
      </p:sp>
      <p:sp>
        <p:nvSpPr>
          <p:cNvPr id="12" name="ZoneTexte 11"/>
          <p:cNvSpPr txBox="1"/>
          <p:nvPr/>
        </p:nvSpPr>
        <p:spPr>
          <a:xfrm>
            <a:off x="4568159" y="6172517"/>
            <a:ext cx="2622082"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t>Interaction, Production</a:t>
            </a:r>
            <a:endParaRPr lang="fr-FR" dirty="0"/>
          </a:p>
        </p:txBody>
      </p:sp>
      <p:sp>
        <p:nvSpPr>
          <p:cNvPr id="13" name="ZoneTexte 12"/>
          <p:cNvSpPr txBox="1"/>
          <p:nvPr/>
        </p:nvSpPr>
        <p:spPr>
          <a:xfrm>
            <a:off x="457200" y="4142985"/>
            <a:ext cx="1884622"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t>Conflit, dialectique</a:t>
            </a:r>
            <a:endParaRPr lang="fr-FR" dirty="0"/>
          </a:p>
        </p:txBody>
      </p:sp>
      <p:sp>
        <p:nvSpPr>
          <p:cNvPr id="14" name="ZoneTexte 13"/>
          <p:cNvSpPr txBox="1"/>
          <p:nvPr/>
        </p:nvSpPr>
        <p:spPr>
          <a:xfrm>
            <a:off x="6980441" y="4142985"/>
            <a:ext cx="1884622" cy="646331"/>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fr-FR" dirty="0" smtClean="0"/>
              <a:t>Unité, intégration</a:t>
            </a:r>
            <a:endParaRPr lang="fr-FR" dirty="0"/>
          </a:p>
        </p:txBody>
      </p:sp>
    </p:spTree>
    <p:extLst>
      <p:ext uri="{BB962C8B-B14F-4D97-AF65-F5344CB8AC3E}">
        <p14:creationId xmlns:p14="http://schemas.microsoft.com/office/powerpoint/2010/main" val="1717724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600" dirty="0" smtClean="0"/>
              <a:t>1. Introduction  </a:t>
            </a:r>
            <a:br>
              <a:rPr lang="fr-FR" sz="3600" dirty="0" smtClean="0"/>
            </a:br>
            <a:r>
              <a:rPr lang="fr-FR" sz="3600" dirty="0" smtClean="0"/>
              <a:t>Sociologie et histoire des sciences</a:t>
            </a:r>
            <a:endParaRPr lang="fr-FR" sz="3600" dirty="0"/>
          </a:p>
        </p:txBody>
      </p:sp>
      <p:sp>
        <p:nvSpPr>
          <p:cNvPr id="3" name="Espace réservé du contenu 2"/>
          <p:cNvSpPr>
            <a:spLocks noGrp="1"/>
          </p:cNvSpPr>
          <p:nvPr>
            <p:ph idx="1"/>
          </p:nvPr>
        </p:nvSpPr>
        <p:spPr/>
        <p:txBody>
          <a:bodyPr/>
          <a:lstStyle/>
          <a:p>
            <a:r>
              <a:rPr lang="fr-FR" dirty="0" smtClean="0"/>
              <a:t>Sociologie des sciences critiquée par scientifiques ou amateurs de sciences</a:t>
            </a:r>
          </a:p>
          <a:p>
            <a:r>
              <a:rPr lang="fr-FR" dirty="0" smtClean="0"/>
              <a:t>Science = entreprise de « </a:t>
            </a:r>
            <a:r>
              <a:rPr lang="fr-FR" i="1" dirty="0" smtClean="0"/>
              <a:t>désenchantement du monde</a:t>
            </a:r>
            <a:r>
              <a:rPr lang="fr-FR" dirty="0" smtClean="0"/>
              <a:t> » (M. Weber) </a:t>
            </a:r>
          </a:p>
          <a:p>
            <a:r>
              <a:rPr lang="fr-FR" i="1" dirty="0"/>
              <a:t>S</a:t>
            </a:r>
            <a:r>
              <a:rPr lang="fr-FR" i="1" dirty="0" smtClean="0"/>
              <a:t>ociologie des sciences = entreprise de désenchantement de la science?</a:t>
            </a:r>
            <a:endParaRPr lang="fr-FR" i="1"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a:t>
            </a:fld>
            <a:endParaRPr lang="fr-FR" dirty="0"/>
          </a:p>
        </p:txBody>
      </p:sp>
    </p:spTree>
    <p:extLst>
      <p:ext uri="{BB962C8B-B14F-4D97-AF65-F5344CB8AC3E}">
        <p14:creationId xmlns:p14="http://schemas.microsoft.com/office/powerpoint/2010/main" val="180769349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600" dirty="0" smtClean="0"/>
              <a:t>« Interaction, production » ou « Fait social »</a:t>
            </a:r>
            <a:endParaRPr lang="fr-FR" sz="3600" dirty="0"/>
          </a:p>
        </p:txBody>
      </p:sp>
      <p:sp>
        <p:nvSpPr>
          <p:cNvPr id="3" name="Espace réservé du contenu 2"/>
          <p:cNvSpPr>
            <a:spLocks noGrp="1"/>
          </p:cNvSpPr>
          <p:nvPr>
            <p:ph idx="1"/>
          </p:nvPr>
        </p:nvSpPr>
        <p:spPr/>
        <p:txBody>
          <a:bodyPr>
            <a:normAutofit fontScale="92500" lnSpcReduction="10000"/>
          </a:bodyPr>
          <a:lstStyle/>
          <a:p>
            <a:r>
              <a:rPr lang="fr-FR" dirty="0"/>
              <a:t>R</a:t>
            </a:r>
            <a:r>
              <a:rPr lang="fr-FR" dirty="0" smtClean="0"/>
              <a:t>égularités globales établies peuvent-elle </a:t>
            </a:r>
            <a:r>
              <a:rPr lang="fr-FR" dirty="0"/>
              <a:t>être </a:t>
            </a:r>
            <a:r>
              <a:rPr lang="fr-FR" dirty="0" smtClean="0"/>
              <a:t>ramenées </a:t>
            </a:r>
            <a:r>
              <a:rPr lang="fr-FR" dirty="0"/>
              <a:t>à la conjonction de comportements </a:t>
            </a:r>
            <a:r>
              <a:rPr lang="fr-FR" dirty="0" smtClean="0"/>
              <a:t>individuels? </a:t>
            </a:r>
          </a:p>
          <a:p>
            <a:r>
              <a:rPr lang="fr-FR" dirty="0"/>
              <a:t>A</a:t>
            </a:r>
            <a:r>
              <a:rPr lang="fr-FR" dirty="0" smtClean="0"/>
              <a:t>ppliquer modèle </a:t>
            </a:r>
            <a:r>
              <a:rPr lang="fr-FR" dirty="0"/>
              <a:t>de la physique statistique des gaz  : établir des régularités globales à partir des comportements d’une population d’individus. </a:t>
            </a:r>
            <a:endParaRPr lang="fr-FR" dirty="0" smtClean="0"/>
          </a:p>
          <a:p>
            <a:pPr marL="0" indent="0">
              <a:buNone/>
            </a:pPr>
            <a:r>
              <a:rPr lang="fr-FR" i="1" dirty="0" smtClean="0"/>
              <a:t>Peut</a:t>
            </a:r>
            <a:r>
              <a:rPr lang="fr-FR" i="1" dirty="0"/>
              <a:t>-on considérer que l’ordre social, les collectivités et les institutions </a:t>
            </a:r>
            <a:r>
              <a:rPr lang="fr-FR" i="1" dirty="0" smtClean="0"/>
              <a:t>résultent de  </a:t>
            </a:r>
            <a:r>
              <a:rPr lang="fr-FR" i="1" dirty="0"/>
              <a:t>l’agrégation de comportements individuels ?</a:t>
            </a:r>
            <a:r>
              <a:rPr lang="fr-FR" i="1" dirty="0" smtClean="0">
                <a:effectLst/>
              </a:rPr>
              <a:t> </a:t>
            </a:r>
            <a:endParaRPr lang="fr-FR" i="1"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30</a:t>
            </a:fld>
            <a:endParaRPr lang="fr-FR" dirty="0"/>
          </a:p>
        </p:txBody>
      </p:sp>
    </p:spTree>
    <p:extLst>
      <p:ext uri="{BB962C8B-B14F-4D97-AF65-F5344CB8AC3E}">
        <p14:creationId xmlns:p14="http://schemas.microsoft.com/office/powerpoint/2010/main" val="141272976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600" dirty="0" smtClean="0">
                <a:solidFill>
                  <a:srgbClr val="EAEBDE"/>
                </a:solidFill>
              </a:rPr>
              <a:t>« </a:t>
            </a:r>
            <a:r>
              <a:rPr lang="fr-FR" sz="3600" i="1" dirty="0" smtClean="0">
                <a:solidFill>
                  <a:srgbClr val="EAEBDE"/>
                </a:solidFill>
              </a:rPr>
              <a:t>L’individualisme méthodologique</a:t>
            </a:r>
            <a:r>
              <a:rPr lang="fr-FR" sz="3600" dirty="0" smtClean="0">
                <a:solidFill>
                  <a:srgbClr val="EAEBDE"/>
                </a:solidFill>
              </a:rPr>
              <a:t> »</a:t>
            </a:r>
            <a:endParaRPr lang="fr-FR" sz="3600" dirty="0">
              <a:solidFill>
                <a:srgbClr val="EAEBDE"/>
              </a:solidFill>
            </a:endParaRPr>
          </a:p>
        </p:txBody>
      </p:sp>
      <p:sp>
        <p:nvSpPr>
          <p:cNvPr id="3" name="Espace réservé du contenu 2"/>
          <p:cNvSpPr>
            <a:spLocks noGrp="1"/>
          </p:cNvSpPr>
          <p:nvPr>
            <p:ph idx="1"/>
          </p:nvPr>
        </p:nvSpPr>
        <p:spPr/>
        <p:txBody>
          <a:bodyPr>
            <a:normAutofit fontScale="92500" lnSpcReduction="10000"/>
          </a:bodyPr>
          <a:lstStyle/>
          <a:p>
            <a:r>
              <a:rPr lang="fr-FR" dirty="0" smtClean="0"/>
              <a:t>R. Boudon, G. </a:t>
            </a:r>
            <a:r>
              <a:rPr lang="fr-FR" dirty="0" err="1" smtClean="0"/>
              <a:t>Bronner</a:t>
            </a:r>
            <a:r>
              <a:rPr lang="fr-FR" dirty="0" smtClean="0"/>
              <a:t>…lignée Popper</a:t>
            </a:r>
          </a:p>
          <a:p>
            <a:r>
              <a:rPr lang="fr-FR" dirty="0"/>
              <a:t>P</a:t>
            </a:r>
            <a:r>
              <a:rPr lang="fr-FR" dirty="0" smtClean="0"/>
              <a:t>hénomènes </a:t>
            </a:r>
            <a:r>
              <a:rPr lang="fr-FR" dirty="0"/>
              <a:t>collectifs </a:t>
            </a:r>
            <a:r>
              <a:rPr lang="fr-FR" dirty="0" smtClean="0"/>
              <a:t>décrits  </a:t>
            </a:r>
            <a:r>
              <a:rPr lang="fr-FR" dirty="0"/>
              <a:t>ou expliqués à partir des individus et de leurs </a:t>
            </a:r>
            <a:r>
              <a:rPr lang="fr-FR" dirty="0" smtClean="0"/>
              <a:t>interactions.</a:t>
            </a:r>
          </a:p>
          <a:p>
            <a:r>
              <a:rPr lang="fr-FR" dirty="0" smtClean="0"/>
              <a:t>Evolutions </a:t>
            </a:r>
            <a:r>
              <a:rPr lang="fr-FR" dirty="0"/>
              <a:t>d’une entité sociale </a:t>
            </a:r>
            <a:r>
              <a:rPr lang="fr-FR" dirty="0" smtClean="0"/>
              <a:t>= activité </a:t>
            </a:r>
            <a:r>
              <a:rPr lang="fr-FR" dirty="0"/>
              <a:t>des individus qui la </a:t>
            </a:r>
            <a:r>
              <a:rPr lang="fr-FR" dirty="0" smtClean="0"/>
              <a:t>composent.</a:t>
            </a:r>
          </a:p>
          <a:p>
            <a:pPr marL="0" indent="0">
              <a:buNone/>
            </a:pPr>
            <a:r>
              <a:rPr lang="fr-FR" dirty="0" smtClean="0">
                <a:sym typeface="Wingdings"/>
              </a:rPr>
              <a:t> </a:t>
            </a:r>
            <a:r>
              <a:rPr lang="fr-FR" dirty="0" smtClean="0"/>
              <a:t>phénomène </a:t>
            </a:r>
            <a:r>
              <a:rPr lang="fr-FR" dirty="0"/>
              <a:t>social </a:t>
            </a:r>
            <a:r>
              <a:rPr lang="fr-FR" dirty="0" smtClean="0"/>
              <a:t>déduit </a:t>
            </a:r>
            <a:r>
              <a:rPr lang="fr-FR" dirty="0"/>
              <a:t>de la connaissance </a:t>
            </a:r>
            <a:r>
              <a:rPr lang="fr-FR" dirty="0" smtClean="0"/>
              <a:t>comportements, interactions, croyances… d’individus </a:t>
            </a:r>
            <a:r>
              <a:rPr lang="fr-FR" dirty="0"/>
              <a:t>isolés, </a:t>
            </a:r>
            <a:r>
              <a:rPr lang="fr-FR" dirty="0" smtClean="0"/>
              <a:t>dans configurations  simplifiées</a:t>
            </a:r>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31</a:t>
            </a:fld>
            <a:endParaRPr lang="fr-FR" dirty="0"/>
          </a:p>
        </p:txBody>
      </p:sp>
    </p:spTree>
    <p:extLst>
      <p:ext uri="{BB962C8B-B14F-4D97-AF65-F5344CB8AC3E}">
        <p14:creationId xmlns:p14="http://schemas.microsoft.com/office/powerpoint/2010/main" val="107021037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4000" dirty="0" smtClean="0"/>
              <a:t>Ça </a:t>
            </a:r>
            <a:r>
              <a:rPr lang="fr-FR" sz="4000" dirty="0"/>
              <a:t>m</a:t>
            </a:r>
            <a:r>
              <a:rPr lang="fr-FR" sz="4000" dirty="0" smtClean="0"/>
              <a:t>arche !</a:t>
            </a:r>
            <a:endParaRPr lang="fr-FR" sz="4000" dirty="0"/>
          </a:p>
        </p:txBody>
      </p:sp>
      <p:sp>
        <p:nvSpPr>
          <p:cNvPr id="3" name="Espace réservé du contenu 2"/>
          <p:cNvSpPr>
            <a:spLocks noGrp="1"/>
          </p:cNvSpPr>
          <p:nvPr>
            <p:ph idx="1"/>
          </p:nvPr>
        </p:nvSpPr>
        <p:spPr/>
        <p:txBody>
          <a:bodyPr>
            <a:normAutofit fontScale="70000" lnSpcReduction="20000"/>
          </a:bodyPr>
          <a:lstStyle/>
          <a:p>
            <a:r>
              <a:rPr lang="fr-FR" dirty="0"/>
              <a:t>M</a:t>
            </a:r>
            <a:r>
              <a:rPr lang="fr-FR" dirty="0" smtClean="0"/>
              <a:t>ouvement </a:t>
            </a:r>
            <a:r>
              <a:rPr lang="fr-FR" dirty="0"/>
              <a:t>de </a:t>
            </a:r>
            <a:r>
              <a:rPr lang="fr-FR" dirty="0" smtClean="0"/>
              <a:t>foule, apparition embouteillage </a:t>
            </a:r>
            <a:r>
              <a:rPr lang="fr-FR" dirty="0"/>
              <a:t>routier, </a:t>
            </a:r>
            <a:endParaRPr lang="fr-FR" dirty="0" smtClean="0"/>
          </a:p>
          <a:p>
            <a:endParaRPr lang="fr-FR" dirty="0" smtClean="0"/>
          </a:p>
          <a:p>
            <a:r>
              <a:rPr lang="fr-FR" dirty="0" smtClean="0"/>
              <a:t>A une échelle supérieure, évolutions démographiques, de diffusion d’usages, d’innovations, répartition des concentrations urbaines sur le territoire…</a:t>
            </a:r>
          </a:p>
          <a:p>
            <a:endParaRPr lang="fr-FR" dirty="0" smtClean="0"/>
          </a:p>
          <a:p>
            <a:r>
              <a:rPr lang="fr-FR" dirty="0"/>
              <a:t>C</a:t>
            </a:r>
            <a:r>
              <a:rPr lang="fr-FR" dirty="0" smtClean="0"/>
              <a:t>omportement </a:t>
            </a:r>
            <a:r>
              <a:rPr lang="fr-FR" dirty="0"/>
              <a:t>global </a:t>
            </a:r>
            <a:r>
              <a:rPr lang="fr-FR" dirty="0" smtClean="0"/>
              <a:t>inféré </a:t>
            </a:r>
            <a:r>
              <a:rPr lang="fr-FR" dirty="0"/>
              <a:t>et modélisé à partir de quelques règles de comportements que l’on applique à un ensemble d’individus . </a:t>
            </a:r>
          </a:p>
          <a:p>
            <a:endParaRPr lang="fr-FR" dirty="0" smtClean="0"/>
          </a:p>
          <a:p>
            <a:r>
              <a:rPr lang="fr-FR" dirty="0" smtClean="0"/>
              <a:t>Validité </a:t>
            </a:r>
            <a:r>
              <a:rPr lang="fr-FR" dirty="0"/>
              <a:t>de ces modèles </a:t>
            </a:r>
            <a:r>
              <a:rPr lang="fr-FR" dirty="0" smtClean="0"/>
              <a:t>confirmée </a:t>
            </a:r>
            <a:r>
              <a:rPr lang="fr-FR" dirty="0"/>
              <a:t>par </a:t>
            </a:r>
            <a:r>
              <a:rPr lang="fr-FR" dirty="0" smtClean="0"/>
              <a:t>simulations informatiques</a:t>
            </a:r>
          </a:p>
          <a:p>
            <a:pPr marL="0" indent="0">
              <a:buNone/>
            </a:pPr>
            <a:r>
              <a:rPr lang="fr-FR" dirty="0" smtClean="0"/>
              <a:t> </a:t>
            </a:r>
          </a:p>
          <a:p>
            <a:r>
              <a:rPr lang="fr-FR" dirty="0" smtClean="0"/>
              <a:t>Utilisé pour comprendre schémas généraux et prévoir</a:t>
            </a:r>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32</a:t>
            </a:fld>
            <a:endParaRPr lang="fr-FR" dirty="0"/>
          </a:p>
        </p:txBody>
      </p:sp>
    </p:spTree>
    <p:extLst>
      <p:ext uri="{BB962C8B-B14F-4D97-AF65-F5344CB8AC3E}">
        <p14:creationId xmlns:p14="http://schemas.microsoft.com/office/powerpoint/2010/main" val="156641889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33</a:t>
            </a:fld>
            <a:endParaRPr lang="fr-FR" dirty="0"/>
          </a:p>
        </p:txBody>
      </p:sp>
      <p:sp>
        <p:nvSpPr>
          <p:cNvPr id="3" name="Espace réservé du contenu 2"/>
          <p:cNvSpPr>
            <a:spLocks noGrp="1"/>
          </p:cNvSpPr>
          <p:nvPr>
            <p:ph idx="4294967295"/>
          </p:nvPr>
        </p:nvSpPr>
        <p:spPr>
          <a:xfrm>
            <a:off x="514628" y="428173"/>
            <a:ext cx="8229600" cy="5614988"/>
          </a:xfrm>
        </p:spPr>
        <p:txBody>
          <a:bodyPr>
            <a:normAutofit/>
          </a:bodyPr>
          <a:lstStyle/>
          <a:p>
            <a:r>
              <a:rPr lang="fr-FR" dirty="0" smtClean="0"/>
              <a:t>Ressemblance </a:t>
            </a:r>
            <a:r>
              <a:rPr lang="fr-FR" dirty="0"/>
              <a:t>avec </a:t>
            </a:r>
            <a:r>
              <a:rPr lang="fr-FR" dirty="0" smtClean="0"/>
              <a:t>« sciences exactes » </a:t>
            </a:r>
            <a:endParaRPr lang="fr-FR" dirty="0"/>
          </a:p>
          <a:p>
            <a:r>
              <a:rPr lang="fr-FR" dirty="0"/>
              <a:t>D</a:t>
            </a:r>
            <a:r>
              <a:rPr lang="fr-FR" dirty="0" smtClean="0"/>
              <a:t>escriptions à partir de variables </a:t>
            </a:r>
            <a:r>
              <a:rPr lang="fr-FR" dirty="0"/>
              <a:t>et </a:t>
            </a:r>
            <a:r>
              <a:rPr lang="fr-FR" dirty="0" smtClean="0"/>
              <a:t>grandeurs </a:t>
            </a:r>
            <a:r>
              <a:rPr lang="fr-FR" dirty="0"/>
              <a:t>quantifiables : </a:t>
            </a:r>
            <a:r>
              <a:rPr lang="fr-FR" dirty="0" smtClean="0"/>
              <a:t>distances</a:t>
            </a:r>
            <a:r>
              <a:rPr lang="fr-FR" dirty="0"/>
              <a:t>, </a:t>
            </a:r>
            <a:r>
              <a:rPr lang="fr-FR" dirty="0" smtClean="0"/>
              <a:t>durées</a:t>
            </a:r>
            <a:r>
              <a:rPr lang="fr-FR" dirty="0"/>
              <a:t>, </a:t>
            </a:r>
            <a:r>
              <a:rPr lang="fr-FR" dirty="0" smtClean="0"/>
              <a:t>mouvements</a:t>
            </a:r>
            <a:r>
              <a:rPr lang="is-IS" dirty="0" smtClean="0"/>
              <a:t>…</a:t>
            </a:r>
            <a:endParaRPr lang="fr-FR" dirty="0" smtClean="0"/>
          </a:p>
          <a:p>
            <a:pPr marL="0" indent="0">
              <a:buNone/>
            </a:pPr>
            <a:r>
              <a:rPr lang="fr-FR" dirty="0" smtClean="0">
                <a:sym typeface="Wingdings"/>
              </a:rPr>
              <a:t></a:t>
            </a:r>
            <a:r>
              <a:rPr lang="fr-FR" dirty="0" smtClean="0"/>
              <a:t>utiliser techniques </a:t>
            </a:r>
            <a:r>
              <a:rPr lang="fr-FR" dirty="0"/>
              <a:t>de modélisation des sciences de la nature, de la physique statistique, de </a:t>
            </a:r>
            <a:r>
              <a:rPr lang="fr-FR" dirty="0" smtClean="0"/>
              <a:t>l’éthologie…</a:t>
            </a:r>
            <a:endParaRPr lang="fr-FR" dirty="0"/>
          </a:p>
          <a:p>
            <a:endParaRPr lang="fr-FR" dirty="0"/>
          </a:p>
        </p:txBody>
      </p:sp>
    </p:spTree>
    <p:extLst>
      <p:ext uri="{BB962C8B-B14F-4D97-AF65-F5344CB8AC3E}">
        <p14:creationId xmlns:p14="http://schemas.microsoft.com/office/powerpoint/2010/main" val="90811564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600" dirty="0" smtClean="0"/>
              <a:t>autre exemple : l’économie</a:t>
            </a:r>
            <a:endParaRPr lang="fr-FR" sz="3600" dirty="0"/>
          </a:p>
        </p:txBody>
      </p:sp>
      <p:sp>
        <p:nvSpPr>
          <p:cNvPr id="3" name="Espace réservé du contenu 2"/>
          <p:cNvSpPr>
            <a:spLocks noGrp="1"/>
          </p:cNvSpPr>
          <p:nvPr>
            <p:ph idx="1"/>
          </p:nvPr>
        </p:nvSpPr>
        <p:spPr/>
        <p:txBody>
          <a:bodyPr>
            <a:noAutofit/>
          </a:bodyPr>
          <a:lstStyle/>
          <a:p>
            <a:r>
              <a:rPr lang="fr-FR" sz="1800" dirty="0"/>
              <a:t>Les </a:t>
            </a:r>
            <a:r>
              <a:rPr lang="fr-FR" sz="1800" dirty="0" smtClean="0"/>
              <a:t>modèles (micro </a:t>
            </a:r>
            <a:r>
              <a:rPr lang="fr-FR" sz="1800" dirty="0"/>
              <a:t>ou </a:t>
            </a:r>
            <a:r>
              <a:rPr lang="fr-FR" sz="1800" dirty="0" smtClean="0"/>
              <a:t> macro) économique </a:t>
            </a:r>
            <a:r>
              <a:rPr lang="fr-FR" sz="1800" dirty="0"/>
              <a:t>partent de conceptions simplifiées des comportements (schémas de réflexion, rationalité, activités) </a:t>
            </a:r>
          </a:p>
          <a:p>
            <a:r>
              <a:rPr lang="fr-FR" sz="1800" dirty="0" smtClean="0"/>
              <a:t> Principe de base : Agrégation des comportements </a:t>
            </a:r>
            <a:r>
              <a:rPr lang="fr-FR" sz="1800" dirty="0"/>
              <a:t>produit des objets, des variables micro, méso, macro économique. </a:t>
            </a:r>
            <a:endParaRPr lang="fr-FR" sz="1800" dirty="0" smtClean="0"/>
          </a:p>
          <a:p>
            <a:r>
              <a:rPr lang="fr-FR" sz="1800" dirty="0" smtClean="0"/>
              <a:t>Postulats:</a:t>
            </a:r>
          </a:p>
          <a:p>
            <a:pPr lvl="1"/>
            <a:r>
              <a:rPr lang="fr-FR" sz="1400" dirty="0" smtClean="0"/>
              <a:t>la </a:t>
            </a:r>
            <a:r>
              <a:rPr lang="fr-FR" sz="1400" dirty="0"/>
              <a:t>somme des comportements individuels produit des effets globaux. </a:t>
            </a:r>
          </a:p>
          <a:p>
            <a:pPr lvl="1"/>
            <a:r>
              <a:rPr lang="fr-FR" sz="1400" dirty="0" smtClean="0"/>
              <a:t>individus </a:t>
            </a:r>
            <a:r>
              <a:rPr lang="fr-FR" sz="1400" dirty="0"/>
              <a:t>sont des êtres </a:t>
            </a:r>
            <a:r>
              <a:rPr lang="fr-FR" sz="1400" dirty="0" smtClean="0"/>
              <a:t>rationnels, préférences </a:t>
            </a:r>
            <a:r>
              <a:rPr lang="fr-FR" sz="1400" dirty="0"/>
              <a:t>quantifiables à partir de calculs coût/bénéfice, </a:t>
            </a:r>
            <a:endParaRPr lang="fr-FR" sz="1400" dirty="0" smtClean="0"/>
          </a:p>
          <a:p>
            <a:pPr lvl="1"/>
            <a:r>
              <a:rPr lang="fr-FR" sz="1400" dirty="0" smtClean="0"/>
              <a:t>agissent </a:t>
            </a:r>
            <a:r>
              <a:rPr lang="fr-FR" sz="1400" dirty="0"/>
              <a:t>de façon autonome </a:t>
            </a:r>
            <a:r>
              <a:rPr lang="fr-FR" sz="1400" dirty="0" smtClean="0"/>
              <a:t>/ informations </a:t>
            </a:r>
            <a:r>
              <a:rPr lang="fr-FR" sz="1400" dirty="0"/>
              <a:t>dont ils disposent et </a:t>
            </a:r>
            <a:r>
              <a:rPr lang="fr-FR" sz="1400" dirty="0" smtClean="0"/>
              <a:t> contraintes</a:t>
            </a:r>
          </a:p>
          <a:p>
            <a:r>
              <a:rPr lang="fr-FR" sz="1800" dirty="0" smtClean="0"/>
              <a:t> exemples : mécanismes de </a:t>
            </a:r>
            <a:r>
              <a:rPr lang="fr-FR" sz="1800" dirty="0"/>
              <a:t>régulation du marchés, des prix de l’immobilier </a:t>
            </a:r>
            <a:r>
              <a:rPr lang="fr-FR" sz="1800" dirty="0" smtClean="0"/>
              <a:t>le </a:t>
            </a:r>
            <a:r>
              <a:rPr lang="fr-FR" sz="1800" dirty="0"/>
              <a:t>déroulement de carrières </a:t>
            </a:r>
            <a:r>
              <a:rPr lang="fr-FR" sz="1800" dirty="0" smtClean="0"/>
              <a:t>professionnelles, évolutions de secteurs d’activités…</a:t>
            </a:r>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34</a:t>
            </a:fld>
            <a:endParaRPr lang="fr-FR" dirty="0"/>
          </a:p>
        </p:txBody>
      </p:sp>
    </p:spTree>
    <p:extLst>
      <p:ext uri="{BB962C8B-B14F-4D97-AF65-F5344CB8AC3E}">
        <p14:creationId xmlns:p14="http://schemas.microsoft.com/office/powerpoint/2010/main" val="264295250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35</a:t>
            </a:fld>
            <a:endParaRPr lang="fr-FR" dirty="0"/>
          </a:p>
        </p:txBody>
      </p:sp>
      <p:sp>
        <p:nvSpPr>
          <p:cNvPr id="3" name="Espace réservé du contenu 2"/>
          <p:cNvSpPr>
            <a:spLocks noGrp="1"/>
          </p:cNvSpPr>
          <p:nvPr>
            <p:ph idx="4294967295"/>
          </p:nvPr>
        </p:nvSpPr>
        <p:spPr>
          <a:xfrm>
            <a:off x="273916" y="317500"/>
            <a:ext cx="8229600" cy="5808663"/>
          </a:xfrm>
        </p:spPr>
        <p:txBody>
          <a:bodyPr>
            <a:normAutofit/>
          </a:bodyPr>
          <a:lstStyle/>
          <a:p>
            <a:r>
              <a:rPr lang="fr-FR" sz="2400" dirty="0"/>
              <a:t>D</a:t>
            </a:r>
            <a:r>
              <a:rPr lang="fr-FR" sz="2400" dirty="0" smtClean="0"/>
              <a:t>émarche est perçue comme efficace car démonstration d’un ordre construit de l’activité économique, à partir de choix et d’actions individuels</a:t>
            </a:r>
          </a:p>
          <a:p>
            <a:pPr marL="0" indent="0">
              <a:buNone/>
            </a:pPr>
            <a:r>
              <a:rPr lang="fr-FR" sz="2400" dirty="0" smtClean="0"/>
              <a:t> </a:t>
            </a:r>
          </a:p>
          <a:p>
            <a:pPr>
              <a:buFont typeface="Wingdings" charset="0"/>
              <a:buChar char="è"/>
            </a:pPr>
            <a:r>
              <a:rPr lang="fr-FR" sz="2400" dirty="0" smtClean="0">
                <a:sym typeface="Wingdings"/>
              </a:rPr>
              <a:t>C</a:t>
            </a:r>
            <a:r>
              <a:rPr lang="fr-FR" sz="2400" dirty="0" smtClean="0"/>
              <a:t>orrélations entre le chômage, l’inflation… comme le résultat de la conjonction d’une multitude de comportement individuels</a:t>
            </a:r>
          </a:p>
          <a:p>
            <a:pPr marL="0" indent="0">
              <a:buNone/>
            </a:pPr>
            <a:r>
              <a:rPr lang="fr-FR" sz="2400" dirty="0" smtClean="0"/>
              <a:t>…toujours l’analogie de la cuve pleine de gaz</a:t>
            </a:r>
          </a:p>
          <a:p>
            <a:pPr marL="0" indent="0">
              <a:buNone/>
            </a:pPr>
            <a:endParaRPr lang="fr-FR" sz="2400" dirty="0" smtClean="0"/>
          </a:p>
          <a:p>
            <a:r>
              <a:rPr lang="fr-FR" sz="2400" dirty="0" smtClean="0"/>
              <a:t>Avoir une prise sur ces phénomènes?</a:t>
            </a:r>
            <a:endParaRPr lang="fr-FR" sz="2400" dirty="0"/>
          </a:p>
        </p:txBody>
      </p:sp>
    </p:spTree>
    <p:extLst>
      <p:ext uri="{BB962C8B-B14F-4D97-AF65-F5344CB8AC3E}">
        <p14:creationId xmlns:p14="http://schemas.microsoft.com/office/powerpoint/2010/main" val="71811287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4000" dirty="0" smtClean="0">
                <a:solidFill>
                  <a:srgbClr val="EAEBDE"/>
                </a:solidFill>
              </a:rPr>
              <a:t>Oui, mais…</a:t>
            </a:r>
            <a:endParaRPr lang="fr-FR" sz="4000" dirty="0">
              <a:solidFill>
                <a:srgbClr val="EAEBDE"/>
              </a:solidFill>
            </a:endParaRPr>
          </a:p>
        </p:txBody>
      </p:sp>
      <p:sp>
        <p:nvSpPr>
          <p:cNvPr id="3" name="Espace réservé du contenu 2"/>
          <p:cNvSpPr>
            <a:spLocks noGrp="1"/>
          </p:cNvSpPr>
          <p:nvPr>
            <p:ph idx="1"/>
          </p:nvPr>
        </p:nvSpPr>
        <p:spPr/>
        <p:txBody>
          <a:bodyPr>
            <a:normAutofit/>
          </a:bodyPr>
          <a:lstStyle/>
          <a:p>
            <a:r>
              <a:rPr lang="fr-FR" dirty="0"/>
              <a:t>P</a:t>
            </a:r>
            <a:r>
              <a:rPr lang="fr-FR" dirty="0" smtClean="0"/>
              <a:t>erspective ne rend pas compte de tous les événements constatés, par exemple, la crise de 2008</a:t>
            </a:r>
          </a:p>
          <a:p>
            <a:r>
              <a:rPr lang="fr-FR" dirty="0"/>
              <a:t>T</a:t>
            </a:r>
            <a:r>
              <a:rPr lang="fr-FR" dirty="0" smtClean="0"/>
              <a:t>enants de l’</a:t>
            </a:r>
            <a:r>
              <a:rPr lang="fr-FR" i="1" dirty="0" smtClean="0"/>
              <a:t>individualisme méthodologique</a:t>
            </a:r>
            <a:endParaRPr lang="fr-FR" dirty="0"/>
          </a:p>
          <a:p>
            <a:pPr marL="0" indent="0">
              <a:buNone/>
            </a:pPr>
            <a:r>
              <a:rPr lang="fr-FR" dirty="0" smtClean="0">
                <a:sym typeface="Wingdings"/>
              </a:rPr>
              <a:t> </a:t>
            </a:r>
            <a:r>
              <a:rPr lang="fr-FR" dirty="0" smtClean="0"/>
              <a:t>meilleure garantie de scientificité des sciences sociales car pouvoir explicatif.</a:t>
            </a:r>
          </a:p>
          <a:p>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36</a:t>
            </a:fld>
            <a:endParaRPr lang="fr-FR" dirty="0"/>
          </a:p>
        </p:txBody>
      </p:sp>
    </p:spTree>
    <p:extLst>
      <p:ext uri="{BB962C8B-B14F-4D97-AF65-F5344CB8AC3E}">
        <p14:creationId xmlns:p14="http://schemas.microsoft.com/office/powerpoint/2010/main" val="94144823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3388"/>
            <a:ext cx="8229600" cy="5702775"/>
          </a:xfrm>
        </p:spPr>
        <p:txBody>
          <a:bodyPr anchor="ctr"/>
          <a:lstStyle/>
          <a:p>
            <a:pPr marL="0" indent="0">
              <a:buNone/>
            </a:pPr>
            <a:r>
              <a:rPr lang="fr-FR" dirty="0" smtClean="0"/>
              <a:t>Peut-on </a:t>
            </a:r>
            <a:r>
              <a:rPr lang="fr-FR" dirty="0"/>
              <a:t>rendre compte du comportement d’individus sans comprendre le fonctionnement des entités desquelles ils font partie, </a:t>
            </a:r>
            <a:r>
              <a:rPr lang="fr-FR" dirty="0" smtClean="0"/>
              <a:t>institutions</a:t>
            </a:r>
            <a:r>
              <a:rPr lang="fr-FR" dirty="0"/>
              <a:t>, organisations, </a:t>
            </a:r>
            <a:r>
              <a:rPr lang="fr-FR" dirty="0" smtClean="0"/>
              <a:t>structures (Etat, famille, </a:t>
            </a:r>
            <a:r>
              <a:rPr lang="fr-FR" dirty="0"/>
              <a:t>école….</a:t>
            </a:r>
            <a:r>
              <a:rPr lang="fr-FR" dirty="0" smtClean="0"/>
              <a:t>)?</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37</a:t>
            </a:fld>
            <a:endParaRPr lang="fr-FR" dirty="0"/>
          </a:p>
        </p:txBody>
      </p:sp>
    </p:spTree>
    <p:extLst>
      <p:ext uri="{BB962C8B-B14F-4D97-AF65-F5344CB8AC3E}">
        <p14:creationId xmlns:p14="http://schemas.microsoft.com/office/powerpoint/2010/main" val="384814205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200" dirty="0" smtClean="0"/>
              <a:t>Pas tout à fait </a:t>
            </a:r>
            <a:r>
              <a:rPr lang="fr-FR" sz="3200" dirty="0" smtClean="0">
                <a:sym typeface="Wingdings"/>
              </a:rPr>
              <a:t></a:t>
            </a:r>
            <a:r>
              <a:rPr lang="fr-FR" sz="3200" dirty="0" smtClean="0"/>
              <a:t> étude des </a:t>
            </a:r>
            <a:r>
              <a:rPr lang="fr-FR" sz="3200" dirty="0"/>
              <a:t>relations spatiales entre les individus</a:t>
            </a:r>
            <a:r>
              <a:rPr lang="fr-FR" sz="3200" dirty="0" smtClean="0"/>
              <a:t> </a:t>
            </a:r>
            <a:endParaRPr lang="fr-FR" sz="3200" dirty="0"/>
          </a:p>
        </p:txBody>
      </p:sp>
      <p:pic>
        <p:nvPicPr>
          <p:cNvPr id="7" name="Espace réservé du contenu 6" descr="distance sociale.jpg"/>
          <p:cNvPicPr>
            <a:picLocks noGrp="1" noChangeAspect="1"/>
          </p:cNvPicPr>
          <p:nvPr>
            <p:ph sz="half" idx="1"/>
          </p:nvPr>
        </p:nvPicPr>
        <p:blipFill>
          <a:blip r:embed="rId2">
            <a:extLst>
              <a:ext uri="{28A0092B-C50C-407E-A947-70E740481C1C}">
                <a14:useLocalDpi xmlns:a14="http://schemas.microsoft.com/office/drawing/2010/main" val="0"/>
              </a:ext>
            </a:extLst>
          </a:blip>
          <a:srcRect t="-22167" b="-22167"/>
          <a:stretch>
            <a:fillRect/>
          </a:stretch>
        </p:blipFill>
        <p:spPr>
          <a:xfrm>
            <a:off x="457200" y="928878"/>
            <a:ext cx="4038600" cy="4526280"/>
          </a:xfrm>
        </p:spPr>
      </p:pic>
      <p:pic>
        <p:nvPicPr>
          <p:cNvPr id="6" name="Espace réservé du contenu 5" descr="Eward T Hall.jpg"/>
          <p:cNvPicPr>
            <a:picLocks noGrp="1" noChangeAspect="1"/>
          </p:cNvPicPr>
          <p:nvPr>
            <p:ph sz="half" idx="2"/>
          </p:nvPr>
        </p:nvPicPr>
        <p:blipFill>
          <a:blip r:embed="rId3">
            <a:extLst>
              <a:ext uri="{28A0092B-C50C-407E-A947-70E740481C1C}">
                <a14:useLocalDpi xmlns:a14="http://schemas.microsoft.com/office/drawing/2010/main" val="0"/>
              </a:ext>
            </a:extLst>
          </a:blip>
          <a:srcRect l="-9246" r="-9246"/>
          <a:stretch>
            <a:fillRect/>
          </a:stretch>
        </p:blipFill>
        <p:spPr/>
      </p:pic>
      <p:sp>
        <p:nvSpPr>
          <p:cNvPr id="5" name="Espace réservé du numéro de diapositive 4"/>
          <p:cNvSpPr>
            <a:spLocks noGrp="1"/>
          </p:cNvSpPr>
          <p:nvPr>
            <p:ph type="sldNum" sz="quarter" idx="12"/>
          </p:nvPr>
        </p:nvSpPr>
        <p:spPr/>
        <p:txBody>
          <a:bodyPr/>
          <a:lstStyle/>
          <a:p>
            <a:fld id="{ECD5E3D7-7F28-5243-B77B-97C01C98F47C}" type="slidenum">
              <a:rPr lang="fr-FR" smtClean="0"/>
              <a:t>38</a:t>
            </a:fld>
            <a:endParaRPr lang="fr-FR" dirty="0"/>
          </a:p>
        </p:txBody>
      </p:sp>
      <p:sp>
        <p:nvSpPr>
          <p:cNvPr id="8" name="ZoneTexte 7"/>
          <p:cNvSpPr txBox="1"/>
          <p:nvPr/>
        </p:nvSpPr>
        <p:spPr>
          <a:xfrm>
            <a:off x="4813979" y="6211669"/>
            <a:ext cx="3872821" cy="646331"/>
          </a:xfrm>
          <a:prstGeom prst="rect">
            <a:avLst/>
          </a:prstGeom>
          <a:noFill/>
        </p:spPr>
        <p:txBody>
          <a:bodyPr wrap="square" rtlCol="0">
            <a:spAutoFit/>
          </a:bodyPr>
          <a:lstStyle/>
          <a:p>
            <a:r>
              <a:rPr lang="fr-FR" dirty="0"/>
              <a:t>Edward </a:t>
            </a:r>
            <a:r>
              <a:rPr lang="fr-FR" dirty="0" err="1"/>
              <a:t>T</a:t>
            </a:r>
            <a:r>
              <a:rPr lang="fr-FR" dirty="0"/>
              <a:t>. Hall, </a:t>
            </a:r>
            <a:r>
              <a:rPr lang="fr-FR" dirty="0" smtClean="0"/>
              <a:t>anthropologue (1914-2009)</a:t>
            </a:r>
            <a:endParaRPr lang="fr-FR" dirty="0"/>
          </a:p>
        </p:txBody>
      </p:sp>
      <p:sp>
        <p:nvSpPr>
          <p:cNvPr id="10" name="Rectangle 9"/>
          <p:cNvSpPr/>
          <p:nvPr/>
        </p:nvSpPr>
        <p:spPr>
          <a:xfrm>
            <a:off x="241979" y="5037240"/>
            <a:ext cx="4572000" cy="1477328"/>
          </a:xfrm>
          <a:prstGeom prst="rect">
            <a:avLst/>
          </a:prstGeom>
        </p:spPr>
        <p:txBody>
          <a:bodyPr>
            <a:spAutoFit/>
          </a:bodyPr>
          <a:lstStyle/>
          <a:p>
            <a:r>
              <a:rPr lang="fr-FR" dirty="0"/>
              <a:t>Quantification, mesures dans situations standards </a:t>
            </a:r>
          </a:p>
          <a:p>
            <a:endParaRPr lang="fr-FR" dirty="0"/>
          </a:p>
          <a:p>
            <a:r>
              <a:rPr lang="fr-FR" dirty="0"/>
              <a:t>Distance interindividuelle = constante dans culture donnée </a:t>
            </a:r>
          </a:p>
        </p:txBody>
      </p:sp>
    </p:spTree>
    <p:extLst>
      <p:ext uri="{BB962C8B-B14F-4D97-AF65-F5344CB8AC3E}">
        <p14:creationId xmlns:p14="http://schemas.microsoft.com/office/powerpoint/2010/main" val="41046734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39</a:t>
            </a:fld>
            <a:endParaRPr lang="fr-FR" dirty="0"/>
          </a:p>
        </p:txBody>
      </p:sp>
      <p:sp>
        <p:nvSpPr>
          <p:cNvPr id="3" name="Espace réservé du contenu 2"/>
          <p:cNvSpPr>
            <a:spLocks noGrp="1"/>
          </p:cNvSpPr>
          <p:nvPr>
            <p:ph idx="4294967295"/>
          </p:nvPr>
        </p:nvSpPr>
        <p:spPr>
          <a:xfrm>
            <a:off x="614551" y="406400"/>
            <a:ext cx="8229600" cy="5719763"/>
          </a:xfrm>
        </p:spPr>
        <p:txBody>
          <a:bodyPr>
            <a:normAutofit/>
          </a:bodyPr>
          <a:lstStyle/>
          <a:p>
            <a:r>
              <a:rPr lang="fr-FR" dirty="0" smtClean="0"/>
              <a:t>Résultat :</a:t>
            </a:r>
            <a:endParaRPr lang="fr-FR" dirty="0"/>
          </a:p>
          <a:p>
            <a:pPr marL="0" indent="0">
              <a:buNone/>
            </a:pPr>
            <a:r>
              <a:rPr lang="fr-FR" dirty="0" smtClean="0"/>
              <a:t>« </a:t>
            </a:r>
            <a:r>
              <a:rPr lang="fr-FR" i="1" dirty="0" smtClean="0"/>
              <a:t>La </a:t>
            </a:r>
            <a:r>
              <a:rPr lang="fr-FR" i="1" dirty="0"/>
              <a:t>distance moyenne entre des individus  dans une file d’attente en France est de 70 </a:t>
            </a:r>
            <a:r>
              <a:rPr lang="fr-FR" i="1" dirty="0" smtClean="0"/>
              <a:t>cm</a:t>
            </a:r>
            <a:r>
              <a:rPr lang="fr-FR" dirty="0" smtClean="0"/>
              <a:t> »</a:t>
            </a:r>
            <a:r>
              <a:rPr lang="fr-FR" dirty="0" smtClean="0">
                <a:effectLst/>
              </a:rPr>
              <a:t> </a:t>
            </a:r>
          </a:p>
          <a:p>
            <a:pPr marL="0" indent="0">
              <a:buNone/>
            </a:pPr>
            <a:endParaRPr lang="fr-FR" dirty="0"/>
          </a:p>
          <a:p>
            <a:pPr marL="0" indent="0">
              <a:buNone/>
            </a:pPr>
            <a:r>
              <a:rPr lang="fr-FR" dirty="0" smtClean="0"/>
              <a:t>Précautions épistémologiques : </a:t>
            </a:r>
            <a:r>
              <a:rPr lang="fr-FR" strike="sngStrike" dirty="0" smtClean="0"/>
              <a:t>induction, </a:t>
            </a:r>
            <a:r>
              <a:rPr lang="fr-FR" dirty="0" smtClean="0"/>
              <a:t>théories sous-jacentes</a:t>
            </a:r>
          </a:p>
          <a:p>
            <a:pPr marL="0" indent="0">
              <a:buNone/>
            </a:pPr>
            <a:r>
              <a:rPr lang="fr-FR" dirty="0" smtClean="0"/>
              <a:t>Pas une </a:t>
            </a:r>
            <a:r>
              <a:rPr lang="fr-FR" dirty="0"/>
              <a:t>loi simple et </a:t>
            </a:r>
            <a:r>
              <a:rPr lang="fr-FR" dirty="0" smtClean="0"/>
              <a:t>universelle, 70 cm = moyenne, ne </a:t>
            </a:r>
            <a:r>
              <a:rPr lang="fr-FR" dirty="0"/>
              <a:t>fluctue pas trop dans le </a:t>
            </a:r>
            <a:r>
              <a:rPr lang="fr-FR" dirty="0" smtClean="0"/>
              <a:t>temps, distribution des différentes valeurs peu dispersée</a:t>
            </a:r>
            <a:endParaRPr lang="fr-FR" strike="sngStrike" dirty="0"/>
          </a:p>
        </p:txBody>
      </p:sp>
    </p:spTree>
    <p:extLst>
      <p:ext uri="{BB962C8B-B14F-4D97-AF65-F5344CB8AC3E}">
        <p14:creationId xmlns:p14="http://schemas.microsoft.com/office/powerpoint/2010/main" val="24303425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Sociologie des sciences (années 60)</a:t>
            </a:r>
            <a:endParaRPr lang="fr-FR" sz="3600" dirty="0"/>
          </a:p>
        </p:txBody>
      </p:sp>
      <p:sp>
        <p:nvSpPr>
          <p:cNvPr id="3" name="Espace réservé du contenu 2"/>
          <p:cNvSpPr>
            <a:spLocks noGrp="1"/>
          </p:cNvSpPr>
          <p:nvPr>
            <p:ph idx="1"/>
          </p:nvPr>
        </p:nvSpPr>
        <p:spPr/>
        <p:txBody>
          <a:bodyPr>
            <a:normAutofit fontScale="92500" lnSpcReduction="10000"/>
          </a:bodyPr>
          <a:lstStyle/>
          <a:p>
            <a:r>
              <a:rPr lang="fr-FR" dirty="0" smtClean="0"/>
              <a:t>Caractéristiques critiquées </a:t>
            </a:r>
          </a:p>
          <a:p>
            <a:pPr lvl="1"/>
            <a:r>
              <a:rPr lang="fr-FR" dirty="0" smtClean="0"/>
              <a:t>Externalisme</a:t>
            </a:r>
          </a:p>
          <a:p>
            <a:pPr lvl="1"/>
            <a:r>
              <a:rPr lang="fr-FR" dirty="0" smtClean="0"/>
              <a:t>Constructivisme ou subjectivisme</a:t>
            </a:r>
          </a:p>
          <a:p>
            <a:pPr lvl="1"/>
            <a:r>
              <a:rPr lang="fr-FR" dirty="0" smtClean="0"/>
              <a:t>Relativisme</a:t>
            </a:r>
          </a:p>
          <a:p>
            <a:pPr lvl="1"/>
            <a:r>
              <a:rPr lang="fr-FR" dirty="0" smtClean="0"/>
              <a:t>Pragmatisme (action et interaction&gt;idée, science=technique)</a:t>
            </a:r>
          </a:p>
          <a:p>
            <a:pPr lvl="1"/>
            <a:r>
              <a:rPr lang="fr-FR" dirty="0" smtClean="0"/>
              <a:t>Ordinarisme= science = idéologie, non-science, pseudoscience</a:t>
            </a:r>
          </a:p>
          <a:p>
            <a:pPr lvl="1"/>
            <a:r>
              <a:rPr lang="fr-FR" dirty="0" smtClean="0"/>
              <a:t>Doctrines psychologiques</a:t>
            </a:r>
          </a:p>
          <a:p>
            <a:pPr lvl="1"/>
            <a:r>
              <a:rPr lang="fr-FR" dirty="0" smtClean="0"/>
              <a:t>Remplacement du positivisme, rationalisme et autres philosophies classiques par des philosophies ascientifique et même antiscientifiques</a:t>
            </a:r>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4</a:t>
            </a:fld>
            <a:endParaRPr lang="fr-FR" dirty="0"/>
          </a:p>
        </p:txBody>
      </p:sp>
    </p:spTree>
    <p:extLst>
      <p:ext uri="{BB962C8B-B14F-4D97-AF65-F5344CB8AC3E}">
        <p14:creationId xmlns:p14="http://schemas.microsoft.com/office/powerpoint/2010/main" val="195373632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40</a:t>
            </a:fld>
            <a:endParaRPr lang="fr-FR" dirty="0"/>
          </a:p>
        </p:txBody>
      </p:sp>
      <p:sp>
        <p:nvSpPr>
          <p:cNvPr id="3" name="Espace réservé du contenu 2"/>
          <p:cNvSpPr>
            <a:spLocks noGrp="1"/>
          </p:cNvSpPr>
          <p:nvPr>
            <p:ph idx="4294967295"/>
          </p:nvPr>
        </p:nvSpPr>
        <p:spPr>
          <a:xfrm>
            <a:off x="0" y="423863"/>
            <a:ext cx="8229600" cy="5702300"/>
          </a:xfrm>
        </p:spPr>
        <p:txBody>
          <a:bodyPr/>
          <a:lstStyle/>
          <a:p>
            <a:r>
              <a:rPr lang="fr-FR" dirty="0" smtClean="0"/>
              <a:t>Pour comprendre distance sociale, référence aux règles </a:t>
            </a:r>
            <a:r>
              <a:rPr lang="fr-FR" dirty="0"/>
              <a:t>de l’espace </a:t>
            </a:r>
            <a:r>
              <a:rPr lang="fr-FR" dirty="0" smtClean="0"/>
              <a:t>social</a:t>
            </a:r>
          </a:p>
          <a:p>
            <a:endParaRPr lang="fr-FR" dirty="0" smtClean="0"/>
          </a:p>
          <a:p>
            <a:pPr lvl="1"/>
            <a:r>
              <a:rPr lang="fr-FR" dirty="0" smtClean="0"/>
              <a:t>Sexe: H/F</a:t>
            </a:r>
          </a:p>
          <a:p>
            <a:pPr lvl="1"/>
            <a:r>
              <a:rPr lang="fr-FR" dirty="0" smtClean="0"/>
              <a:t>Âge</a:t>
            </a:r>
          </a:p>
          <a:p>
            <a:pPr lvl="1"/>
            <a:r>
              <a:rPr lang="fr-FR" dirty="0" smtClean="0"/>
              <a:t>Distance sociale, classe sociale</a:t>
            </a:r>
          </a:p>
          <a:p>
            <a:pPr lvl="1"/>
            <a:r>
              <a:rPr lang="fr-FR" dirty="0" smtClean="0"/>
              <a:t>Face à face ou pas</a:t>
            </a:r>
          </a:p>
          <a:p>
            <a:pPr lvl="1"/>
            <a:r>
              <a:rPr lang="fr-FR" dirty="0" smtClean="0"/>
              <a:t>Contexte, situations</a:t>
            </a:r>
            <a:endParaRPr lang="fr-FR" dirty="0"/>
          </a:p>
          <a:p>
            <a:endParaRPr lang="fr-FR" dirty="0"/>
          </a:p>
        </p:txBody>
      </p:sp>
    </p:spTree>
    <p:extLst>
      <p:ext uri="{BB962C8B-B14F-4D97-AF65-F5344CB8AC3E}">
        <p14:creationId xmlns:p14="http://schemas.microsoft.com/office/powerpoint/2010/main" val="308234257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41</a:t>
            </a:fld>
            <a:endParaRPr lang="fr-FR" dirty="0"/>
          </a:p>
        </p:txBody>
      </p:sp>
      <p:sp>
        <p:nvSpPr>
          <p:cNvPr id="3" name="Espace réservé du contenu 2"/>
          <p:cNvSpPr>
            <a:spLocks noGrp="1"/>
          </p:cNvSpPr>
          <p:nvPr>
            <p:ph idx="4294967295"/>
          </p:nvPr>
        </p:nvSpPr>
        <p:spPr>
          <a:xfrm>
            <a:off x="581033" y="376293"/>
            <a:ext cx="8229600" cy="5738813"/>
          </a:xfrm>
        </p:spPr>
        <p:txBody>
          <a:bodyPr>
            <a:normAutofit fontScale="92500"/>
          </a:bodyPr>
          <a:lstStyle/>
          <a:p>
            <a:r>
              <a:rPr lang="fr-FR" dirty="0"/>
              <a:t>E</a:t>
            </a:r>
            <a:r>
              <a:rPr lang="fr-FR" dirty="0" smtClean="0"/>
              <a:t>numération </a:t>
            </a:r>
            <a:r>
              <a:rPr lang="fr-FR" dirty="0"/>
              <a:t>ne </a:t>
            </a:r>
            <a:r>
              <a:rPr lang="fr-FR" dirty="0" smtClean="0"/>
              <a:t>vise </a:t>
            </a:r>
            <a:r>
              <a:rPr lang="fr-FR" dirty="0"/>
              <a:t>pas à discréditer toute </a:t>
            </a:r>
            <a:r>
              <a:rPr lang="fr-FR" dirty="0" smtClean="0"/>
              <a:t>tentative </a:t>
            </a:r>
            <a:r>
              <a:rPr lang="fr-FR" dirty="0"/>
              <a:t>de quantification, </a:t>
            </a:r>
            <a:endParaRPr lang="fr-FR" dirty="0" smtClean="0"/>
          </a:p>
          <a:p>
            <a:r>
              <a:rPr lang="fr-FR" dirty="0" smtClean="0"/>
              <a:t>Mais cette tentative </a:t>
            </a:r>
            <a:r>
              <a:rPr lang="fr-FR" dirty="0"/>
              <a:t>de </a:t>
            </a:r>
            <a:r>
              <a:rPr lang="fr-FR" dirty="0" smtClean="0"/>
              <a:t>quantification </a:t>
            </a:r>
            <a:r>
              <a:rPr lang="fr-FR" dirty="0"/>
              <a:t>dissimule </a:t>
            </a:r>
            <a:r>
              <a:rPr lang="fr-FR" dirty="0" smtClean="0"/>
              <a:t>variations importantes</a:t>
            </a:r>
            <a:endParaRPr lang="fr-FR" dirty="0"/>
          </a:p>
          <a:p>
            <a:pPr marL="0" indent="0">
              <a:buNone/>
            </a:pPr>
            <a:r>
              <a:rPr lang="fr-FR" b="1" dirty="0" smtClean="0"/>
              <a:t>La </a:t>
            </a:r>
            <a:r>
              <a:rPr lang="fr-FR" b="1" dirty="0"/>
              <a:t>régularité constatée est </a:t>
            </a:r>
            <a:r>
              <a:rPr lang="fr-FR" b="1" dirty="0" smtClean="0"/>
              <a:t>indissociable </a:t>
            </a:r>
            <a:r>
              <a:rPr lang="fr-FR" b="1" dirty="0"/>
              <a:t>de valeurs et de normes </a:t>
            </a:r>
            <a:r>
              <a:rPr lang="fr-FR" b="1" dirty="0" smtClean="0"/>
              <a:t>sociales</a:t>
            </a:r>
            <a:endParaRPr lang="fr-FR" b="1" dirty="0"/>
          </a:p>
          <a:p>
            <a:pPr marL="0" indent="0">
              <a:buNone/>
            </a:pPr>
            <a:r>
              <a:rPr lang="fr-FR" dirty="0"/>
              <a:t>E</a:t>
            </a:r>
            <a:r>
              <a:rPr lang="fr-FR" dirty="0" smtClean="0"/>
              <a:t>ducation enfants, règles savoir-vivre, bienséance…</a:t>
            </a:r>
          </a:p>
          <a:p>
            <a:pPr marL="0" indent="0">
              <a:buNone/>
            </a:pPr>
            <a:r>
              <a:rPr lang="fr-FR" dirty="0" smtClean="0"/>
              <a:t>De comportements tacites,</a:t>
            </a:r>
          </a:p>
          <a:p>
            <a:pPr marL="0" indent="0">
              <a:buNone/>
            </a:pPr>
            <a:r>
              <a:rPr lang="fr-FR" dirty="0" smtClean="0"/>
              <a:t>«</a:t>
            </a:r>
            <a:r>
              <a:rPr lang="fr-FR" dirty="0"/>
              <a:t> espace personnel </a:t>
            </a:r>
            <a:r>
              <a:rPr lang="fr-FR" dirty="0" smtClean="0"/>
              <a:t>»</a:t>
            </a:r>
            <a:r>
              <a:rPr lang="fr-FR" dirty="0"/>
              <a:t> </a:t>
            </a:r>
            <a:r>
              <a:rPr lang="fr-FR" dirty="0" smtClean="0"/>
              <a:t>= partie de l’espace dans </a:t>
            </a:r>
            <a:r>
              <a:rPr lang="fr-FR" dirty="0"/>
              <a:t>laquelle </a:t>
            </a:r>
            <a:r>
              <a:rPr lang="fr-FR" dirty="0" smtClean="0"/>
              <a:t>tout </a:t>
            </a:r>
            <a:r>
              <a:rPr lang="fr-FR" dirty="0"/>
              <a:t>empiètement est vécu comme une </a:t>
            </a:r>
            <a:r>
              <a:rPr lang="fr-FR" dirty="0" smtClean="0"/>
              <a:t>intrusion </a:t>
            </a:r>
            <a:endParaRPr lang="fr-FR" dirty="0"/>
          </a:p>
        </p:txBody>
      </p:sp>
    </p:spTree>
    <p:extLst>
      <p:ext uri="{BB962C8B-B14F-4D97-AF65-F5344CB8AC3E}">
        <p14:creationId xmlns:p14="http://schemas.microsoft.com/office/powerpoint/2010/main" val="341096177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a:t>C</a:t>
            </a:r>
            <a:r>
              <a:rPr lang="fr-FR" dirty="0" smtClean="0"/>
              <a:t>onclusion</a:t>
            </a:r>
            <a:endParaRPr lang="fr-FR" dirty="0"/>
          </a:p>
        </p:txBody>
      </p:sp>
      <p:sp>
        <p:nvSpPr>
          <p:cNvPr id="3" name="Espace réservé du contenu 2"/>
          <p:cNvSpPr>
            <a:spLocks noGrp="1"/>
          </p:cNvSpPr>
          <p:nvPr>
            <p:ph idx="1"/>
          </p:nvPr>
        </p:nvSpPr>
        <p:spPr/>
        <p:txBody>
          <a:bodyPr>
            <a:normAutofit fontScale="70000" lnSpcReduction="20000"/>
          </a:bodyPr>
          <a:lstStyle/>
          <a:p>
            <a:r>
              <a:rPr lang="fr-FR" dirty="0"/>
              <a:t>E</a:t>
            </a:r>
            <a:r>
              <a:rPr lang="fr-FR" dirty="0" smtClean="0"/>
              <a:t>xiste</a:t>
            </a:r>
            <a:r>
              <a:rPr lang="fr-FR" dirty="0"/>
              <a:t>-</a:t>
            </a:r>
            <a:r>
              <a:rPr lang="fr-FR" dirty="0" smtClean="0"/>
              <a:t>t-il </a:t>
            </a:r>
            <a:r>
              <a:rPr lang="fr-FR" dirty="0"/>
              <a:t>un </a:t>
            </a:r>
            <a:r>
              <a:rPr lang="fr-FR" dirty="0" smtClean="0"/>
              <a:t>comportement </a:t>
            </a:r>
            <a:r>
              <a:rPr lang="fr-FR" dirty="0"/>
              <a:t>humain qui puisse être compris sans considérer </a:t>
            </a:r>
            <a:r>
              <a:rPr lang="fr-FR" dirty="0" smtClean="0"/>
              <a:t>l’existence d’institutions </a:t>
            </a:r>
            <a:r>
              <a:rPr lang="fr-FR" dirty="0"/>
              <a:t>et de normes collectives </a:t>
            </a:r>
            <a:r>
              <a:rPr lang="fr-FR" dirty="0" smtClean="0"/>
              <a:t>?</a:t>
            </a:r>
          </a:p>
          <a:p>
            <a:r>
              <a:rPr lang="fr-FR" dirty="0" smtClean="0"/>
              <a:t>Etudier </a:t>
            </a:r>
            <a:r>
              <a:rPr lang="fr-FR" dirty="0"/>
              <a:t>un </a:t>
            </a:r>
            <a:r>
              <a:rPr lang="fr-FR" dirty="0" smtClean="0"/>
              <a:t>comportement </a:t>
            </a:r>
            <a:r>
              <a:rPr lang="fr-FR" dirty="0"/>
              <a:t>pur a-t-il un sens ? </a:t>
            </a:r>
            <a:endParaRPr lang="fr-FR" dirty="0" smtClean="0"/>
          </a:p>
          <a:p>
            <a:r>
              <a:rPr lang="fr-FR" dirty="0" smtClean="0"/>
              <a:t>Si oui, comment </a:t>
            </a:r>
            <a:r>
              <a:rPr lang="fr-FR" dirty="0"/>
              <a:t>y </a:t>
            </a:r>
            <a:r>
              <a:rPr lang="fr-FR" dirty="0" smtClean="0"/>
              <a:t>accéder? </a:t>
            </a:r>
          </a:p>
          <a:p>
            <a:endParaRPr lang="fr-FR" dirty="0" smtClean="0"/>
          </a:p>
          <a:p>
            <a:pPr marL="0" indent="0">
              <a:buNone/>
            </a:pPr>
            <a:r>
              <a:rPr lang="fr-FR" dirty="0"/>
              <a:t>C</a:t>
            </a:r>
            <a:r>
              <a:rPr lang="fr-FR" dirty="0" smtClean="0"/>
              <a:t>haque </a:t>
            </a:r>
            <a:r>
              <a:rPr lang="fr-FR" dirty="0"/>
              <a:t>individu depuis sa naissance est inséré dans des ensembles sociaux, </a:t>
            </a:r>
            <a:r>
              <a:rPr lang="fr-FR" dirty="0" smtClean="0"/>
              <a:t>des institutions,</a:t>
            </a:r>
          </a:p>
          <a:p>
            <a:pPr marL="0" indent="0">
              <a:buNone/>
            </a:pPr>
            <a:r>
              <a:rPr lang="fr-FR" dirty="0"/>
              <a:t>O</a:t>
            </a:r>
            <a:r>
              <a:rPr lang="fr-FR" dirty="0" smtClean="0"/>
              <a:t>béit consciemment ou inconsciemment à normes sociales</a:t>
            </a:r>
          </a:p>
          <a:p>
            <a:pPr marL="0" indent="0">
              <a:buNone/>
            </a:pPr>
            <a:r>
              <a:rPr lang="fr-FR" dirty="0" smtClean="0"/>
              <a:t> </a:t>
            </a:r>
          </a:p>
          <a:p>
            <a:pPr>
              <a:buFont typeface="Wingdings" charset="0"/>
              <a:buChar char="è"/>
            </a:pPr>
            <a:r>
              <a:rPr lang="fr-FR" dirty="0" smtClean="0"/>
              <a:t>une </a:t>
            </a:r>
            <a:r>
              <a:rPr lang="fr-FR" dirty="0"/>
              <a:t>conception purement atomistique des </a:t>
            </a:r>
            <a:r>
              <a:rPr lang="fr-FR" dirty="0" smtClean="0"/>
              <a:t>phénomènes </a:t>
            </a:r>
            <a:r>
              <a:rPr lang="fr-FR" dirty="0"/>
              <a:t>collectifs pose un problème épistémologique </a:t>
            </a:r>
            <a:r>
              <a:rPr lang="fr-FR" dirty="0" smtClean="0"/>
              <a:t>important</a:t>
            </a:r>
          </a:p>
          <a:p>
            <a:pPr>
              <a:buFont typeface="Wingdings" charset="0"/>
              <a:buChar char="è"/>
            </a:pPr>
            <a:r>
              <a:rPr lang="fr-FR" dirty="0" smtClean="0"/>
              <a:t>Complémentarité de deux perspectives : individuelle/globale</a:t>
            </a:r>
            <a:endParaRPr lang="fr-FR" dirty="0"/>
          </a:p>
          <a:p>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42</a:t>
            </a:fld>
            <a:endParaRPr lang="fr-FR" dirty="0"/>
          </a:p>
        </p:txBody>
      </p:sp>
    </p:spTree>
    <p:extLst>
      <p:ext uri="{BB962C8B-B14F-4D97-AF65-F5344CB8AC3E}">
        <p14:creationId xmlns:p14="http://schemas.microsoft.com/office/powerpoint/2010/main" val="162023819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 générale</a:t>
            </a:r>
            <a:endParaRPr lang="fr-FR" dirty="0"/>
          </a:p>
        </p:txBody>
      </p:sp>
      <p:sp>
        <p:nvSpPr>
          <p:cNvPr id="3" name="Espace réservé du contenu 2"/>
          <p:cNvSpPr>
            <a:spLocks noGrp="1"/>
          </p:cNvSpPr>
          <p:nvPr>
            <p:ph idx="1"/>
          </p:nvPr>
        </p:nvSpPr>
        <p:spPr/>
        <p:txBody>
          <a:bodyPr>
            <a:normAutofit fontScale="85000" lnSpcReduction="10000"/>
          </a:bodyPr>
          <a:lstStyle/>
          <a:p>
            <a:r>
              <a:rPr lang="fr-FR" dirty="0" smtClean="0"/>
              <a:t>Vérité scientifique ne peut pas être révélée (dogme religieux), ne peut pas être constatée (scientisme): elle se construit progressivement</a:t>
            </a:r>
          </a:p>
          <a:p>
            <a:endParaRPr lang="fr-FR" dirty="0" smtClean="0"/>
          </a:p>
          <a:p>
            <a:r>
              <a:rPr lang="fr-FR" dirty="0" smtClean="0"/>
              <a:t>Le « vrai » n’existe pas dans l’absolu, la recherche de la vérité existe</a:t>
            </a:r>
          </a:p>
          <a:p>
            <a:endParaRPr lang="fr-FR" dirty="0" smtClean="0"/>
          </a:p>
          <a:p>
            <a:r>
              <a:rPr lang="fr-FR" dirty="0" smtClean="0"/>
              <a:t>Démarche expérimentale et/ou démonstration construite(s) pour être reproductible(s), pour confronter connaissances (théories, modèles)  à « la réalité »</a:t>
            </a:r>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43</a:t>
            </a:fld>
            <a:endParaRPr lang="fr-FR" dirty="0"/>
          </a:p>
        </p:txBody>
      </p:sp>
    </p:spTree>
    <p:extLst>
      <p:ext uri="{BB962C8B-B14F-4D97-AF65-F5344CB8AC3E}">
        <p14:creationId xmlns:p14="http://schemas.microsoft.com/office/powerpoint/2010/main" val="380335830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smtClean="0"/>
              <a:t>Histoire, sociologie des sciences, épistémologie </a:t>
            </a:r>
            <a:r>
              <a:rPr lang="fr-FR" dirty="0" smtClean="0">
                <a:sym typeface="Wingdings"/>
              </a:rPr>
              <a:t></a:t>
            </a:r>
            <a:r>
              <a:rPr lang="fr-FR" dirty="0" smtClean="0"/>
              <a:t> comprendre ce travail de recherche </a:t>
            </a:r>
          </a:p>
          <a:p>
            <a:r>
              <a:rPr lang="fr-FR" dirty="0"/>
              <a:t>C</a:t>
            </a:r>
            <a:r>
              <a:rPr lang="fr-FR" dirty="0" smtClean="0"/>
              <a:t>ertitudes </a:t>
            </a:r>
          </a:p>
          <a:p>
            <a:r>
              <a:rPr lang="fr-FR" dirty="0" smtClean="0"/>
              <a:t>Pas de « vérité » épistémologique, des conceptions épistémologiques de la science, dialogues</a:t>
            </a:r>
            <a:r>
              <a:rPr lang="fr-FR" dirty="0"/>
              <a:t>/</a:t>
            </a:r>
            <a:r>
              <a:rPr lang="fr-FR" dirty="0" smtClean="0"/>
              <a:t>oppositions</a:t>
            </a:r>
          </a:p>
          <a:p>
            <a:r>
              <a:rPr lang="fr-FR" dirty="0" smtClean="0"/>
              <a:t>Se construit en même temps que la science</a:t>
            </a:r>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44</a:t>
            </a:fld>
            <a:endParaRPr lang="fr-FR" dirty="0"/>
          </a:p>
        </p:txBody>
      </p:sp>
    </p:spTree>
    <p:extLst>
      <p:ext uri="{BB962C8B-B14F-4D97-AF65-F5344CB8AC3E}">
        <p14:creationId xmlns:p14="http://schemas.microsoft.com/office/powerpoint/2010/main" val="243089120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Examen (1h30) modalités</a:t>
            </a:r>
            <a:endParaRPr lang="fr-FR" dirty="0"/>
          </a:p>
        </p:txBody>
      </p:sp>
      <p:sp>
        <p:nvSpPr>
          <p:cNvPr id="3" name="Espace réservé du contenu 2"/>
          <p:cNvSpPr>
            <a:spLocks noGrp="1"/>
          </p:cNvSpPr>
          <p:nvPr>
            <p:ph idx="1"/>
          </p:nvPr>
        </p:nvSpPr>
        <p:spPr/>
        <p:txBody>
          <a:bodyPr/>
          <a:lstStyle/>
          <a:p>
            <a:r>
              <a:rPr lang="fr-FR" dirty="0" smtClean="0"/>
              <a:t>Examen individuel sur table, sans documents</a:t>
            </a:r>
          </a:p>
          <a:p>
            <a:r>
              <a:rPr lang="fr-FR" dirty="0" smtClean="0"/>
              <a:t>Trois questions de cours</a:t>
            </a:r>
          </a:p>
          <a:p>
            <a:r>
              <a:rPr lang="fr-FR" dirty="0" smtClean="0"/>
              <a:t>Une question de réflexion</a:t>
            </a:r>
            <a:endParaRPr lang="fr-FR" dirty="0"/>
          </a:p>
        </p:txBody>
      </p:sp>
      <p:sp>
        <p:nvSpPr>
          <p:cNvPr id="4" name="Espace réservé du numéro de diapositive 3"/>
          <p:cNvSpPr>
            <a:spLocks noGrp="1"/>
          </p:cNvSpPr>
          <p:nvPr>
            <p:ph type="sldNum" sz="quarter" idx="12"/>
          </p:nvPr>
        </p:nvSpPr>
        <p:spPr/>
        <p:txBody>
          <a:bodyPr/>
          <a:lstStyle/>
          <a:p>
            <a:fld id="{ECD5E3D7-7F28-5243-B77B-97C01C98F47C}" type="slidenum">
              <a:rPr lang="fr-FR" smtClean="0"/>
              <a:t>45</a:t>
            </a:fld>
            <a:endParaRPr lang="fr-FR" dirty="0"/>
          </a:p>
        </p:txBody>
      </p:sp>
    </p:spTree>
    <p:extLst>
      <p:ext uri="{BB962C8B-B14F-4D97-AF65-F5344CB8AC3E}">
        <p14:creationId xmlns:p14="http://schemas.microsoft.com/office/powerpoint/2010/main" val="424314404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D5E3D7-7F28-5243-B77B-97C01C98F47C}" type="slidenum">
              <a:rPr lang="fr-FR" smtClean="0"/>
              <a:t>46</a:t>
            </a:fld>
            <a:endParaRPr lang="fr-FR" dirty="0"/>
          </a:p>
        </p:txBody>
      </p:sp>
      <p:sp>
        <p:nvSpPr>
          <p:cNvPr id="3" name="Espace réservé du contenu 2"/>
          <p:cNvSpPr>
            <a:spLocks noGrp="1"/>
          </p:cNvSpPr>
          <p:nvPr>
            <p:ph idx="4294967295"/>
          </p:nvPr>
        </p:nvSpPr>
        <p:spPr>
          <a:xfrm>
            <a:off x="473127" y="695325"/>
            <a:ext cx="8229600" cy="5430838"/>
          </a:xfrm>
        </p:spPr>
        <p:txBody>
          <a:bodyPr>
            <a:normAutofit fontScale="47500" lnSpcReduction="20000"/>
          </a:bodyPr>
          <a:lstStyle/>
          <a:p>
            <a:pPr marL="0" indent="0">
              <a:buNone/>
            </a:pPr>
            <a:r>
              <a:rPr lang="fr-FR" dirty="0"/>
              <a:t>La </a:t>
            </a:r>
            <a:r>
              <a:rPr lang="fr-FR" dirty="0" smtClean="0"/>
              <a:t>question de réflexion peut </a:t>
            </a:r>
            <a:r>
              <a:rPr lang="fr-FR" dirty="0"/>
              <a:t>prendre </a:t>
            </a:r>
            <a:r>
              <a:rPr lang="fr-FR" dirty="0" smtClean="0"/>
              <a:t>différentes formes  </a:t>
            </a:r>
            <a:r>
              <a:rPr lang="fr-FR" dirty="0"/>
              <a:t>: </a:t>
            </a:r>
            <a:endParaRPr lang="fr-FR" dirty="0" smtClean="0"/>
          </a:p>
          <a:p>
            <a:r>
              <a:rPr lang="fr-FR" dirty="0" smtClean="0"/>
              <a:t>le </a:t>
            </a:r>
            <a:r>
              <a:rPr lang="fr-FR" dirty="0"/>
              <a:t>sujet qui demande de valider un point de vue : affirmation ou question qu’il s ‘</a:t>
            </a:r>
            <a:r>
              <a:rPr lang="fr-FR" dirty="0" smtClean="0"/>
              <a:t>agit de discuter étayer (</a:t>
            </a:r>
            <a:r>
              <a:rPr lang="fr-FR" dirty="0"/>
              <a:t>justifier)  </a:t>
            </a:r>
            <a:r>
              <a:rPr lang="fr-FR" dirty="0" smtClean="0"/>
              <a:t>et/ou </a:t>
            </a:r>
            <a:r>
              <a:rPr lang="fr-FR" dirty="0"/>
              <a:t>nuancer. </a:t>
            </a:r>
            <a:endParaRPr lang="fr-FR" dirty="0" smtClean="0">
              <a:effectLst/>
            </a:endParaRPr>
          </a:p>
          <a:p>
            <a:r>
              <a:rPr lang="fr-FR" dirty="0" smtClean="0"/>
              <a:t>Le </a:t>
            </a:r>
            <a:r>
              <a:rPr lang="fr-FR" dirty="0"/>
              <a:t>sujet qui demande de discuter une citation. </a:t>
            </a:r>
            <a:endParaRPr lang="fr-FR" dirty="0" smtClean="0">
              <a:effectLst/>
            </a:endParaRPr>
          </a:p>
          <a:p>
            <a:r>
              <a:rPr lang="fr-FR" dirty="0"/>
              <a:t>L</a:t>
            </a:r>
            <a:r>
              <a:rPr lang="fr-FR" dirty="0" smtClean="0"/>
              <a:t>e </a:t>
            </a:r>
            <a:r>
              <a:rPr lang="fr-FR" dirty="0"/>
              <a:t>sujet qui demande de confronter des points de vue. </a:t>
            </a:r>
            <a:endParaRPr lang="fr-FR" dirty="0" smtClean="0">
              <a:effectLst/>
            </a:endParaRPr>
          </a:p>
          <a:p>
            <a:r>
              <a:rPr lang="fr-FR" dirty="0"/>
              <a:t>Elle demande au candidat de produire une </a:t>
            </a:r>
            <a:r>
              <a:rPr lang="fr-FR" dirty="0" smtClean="0"/>
              <a:t>réflexion argumentée entièrement rédigée, </a:t>
            </a:r>
            <a:r>
              <a:rPr lang="fr-FR" dirty="0"/>
              <a:t>comprenant une introduction, un </a:t>
            </a:r>
            <a:r>
              <a:rPr lang="fr-FR" dirty="0" smtClean="0"/>
              <a:t>développement </a:t>
            </a:r>
            <a:r>
              <a:rPr lang="fr-FR" dirty="0"/>
              <a:t>(au moins deux grandes parties) et une conclusion.</a:t>
            </a:r>
            <a:br>
              <a:rPr lang="fr-FR" dirty="0"/>
            </a:br>
            <a:endParaRPr lang="fr-FR" dirty="0" smtClean="0"/>
          </a:p>
          <a:p>
            <a:r>
              <a:rPr lang="fr-FR" b="1" dirty="0" smtClean="0"/>
              <a:t>Introduction : reformuler </a:t>
            </a:r>
            <a:r>
              <a:rPr lang="fr-FR" b="1" dirty="0"/>
              <a:t>le sujet avec des mots simples.</a:t>
            </a:r>
            <a:br>
              <a:rPr lang="fr-FR" b="1" dirty="0"/>
            </a:br>
            <a:r>
              <a:rPr lang="fr-FR" b="1" dirty="0" smtClean="0"/>
              <a:t>dégager </a:t>
            </a:r>
            <a:r>
              <a:rPr lang="fr-FR" b="1" dirty="0"/>
              <a:t>la </a:t>
            </a:r>
            <a:r>
              <a:rPr lang="fr-FR" b="1" dirty="0" smtClean="0"/>
              <a:t>problématique </a:t>
            </a:r>
            <a:r>
              <a:rPr lang="fr-FR" b="1" dirty="0"/>
              <a:t>(</a:t>
            </a:r>
            <a:r>
              <a:rPr lang="fr-FR" b="1" dirty="0" smtClean="0"/>
              <a:t>question posée </a:t>
            </a:r>
            <a:r>
              <a:rPr lang="fr-FR" b="1" dirty="0"/>
              <a:t>par le sujet) et la formuler </a:t>
            </a:r>
          </a:p>
          <a:p>
            <a:pPr lvl="1"/>
            <a:r>
              <a:rPr lang="fr-FR" b="1" dirty="0" smtClean="0">
                <a:effectLst/>
                <a:latin typeface="Wingdings"/>
              </a:rPr>
              <a:t> </a:t>
            </a:r>
            <a:r>
              <a:rPr lang="fr-FR" b="1" dirty="0"/>
              <a:t>puiser dans les connaissances de cours relatives à l’objet </a:t>
            </a:r>
            <a:r>
              <a:rPr lang="fr-FR" b="1" dirty="0" smtClean="0"/>
              <a:t>d’étude </a:t>
            </a:r>
            <a:r>
              <a:rPr lang="fr-FR" b="1" dirty="0"/>
              <a:t>et dans les travaux personnels que vous auriez pu faire sur le sujet. </a:t>
            </a:r>
          </a:p>
          <a:p>
            <a:pPr lvl="1"/>
            <a:r>
              <a:rPr lang="fr-FR" b="1" dirty="0" smtClean="0">
                <a:effectLst/>
                <a:latin typeface="Wingdings"/>
              </a:rPr>
              <a:t> </a:t>
            </a:r>
            <a:r>
              <a:rPr lang="fr-FR" b="1" dirty="0"/>
              <a:t>puiser dans vos </a:t>
            </a:r>
            <a:r>
              <a:rPr lang="fr-FR" b="1" dirty="0" smtClean="0"/>
              <a:t>expériences </a:t>
            </a:r>
            <a:r>
              <a:rPr lang="fr-FR" b="1" dirty="0"/>
              <a:t>personnelles. </a:t>
            </a:r>
            <a:endParaRPr lang="fr-FR" b="1" dirty="0" smtClean="0"/>
          </a:p>
          <a:p>
            <a:pPr lvl="1"/>
            <a:r>
              <a:rPr lang="fr-FR" b="1" dirty="0" smtClean="0"/>
              <a:t>Éviter les exemples issus de la « conversation de comptoir »</a:t>
            </a:r>
            <a:endParaRPr lang="fr-FR" b="1" dirty="0"/>
          </a:p>
          <a:p>
            <a:r>
              <a:rPr lang="fr-FR" b="1" dirty="0" smtClean="0"/>
              <a:t>Plan</a:t>
            </a:r>
            <a:endParaRPr lang="fr-FR" b="1" dirty="0"/>
          </a:p>
          <a:p>
            <a:r>
              <a:rPr lang="fr-FR" dirty="0"/>
              <a:t>Les </a:t>
            </a:r>
            <a:r>
              <a:rPr lang="fr-FR" dirty="0" smtClean="0"/>
              <a:t>idées trouvées </a:t>
            </a:r>
            <a:r>
              <a:rPr lang="fr-FR" dirty="0"/>
              <a:t>doivent </a:t>
            </a:r>
            <a:r>
              <a:rPr lang="fr-FR" dirty="0" smtClean="0"/>
              <a:t>entre organisées </a:t>
            </a:r>
            <a:r>
              <a:rPr lang="fr-FR" dirty="0"/>
              <a:t>dans un plan </a:t>
            </a:r>
            <a:r>
              <a:rPr lang="fr-FR" dirty="0" smtClean="0"/>
              <a:t>détaillé </a:t>
            </a:r>
          </a:p>
          <a:p>
            <a:r>
              <a:rPr lang="fr-FR" dirty="0" smtClean="0"/>
              <a:t>Les différentes </a:t>
            </a:r>
            <a:r>
              <a:rPr lang="fr-FR" dirty="0"/>
              <a:t>formes de plan : </a:t>
            </a:r>
            <a:endParaRPr lang="fr-FR" dirty="0" smtClean="0"/>
          </a:p>
          <a:p>
            <a:r>
              <a:rPr lang="fr-FR" b="1" dirty="0" smtClean="0"/>
              <a:t>/thèse, </a:t>
            </a:r>
            <a:r>
              <a:rPr lang="fr-FR" b="1" dirty="0"/>
              <a:t>II</a:t>
            </a:r>
            <a:r>
              <a:rPr lang="fr-FR" b="1" dirty="0" smtClean="0"/>
              <a:t>/antithèse, </a:t>
            </a:r>
            <a:r>
              <a:rPr lang="fr-FR" b="1" dirty="0"/>
              <a:t>III</a:t>
            </a:r>
            <a:r>
              <a:rPr lang="fr-FR" b="1" dirty="0" smtClean="0"/>
              <a:t>/synthèse </a:t>
            </a:r>
            <a:r>
              <a:rPr lang="fr-FR" b="1" dirty="0"/>
              <a:t>(dialectique)</a:t>
            </a:r>
            <a:br>
              <a:rPr lang="fr-FR" b="1" dirty="0"/>
            </a:br>
            <a:r>
              <a:rPr lang="fr-FR" b="1" dirty="0" smtClean="0"/>
              <a:t> pas obligatoire </a:t>
            </a:r>
          </a:p>
          <a:p>
            <a:r>
              <a:rPr lang="fr-FR" dirty="0" smtClean="0"/>
              <a:t>deux ou trois  </a:t>
            </a:r>
            <a:r>
              <a:rPr lang="fr-FR" dirty="0"/>
              <a:t>points de vue </a:t>
            </a:r>
            <a:r>
              <a:rPr lang="fr-FR" dirty="0" smtClean="0"/>
              <a:t>différents </a:t>
            </a:r>
            <a:r>
              <a:rPr lang="fr-FR" dirty="0"/>
              <a:t>(critique). </a:t>
            </a:r>
            <a:endParaRPr lang="fr-FR" dirty="0" smtClean="0"/>
          </a:p>
          <a:p>
            <a:endParaRPr lang="fr-FR" dirty="0" smtClean="0"/>
          </a:p>
          <a:p>
            <a:r>
              <a:rPr lang="fr-FR" dirty="0" smtClean="0"/>
              <a:t>Chaque </a:t>
            </a:r>
            <a:r>
              <a:rPr lang="fr-FR" dirty="0"/>
              <a:t>grande partie doit </a:t>
            </a:r>
            <a:r>
              <a:rPr lang="fr-FR" dirty="0" smtClean="0"/>
              <a:t>être appuyée </a:t>
            </a:r>
            <a:r>
              <a:rPr lang="fr-FR" dirty="0"/>
              <a:t>par deux ou trois arguments. (sous-parties</a:t>
            </a:r>
            <a:r>
              <a:rPr lang="fr-FR" dirty="0" smtClean="0"/>
              <a:t>). </a:t>
            </a:r>
            <a:r>
              <a:rPr lang="fr-FR" dirty="0"/>
              <a:t>Chaque argument doit </a:t>
            </a:r>
            <a:r>
              <a:rPr lang="fr-FR" dirty="0" smtClean="0"/>
              <a:t>être </a:t>
            </a:r>
            <a:r>
              <a:rPr lang="fr-FR" dirty="0"/>
              <a:t>illustré par un exemple ou une citation. </a:t>
            </a:r>
            <a:endParaRPr lang="fr-FR" dirty="0" smtClean="0"/>
          </a:p>
          <a:p>
            <a:endParaRPr lang="fr-FR" dirty="0"/>
          </a:p>
        </p:txBody>
      </p:sp>
    </p:spTree>
    <p:extLst>
      <p:ext uri="{BB962C8B-B14F-4D97-AF65-F5344CB8AC3E}">
        <p14:creationId xmlns:p14="http://schemas.microsoft.com/office/powerpoint/2010/main" val="1696194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5</a:t>
            </a:fld>
            <a:endParaRPr lang="fr-FR" dirty="0"/>
          </a:p>
        </p:txBody>
      </p:sp>
      <p:sp>
        <p:nvSpPr>
          <p:cNvPr id="3" name="Espace réservé du contenu 2"/>
          <p:cNvSpPr>
            <a:spLocks noGrp="1"/>
          </p:cNvSpPr>
          <p:nvPr>
            <p:ph idx="4294967295"/>
          </p:nvPr>
        </p:nvSpPr>
        <p:spPr>
          <a:xfrm>
            <a:off x="539530" y="1048627"/>
            <a:ext cx="8229600" cy="4525962"/>
          </a:xfrm>
        </p:spPr>
        <p:txBody>
          <a:bodyPr/>
          <a:lstStyle/>
          <a:p>
            <a:r>
              <a:rPr lang="fr-FR" dirty="0" smtClean="0"/>
              <a:t>Prudence : un discours critique très général</a:t>
            </a:r>
          </a:p>
          <a:p>
            <a:r>
              <a:rPr lang="fr-FR" dirty="0" smtClean="0"/>
              <a:t>Certains sociologues et historiens des sciences se sont confrontés scrupuleusement à la réalité historique</a:t>
            </a:r>
          </a:p>
          <a:p>
            <a:r>
              <a:rPr lang="fr-FR" dirty="0" smtClean="0"/>
              <a:t>Certaines attitudes dénoncées ci-dessus ont une raison…scientifique</a:t>
            </a:r>
            <a:endParaRPr lang="fr-FR" dirty="0"/>
          </a:p>
        </p:txBody>
      </p:sp>
    </p:spTree>
    <p:extLst>
      <p:ext uri="{BB962C8B-B14F-4D97-AF65-F5344CB8AC3E}">
        <p14:creationId xmlns:p14="http://schemas.microsoft.com/office/powerpoint/2010/main" val="28023308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6</a:t>
            </a:fld>
            <a:endParaRPr lang="fr-FR" dirty="0"/>
          </a:p>
        </p:txBody>
      </p:sp>
      <p:sp>
        <p:nvSpPr>
          <p:cNvPr id="3" name="Espace réservé du contenu 2"/>
          <p:cNvSpPr>
            <a:spLocks noGrp="1"/>
          </p:cNvSpPr>
          <p:nvPr>
            <p:ph idx="4294967295"/>
          </p:nvPr>
        </p:nvSpPr>
        <p:spPr>
          <a:xfrm>
            <a:off x="421491" y="216174"/>
            <a:ext cx="8229600" cy="5843588"/>
          </a:xfrm>
        </p:spPr>
        <p:txBody>
          <a:bodyPr>
            <a:normAutofit fontScale="77500" lnSpcReduction="20000"/>
          </a:bodyPr>
          <a:lstStyle/>
          <a:p>
            <a:r>
              <a:rPr lang="fr-FR" dirty="0" smtClean="0"/>
              <a:t>Externalisme</a:t>
            </a:r>
          </a:p>
          <a:p>
            <a:pPr marL="0" indent="0">
              <a:buNone/>
            </a:pPr>
            <a:r>
              <a:rPr lang="fr-FR" dirty="0" smtClean="0"/>
              <a:t> science </a:t>
            </a:r>
            <a:r>
              <a:rPr lang="fr-FR" dirty="0" smtClean="0">
                <a:sym typeface="Wingdings"/>
              </a:rPr>
              <a:t> </a:t>
            </a:r>
            <a:r>
              <a:rPr lang="fr-FR" dirty="0" smtClean="0"/>
              <a:t>répondre à des questions de la société contenus scientifiques produits influencés par cette société</a:t>
            </a:r>
          </a:p>
          <a:p>
            <a:r>
              <a:rPr lang="fr-FR" dirty="0" smtClean="0"/>
              <a:t>Objection philosophie réaliste : Non généralisable à tous les cas</a:t>
            </a:r>
          </a:p>
          <a:p>
            <a:pPr marL="0" indent="0">
              <a:buNone/>
            </a:pPr>
            <a:r>
              <a:rPr lang="fr-FR" i="1" dirty="0"/>
              <a:t>T</a:t>
            </a:r>
            <a:r>
              <a:rPr lang="fr-FR" i="1" dirty="0" smtClean="0"/>
              <a:t>ransmission de la chaleur d’une enceinte à l’autre</a:t>
            </a:r>
            <a:r>
              <a:rPr lang="fr-FR" dirty="0" smtClean="0"/>
              <a:t>, </a:t>
            </a:r>
            <a:r>
              <a:rPr lang="fr-FR" i="1" dirty="0" smtClean="0"/>
              <a:t>Conduction de l’influx nerveux</a:t>
            </a:r>
            <a:endParaRPr lang="fr-FR" i="1" dirty="0"/>
          </a:p>
          <a:p>
            <a:pPr marL="0" indent="0">
              <a:buNone/>
            </a:pPr>
            <a:endParaRPr lang="fr-FR" dirty="0" smtClean="0"/>
          </a:p>
          <a:p>
            <a:r>
              <a:rPr lang="fr-FR" dirty="0"/>
              <a:t>P</a:t>
            </a:r>
            <a:r>
              <a:rPr lang="fr-FR" dirty="0" smtClean="0"/>
              <a:t>hilosophie faiblement réaliste</a:t>
            </a:r>
          </a:p>
          <a:p>
            <a:pPr marL="0" indent="0">
              <a:buNone/>
            </a:pPr>
            <a:r>
              <a:rPr lang="fr-FR" dirty="0"/>
              <a:t>C</a:t>
            </a:r>
            <a:r>
              <a:rPr lang="fr-FR" dirty="0" smtClean="0"/>
              <a:t>auses externes permettent émergence théorie/une autre dans les phases de crise</a:t>
            </a:r>
          </a:p>
          <a:p>
            <a:pPr marL="0" indent="0">
              <a:buNone/>
            </a:pPr>
            <a:endParaRPr lang="fr-FR" i="1" dirty="0" smtClean="0"/>
          </a:p>
          <a:p>
            <a:pPr marL="0" indent="0">
              <a:buNone/>
            </a:pPr>
            <a:r>
              <a:rPr lang="fr-FR" i="1" dirty="0" smtClean="0"/>
              <a:t>« Il m’est difficile de comprendre, combien, particulièrement dans les périodes de transition et d’incertitude, la mode joue un rôle à peine </a:t>
            </a:r>
            <a:r>
              <a:rPr lang="fr-FR" i="1" dirty="0"/>
              <a:t>i</a:t>
            </a:r>
            <a:r>
              <a:rPr lang="fr-FR" i="1" dirty="0" smtClean="0"/>
              <a:t>nférieur à celui qu’elle joue dans l’habillement des femmes ». Einstein</a:t>
            </a:r>
            <a:endParaRPr lang="fr-FR" i="1" dirty="0"/>
          </a:p>
        </p:txBody>
      </p:sp>
    </p:spTree>
    <p:extLst>
      <p:ext uri="{BB962C8B-B14F-4D97-AF65-F5344CB8AC3E}">
        <p14:creationId xmlns:p14="http://schemas.microsoft.com/office/powerpoint/2010/main" val="23885475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7</a:t>
            </a:fld>
            <a:endParaRPr lang="fr-FR" dirty="0"/>
          </a:p>
        </p:txBody>
      </p:sp>
      <p:sp>
        <p:nvSpPr>
          <p:cNvPr id="3" name="Espace réservé du contenu 2"/>
          <p:cNvSpPr>
            <a:spLocks noGrp="1"/>
          </p:cNvSpPr>
          <p:nvPr>
            <p:ph idx="4294967295"/>
          </p:nvPr>
        </p:nvSpPr>
        <p:spPr>
          <a:xfrm>
            <a:off x="481427" y="534017"/>
            <a:ext cx="8229600" cy="5657895"/>
          </a:xfrm>
        </p:spPr>
        <p:txBody>
          <a:bodyPr>
            <a:normAutofit lnSpcReduction="10000"/>
          </a:bodyPr>
          <a:lstStyle/>
          <a:p>
            <a:r>
              <a:rPr lang="fr-FR" dirty="0" smtClean="0"/>
              <a:t>Rejeter le réalisme fort ? </a:t>
            </a:r>
          </a:p>
          <a:p>
            <a:pPr marL="0" indent="0">
              <a:buNone/>
            </a:pPr>
            <a:r>
              <a:rPr lang="fr-FR" dirty="0" smtClean="0"/>
              <a:t>Oui, pour éviter l’illusion rétrospective</a:t>
            </a:r>
          </a:p>
          <a:p>
            <a:r>
              <a:rPr lang="fr-FR" dirty="0" smtClean="0"/>
              <a:t>Intérêt épistémologique</a:t>
            </a:r>
          </a:p>
          <a:p>
            <a:pPr marL="0" indent="0">
              <a:buNone/>
            </a:pPr>
            <a:r>
              <a:rPr lang="fr-FR" dirty="0" smtClean="0"/>
              <a:t>Faire sociologie/histoire d’un domaine sans en maîtriser les tenants et les aboutissants</a:t>
            </a:r>
          </a:p>
          <a:p>
            <a:r>
              <a:rPr lang="fr-FR" u="sng" dirty="0" smtClean="0"/>
              <a:t>Relativisme : difficulté actuelle </a:t>
            </a:r>
          </a:p>
          <a:p>
            <a:pPr marL="0" indent="0">
              <a:buNone/>
            </a:pPr>
            <a:r>
              <a:rPr lang="fr-FR" dirty="0" smtClean="0"/>
              <a:t>Savoir faire le lien entre l’activité scientifique et la science produite? </a:t>
            </a:r>
          </a:p>
          <a:p>
            <a:pPr marL="0" indent="0">
              <a:buNone/>
            </a:pPr>
            <a:endParaRPr lang="fr-FR" dirty="0"/>
          </a:p>
          <a:p>
            <a:pPr marL="0" indent="0">
              <a:buNone/>
            </a:pPr>
            <a:r>
              <a:rPr lang="fr-FR" dirty="0" smtClean="0"/>
              <a:t>Epistémologie </a:t>
            </a:r>
            <a:r>
              <a:rPr lang="fr-FR" strike="sngStrike" dirty="0" smtClean="0"/>
              <a:t>interactions humaines</a:t>
            </a:r>
            <a:endParaRPr lang="fr-FR" dirty="0"/>
          </a:p>
          <a:p>
            <a:pPr marL="0" indent="0">
              <a:buNone/>
            </a:pPr>
            <a:r>
              <a:rPr lang="fr-FR" dirty="0"/>
              <a:t>S</a:t>
            </a:r>
            <a:r>
              <a:rPr lang="fr-FR" dirty="0" smtClean="0"/>
              <a:t>ociologie des sciences </a:t>
            </a:r>
            <a:r>
              <a:rPr lang="fr-FR" strike="sngStrike" dirty="0" smtClean="0"/>
              <a:t> vérité</a:t>
            </a:r>
            <a:endParaRPr lang="fr-FR" strike="sngStrike" dirty="0"/>
          </a:p>
        </p:txBody>
      </p:sp>
    </p:spTree>
    <p:extLst>
      <p:ext uri="{BB962C8B-B14F-4D97-AF65-F5344CB8AC3E}">
        <p14:creationId xmlns:p14="http://schemas.microsoft.com/office/powerpoint/2010/main" val="20415427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A66BE58B-4267-B242-8076-7F8109849F36}" type="slidenum">
              <a:rPr lang="fr-FR" smtClean="0"/>
              <a:t>8</a:t>
            </a:fld>
            <a:endParaRPr lang="fr-FR" dirty="0"/>
          </a:p>
        </p:txBody>
      </p:sp>
      <p:sp>
        <p:nvSpPr>
          <p:cNvPr id="3" name="Espace réservé du contenu 2"/>
          <p:cNvSpPr>
            <a:spLocks noGrp="1"/>
          </p:cNvSpPr>
          <p:nvPr>
            <p:ph idx="4294967295"/>
          </p:nvPr>
        </p:nvSpPr>
        <p:spPr>
          <a:xfrm>
            <a:off x="572733" y="700020"/>
            <a:ext cx="8229600" cy="5433792"/>
          </a:xfrm>
        </p:spPr>
        <p:txBody>
          <a:bodyPr/>
          <a:lstStyle/>
          <a:p>
            <a:r>
              <a:rPr lang="fr-FR" dirty="0" smtClean="0"/>
              <a:t>Sociologie des sciences </a:t>
            </a:r>
            <a:r>
              <a:rPr lang="fr-FR" dirty="0" smtClean="0">
                <a:sym typeface="Wingdings"/>
              </a:rPr>
              <a:t> problème épistémologique</a:t>
            </a:r>
            <a:r>
              <a:rPr lang="fr-FR" dirty="0" smtClean="0"/>
              <a:t> </a:t>
            </a:r>
          </a:p>
          <a:p>
            <a:endParaRPr lang="fr-FR" dirty="0"/>
          </a:p>
          <a:p>
            <a:r>
              <a:rPr lang="fr-FR" dirty="0" smtClean="0"/>
              <a:t>Caractère scientifique </a:t>
            </a:r>
          </a:p>
          <a:p>
            <a:pPr marL="0" indent="0">
              <a:buNone/>
            </a:pPr>
            <a:r>
              <a:rPr lang="fr-FR" dirty="0" smtClean="0">
                <a:sym typeface="Wingdings"/>
              </a:rPr>
              <a:t> </a:t>
            </a:r>
            <a:r>
              <a:rPr lang="fr-FR" dirty="0" smtClean="0"/>
              <a:t>Ethique de neutralité</a:t>
            </a:r>
          </a:p>
          <a:p>
            <a:pPr lvl="1"/>
            <a:r>
              <a:rPr lang="fr-FR" dirty="0" smtClean="0"/>
              <a:t>Égalité groupes humains étudiés (tenants des différentes théories) </a:t>
            </a:r>
          </a:p>
          <a:p>
            <a:pPr lvl="1"/>
            <a:r>
              <a:rPr lang="fr-FR" strike="sngStrike" dirty="0" smtClean="0"/>
              <a:t>la science &gt; autres formes de savoir </a:t>
            </a:r>
            <a:r>
              <a:rPr lang="fr-FR" dirty="0" smtClean="0"/>
              <a:t>(principe)</a:t>
            </a:r>
            <a:endParaRPr lang="fr-FR" dirty="0"/>
          </a:p>
        </p:txBody>
      </p:sp>
    </p:spTree>
    <p:extLst>
      <p:ext uri="{BB962C8B-B14F-4D97-AF65-F5344CB8AC3E}">
        <p14:creationId xmlns:p14="http://schemas.microsoft.com/office/powerpoint/2010/main" val="91184259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200" dirty="0" smtClean="0"/>
              <a:t>2. Que peuvent nous apprendre les sciences sociales?</a:t>
            </a:r>
            <a:endParaRPr lang="fr-FR" sz="3200" dirty="0"/>
          </a:p>
        </p:txBody>
      </p:sp>
      <p:sp>
        <p:nvSpPr>
          <p:cNvPr id="3" name="Espace réservé du contenu 2"/>
          <p:cNvSpPr>
            <a:spLocks noGrp="1"/>
          </p:cNvSpPr>
          <p:nvPr>
            <p:ph idx="1"/>
          </p:nvPr>
        </p:nvSpPr>
        <p:spPr/>
        <p:txBody>
          <a:bodyPr>
            <a:normAutofit/>
          </a:bodyPr>
          <a:lstStyle/>
          <a:p>
            <a:r>
              <a:rPr lang="fr-FR" dirty="0"/>
              <a:t>D</a:t>
            </a:r>
            <a:r>
              <a:rPr lang="fr-FR" dirty="0" smtClean="0"/>
              <a:t>isciplines : sociologie</a:t>
            </a:r>
            <a:r>
              <a:rPr lang="fr-FR" dirty="0"/>
              <a:t>, économie, ethnologie, histoire, linguistique</a:t>
            </a:r>
            <a:r>
              <a:rPr lang="fr-FR" dirty="0" smtClean="0"/>
              <a:t>…</a:t>
            </a:r>
          </a:p>
          <a:p>
            <a:r>
              <a:rPr lang="fr-FR" dirty="0"/>
              <a:t>P</a:t>
            </a:r>
            <a:r>
              <a:rPr lang="fr-FR" dirty="0" smtClean="0"/>
              <a:t>oint </a:t>
            </a:r>
            <a:r>
              <a:rPr lang="fr-FR" dirty="0"/>
              <a:t>de commun </a:t>
            </a:r>
            <a:r>
              <a:rPr lang="fr-FR" dirty="0" smtClean="0"/>
              <a:t>: objet d’étude</a:t>
            </a:r>
          </a:p>
          <a:p>
            <a:pPr marL="0" indent="0">
              <a:buNone/>
            </a:pPr>
            <a:r>
              <a:rPr lang="fr-FR" dirty="0" smtClean="0"/>
              <a:t>êtres </a:t>
            </a:r>
            <a:r>
              <a:rPr lang="fr-FR" dirty="0"/>
              <a:t>humains, </a:t>
            </a:r>
            <a:r>
              <a:rPr lang="fr-FR" dirty="0" smtClean="0"/>
              <a:t>comportements </a:t>
            </a:r>
            <a:r>
              <a:rPr lang="fr-FR" dirty="0"/>
              <a:t>individuels, </a:t>
            </a:r>
            <a:r>
              <a:rPr lang="fr-FR" dirty="0" smtClean="0"/>
              <a:t>collectifs, pratiques, croyances, normes, produits </a:t>
            </a:r>
            <a:r>
              <a:rPr lang="fr-FR" dirty="0"/>
              <a:t>de leurs </a:t>
            </a:r>
            <a:r>
              <a:rPr lang="fr-FR" dirty="0" smtClean="0"/>
              <a:t>activités…</a:t>
            </a:r>
            <a:r>
              <a:rPr lang="fr-FR" dirty="0" smtClean="0">
                <a:effectLst/>
              </a:rPr>
              <a:t> </a:t>
            </a:r>
            <a:endParaRPr lang="fr-FR" dirty="0" smtClean="0"/>
          </a:p>
          <a:p>
            <a:r>
              <a:rPr lang="fr-FR" dirty="0" smtClean="0"/>
              <a:t>Présence importante </a:t>
            </a:r>
          </a:p>
          <a:p>
            <a:r>
              <a:rPr lang="fr-FR" dirty="0"/>
              <a:t>U</a:t>
            </a:r>
            <a:r>
              <a:rPr lang="fr-FR" dirty="0" smtClean="0"/>
              <a:t>tilisations diverses,+/- rigoureuses</a:t>
            </a:r>
          </a:p>
          <a:p>
            <a:r>
              <a:rPr lang="fr-FR" dirty="0" smtClean="0"/>
              <a:t>Utiles ?  Valeur culture générale ?</a:t>
            </a:r>
          </a:p>
          <a:p>
            <a:pPr marL="0" indent="0">
              <a:buNone/>
            </a:pPr>
            <a:endParaRPr lang="fr-FR" dirty="0"/>
          </a:p>
        </p:txBody>
      </p:sp>
      <p:sp>
        <p:nvSpPr>
          <p:cNvPr id="4" name="Espace réservé du numéro de diapositive 3"/>
          <p:cNvSpPr>
            <a:spLocks noGrp="1"/>
          </p:cNvSpPr>
          <p:nvPr>
            <p:ph type="sldNum" sz="quarter" idx="12"/>
          </p:nvPr>
        </p:nvSpPr>
        <p:spPr/>
        <p:txBody>
          <a:bodyPr/>
          <a:lstStyle/>
          <a:p>
            <a:fld id="{A66BE58B-4267-B242-8076-7F8109849F36}" type="slidenum">
              <a:rPr lang="fr-FR" smtClean="0"/>
              <a:t>9</a:t>
            </a:fld>
            <a:endParaRPr lang="fr-FR" dirty="0"/>
          </a:p>
        </p:txBody>
      </p:sp>
    </p:spTree>
    <p:extLst>
      <p:ext uri="{BB962C8B-B14F-4D97-AF65-F5344CB8AC3E}">
        <p14:creationId xmlns:p14="http://schemas.microsoft.com/office/powerpoint/2010/main" val="24063762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Fonderie.thmx</Template>
  <TotalTime>1103</TotalTime>
  <Words>2011</Words>
  <Application>Microsoft Macintosh PowerPoint</Application>
  <PresentationFormat>Présentation à l'écran (4:3)</PresentationFormat>
  <Paragraphs>352</Paragraphs>
  <Slides>46</Slides>
  <Notes>21</Notes>
  <HiddenSlides>0</HiddenSlides>
  <MMClips>0</MMClips>
  <ScaleCrop>false</ScaleCrop>
  <HeadingPairs>
    <vt:vector size="4" baseType="variant">
      <vt:variant>
        <vt:lpstr>Thème</vt:lpstr>
      </vt:variant>
      <vt:variant>
        <vt:i4>1</vt:i4>
      </vt:variant>
      <vt:variant>
        <vt:lpstr>Titres des diapositives</vt:lpstr>
      </vt:variant>
      <vt:variant>
        <vt:i4>46</vt:i4>
      </vt:variant>
    </vt:vector>
  </HeadingPairs>
  <TitlesOfParts>
    <vt:vector size="47" baseType="lpstr">
      <vt:lpstr>Fonderie</vt:lpstr>
      <vt:lpstr>Les sciences sociales sont-elles des sciences ?  </vt:lpstr>
      <vt:lpstr>Sommaire</vt:lpstr>
      <vt:lpstr>1. Introduction   Sociologie et histoire des sciences</vt:lpstr>
      <vt:lpstr>Sociologie des sciences (années 60)</vt:lpstr>
      <vt:lpstr>Présentation PowerPoint</vt:lpstr>
      <vt:lpstr>Présentation PowerPoint</vt:lpstr>
      <vt:lpstr>Présentation PowerPoint</vt:lpstr>
      <vt:lpstr>Présentation PowerPoint</vt:lpstr>
      <vt:lpstr>2. Que peuvent nous apprendre les sciences sociales?</vt:lpstr>
      <vt:lpstr>Présentation PowerPoint</vt:lpstr>
      <vt:lpstr>Présentation PowerPoint</vt:lpstr>
      <vt:lpstr>3. La sociologie, petite introduction</vt:lpstr>
      <vt:lpstr>Présentation PowerPoint</vt:lpstr>
      <vt:lpstr>3.2. Origines de la discipline</vt:lpstr>
      <vt:lpstr>Présentation PowerPoint</vt:lpstr>
      <vt:lpstr>Présentation PowerPoint</vt:lpstr>
      <vt:lpstr>3.3. Un besoin de connaissances sur la société</vt:lpstr>
      <vt:lpstr>Présentation PowerPoint</vt:lpstr>
      <vt:lpstr>Présentation PowerPoint</vt:lpstr>
      <vt:lpstr>Enquêtes systématiques, comparaisons</vt:lpstr>
      <vt:lpstr>3.4. Fonder la discipline</vt:lpstr>
      <vt:lpstr>Présentation PowerPoint</vt:lpstr>
      <vt:lpstr>Présentation PowerPoint</vt:lpstr>
      <vt:lpstr>3.5. Du caractère scientifique de la sociologie</vt:lpstr>
      <vt:lpstr>Présentation PowerPoint</vt:lpstr>
      <vt:lpstr>Sociologie ≠ science totalisante</vt:lpstr>
      <vt:lpstr>Présentation PowerPoint</vt:lpstr>
      <vt:lpstr>Présentation PowerPoint</vt:lpstr>
      <vt:lpstr>3.6. Principaux paradigmes</vt:lpstr>
      <vt:lpstr>« Interaction, production » ou « Fait social »</vt:lpstr>
      <vt:lpstr>« L’individualisme méthodologique »</vt:lpstr>
      <vt:lpstr>Ça marche !</vt:lpstr>
      <vt:lpstr>Présentation PowerPoint</vt:lpstr>
      <vt:lpstr>autre exemple : l’économie</vt:lpstr>
      <vt:lpstr>Présentation PowerPoint</vt:lpstr>
      <vt:lpstr>Oui, mais…</vt:lpstr>
      <vt:lpstr>Présentation PowerPoint</vt:lpstr>
      <vt:lpstr>Pas tout à fait  étude des relations spatiales entre les individus </vt:lpstr>
      <vt:lpstr>Présentation PowerPoint</vt:lpstr>
      <vt:lpstr>Présentation PowerPoint</vt:lpstr>
      <vt:lpstr>Présentation PowerPoint</vt:lpstr>
      <vt:lpstr>Conclusion</vt:lpstr>
      <vt:lpstr>Conclusion générale</vt:lpstr>
      <vt:lpstr>Présentation PowerPoint</vt:lpstr>
      <vt:lpstr>Examen (1h30) modalités</vt:lpstr>
      <vt:lpstr>Présentation PowerPoint</vt:lpstr>
    </vt:vector>
  </TitlesOfParts>
  <Company>Ecole Centrale Paris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sciences sociales sont-elles des sciences ? Conclusion</dc:title>
  <dc:creator>Cynthia Colmellere</dc:creator>
  <cp:lastModifiedBy>Cynthia Colmellere</cp:lastModifiedBy>
  <cp:revision>30</cp:revision>
  <dcterms:created xsi:type="dcterms:W3CDTF">2015-05-11T08:49:53Z</dcterms:created>
  <dcterms:modified xsi:type="dcterms:W3CDTF">2016-05-15T16:08:06Z</dcterms:modified>
</cp:coreProperties>
</file>