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54"/>
  </p:notesMasterIdLst>
  <p:handoutMasterIdLst>
    <p:handoutMasterId r:id="rId55"/>
  </p:handoutMasterIdLst>
  <p:sldIdLst>
    <p:sldId id="256" r:id="rId2"/>
    <p:sldId id="308" r:id="rId3"/>
    <p:sldId id="273" r:id="rId4"/>
    <p:sldId id="274" r:id="rId5"/>
    <p:sldId id="278" r:id="rId6"/>
    <p:sldId id="275" r:id="rId7"/>
    <p:sldId id="279" r:id="rId8"/>
    <p:sldId id="280" r:id="rId9"/>
    <p:sldId id="276" r:id="rId10"/>
    <p:sldId id="281" r:id="rId11"/>
    <p:sldId id="277" r:id="rId12"/>
    <p:sldId id="282" r:id="rId13"/>
    <p:sldId id="283" r:id="rId14"/>
    <p:sldId id="284" r:id="rId15"/>
    <p:sldId id="285" r:id="rId16"/>
    <p:sldId id="286" r:id="rId17"/>
    <p:sldId id="287" r:id="rId18"/>
    <p:sldId id="288" r:id="rId19"/>
    <p:sldId id="270" r:id="rId20"/>
    <p:sldId id="271" r:id="rId21"/>
    <p:sldId id="272" r:id="rId22"/>
    <p:sldId id="289" r:id="rId23"/>
    <p:sldId id="290" r:id="rId24"/>
    <p:sldId id="291" r:id="rId25"/>
    <p:sldId id="292" r:id="rId26"/>
    <p:sldId id="293" r:id="rId27"/>
    <p:sldId id="294" r:id="rId28"/>
    <p:sldId id="295" r:id="rId29"/>
    <p:sldId id="296" r:id="rId30"/>
    <p:sldId id="297" r:id="rId31"/>
    <p:sldId id="298" r:id="rId32"/>
    <p:sldId id="299" r:id="rId33"/>
    <p:sldId id="307" r:id="rId34"/>
    <p:sldId id="300" r:id="rId35"/>
    <p:sldId id="301" r:id="rId36"/>
    <p:sldId id="302" r:id="rId37"/>
    <p:sldId id="303" r:id="rId38"/>
    <p:sldId id="304" r:id="rId39"/>
    <p:sldId id="310" r:id="rId40"/>
    <p:sldId id="306" r:id="rId41"/>
    <p:sldId id="257" r:id="rId42"/>
    <p:sldId id="258" r:id="rId43"/>
    <p:sldId id="309" r:id="rId44"/>
    <p:sldId id="259" r:id="rId45"/>
    <p:sldId id="260" r:id="rId46"/>
    <p:sldId id="261" r:id="rId47"/>
    <p:sldId id="262" r:id="rId48"/>
    <p:sldId id="263" r:id="rId49"/>
    <p:sldId id="264" r:id="rId50"/>
    <p:sldId id="266" r:id="rId51"/>
    <p:sldId id="305" r:id="rId52"/>
    <p:sldId id="268" r:id="rId53"/>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52" d="100"/>
          <a:sy n="52" d="100"/>
        </p:scale>
        <p:origin x="-108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FF911B-09BA-2847-882D-FA01F3BC7199}" type="datetimeFigureOut">
              <a:rPr lang="fr-FR" smtClean="0"/>
              <a:t>15/05/16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42A35F-E125-A249-9349-CD92EF1607E9}" type="slidenum">
              <a:rPr lang="fr-FR" smtClean="0"/>
              <a:t>‹#›</a:t>
            </a:fld>
            <a:endParaRPr lang="fr-FR"/>
          </a:p>
        </p:txBody>
      </p:sp>
    </p:spTree>
    <p:extLst>
      <p:ext uri="{BB962C8B-B14F-4D97-AF65-F5344CB8AC3E}">
        <p14:creationId xmlns:p14="http://schemas.microsoft.com/office/powerpoint/2010/main" val="37162782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7955DB-4F86-2842-A349-CF7AE7D834B2}" type="datetimeFigureOut">
              <a:rPr lang="fr-FR" smtClean="0"/>
              <a:t>15/05/16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60274A-7504-A14B-8508-87C53E656686}" type="slidenum">
              <a:rPr lang="fr-FR" smtClean="0"/>
              <a:t>‹#›</a:t>
            </a:fld>
            <a:endParaRPr lang="fr-FR"/>
          </a:p>
        </p:txBody>
      </p:sp>
    </p:spTree>
    <p:extLst>
      <p:ext uri="{BB962C8B-B14F-4D97-AF65-F5344CB8AC3E}">
        <p14:creationId xmlns:p14="http://schemas.microsoft.com/office/powerpoint/2010/main" val="134067790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rivaliser à coups de grands programmes technoscientifiques qui sont mis en place et financés par les Etats eux-mêmes. Par exemple, le budget R&amp;D du département de la défense américain reste aujourd’hui supérieur à ce qu’il fût pendant la guerre froide.</a:t>
            </a:r>
            <a:r>
              <a:rPr lang="fr-FR" dirty="0" smtClean="0">
                <a:effectLst/>
              </a:rPr>
              <a:t> </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8</a:t>
            </a:fld>
            <a:endParaRPr lang="fr-FR"/>
          </a:p>
        </p:txBody>
      </p:sp>
    </p:spTree>
    <p:extLst>
      <p:ext uri="{BB962C8B-B14F-4D97-AF65-F5344CB8AC3E}">
        <p14:creationId xmlns:p14="http://schemas.microsoft.com/office/powerpoint/2010/main" val="3368099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Kuhn traite de grands exemples historiques de la</a:t>
            </a:r>
            <a:r>
              <a:rPr lang="fr-FR" baseline="0" dirty="0" smtClean="0"/>
              <a:t> </a:t>
            </a:r>
            <a:r>
              <a:rPr lang="fr-FR" baseline="0" dirty="0" smtClean="0"/>
              <a:t>physique</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45</a:t>
            </a:fld>
            <a:endParaRPr lang="fr-FR"/>
          </a:p>
        </p:txBody>
      </p:sp>
    </p:spTree>
    <p:extLst>
      <p:ext uri="{BB962C8B-B14F-4D97-AF65-F5344CB8AC3E}">
        <p14:creationId xmlns:p14="http://schemas.microsoft.com/office/powerpoint/2010/main" val="347850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Le libéralisme social fait que les minorités se constituent en collectifs, face à l’Etat et se professionnalisent (ONG). Le système politique est très lié au système industriel. de ce fait, les attaques sont très virulentes qu’elles viennent des opposants aux décisions politiques ou qu’elles viennent de </a:t>
            </a:r>
            <a:r>
              <a:rPr lang="fr-FR" sz="1200" i="1" kern="1200" dirty="0" err="1" smtClean="0">
                <a:solidFill>
                  <a:schemeClr val="tx1"/>
                </a:solidFill>
                <a:effectLst/>
                <a:latin typeface="+mn-lt"/>
                <a:ea typeface="+mn-ea"/>
                <a:cs typeface="+mn-cs"/>
              </a:rPr>
              <a:t>think</a:t>
            </a:r>
            <a:r>
              <a:rPr lang="fr-FR" sz="1200" i="1" kern="1200" dirty="0" smtClean="0">
                <a:solidFill>
                  <a:schemeClr val="tx1"/>
                </a:solidFill>
                <a:effectLst/>
                <a:latin typeface="+mn-lt"/>
                <a:ea typeface="+mn-ea"/>
                <a:cs typeface="+mn-cs"/>
              </a:rPr>
              <a:t> tank</a:t>
            </a:r>
            <a:r>
              <a:rPr lang="fr-FR" sz="1200" kern="1200" dirty="0" smtClean="0">
                <a:solidFill>
                  <a:schemeClr val="tx1"/>
                </a:solidFill>
                <a:effectLst/>
                <a:latin typeface="+mn-lt"/>
                <a:ea typeface="+mn-ea"/>
                <a:cs typeface="+mn-cs"/>
              </a:rPr>
              <a:t> prônant une dérégulation, par exemple dans les années 80, le dé tricotage des régulations environnementales.</a:t>
            </a:r>
          </a:p>
          <a:p>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10</a:t>
            </a:fld>
            <a:endParaRPr lang="fr-FR"/>
          </a:p>
        </p:txBody>
      </p:sp>
    </p:spTree>
    <p:extLst>
      <p:ext uri="{BB962C8B-B14F-4D97-AF65-F5344CB8AC3E}">
        <p14:creationId xmlns:p14="http://schemas.microsoft.com/office/powerpoint/2010/main" val="3126395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25</a:t>
            </a:fld>
            <a:endParaRPr lang="fr-FR"/>
          </a:p>
        </p:txBody>
      </p:sp>
    </p:spTree>
    <p:extLst>
      <p:ext uri="{BB962C8B-B14F-4D97-AF65-F5344CB8AC3E}">
        <p14:creationId xmlns:p14="http://schemas.microsoft.com/office/powerpoint/2010/main" val="350383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Technological</a:t>
            </a:r>
            <a:r>
              <a:rPr lang="fr-FR" baseline="0" dirty="0" smtClean="0"/>
              <a:t> </a:t>
            </a:r>
            <a:r>
              <a:rPr lang="fr-FR" baseline="0" dirty="0" err="1" smtClean="0"/>
              <a:t>Fix</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26</a:t>
            </a:fld>
            <a:endParaRPr lang="fr-FR"/>
          </a:p>
        </p:txBody>
      </p:sp>
    </p:spTree>
    <p:extLst>
      <p:ext uri="{BB962C8B-B14F-4D97-AF65-F5344CB8AC3E}">
        <p14:creationId xmlns:p14="http://schemas.microsoft.com/office/powerpoint/2010/main" val="3625078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err="1" smtClean="0">
                <a:solidFill>
                  <a:schemeClr val="tx1"/>
                </a:solidFill>
                <a:latin typeface="+mn-lt"/>
                <a:ea typeface="+mn-ea"/>
                <a:cs typeface="+mn-cs"/>
              </a:rPr>
              <a:t>Price's</a:t>
            </a:r>
            <a:r>
              <a:rPr lang="fr-FR" sz="1200" kern="1200" dirty="0" smtClean="0">
                <a:solidFill>
                  <a:schemeClr val="tx1"/>
                </a:solidFill>
                <a:latin typeface="+mn-lt"/>
                <a:ea typeface="+mn-ea"/>
                <a:cs typeface="+mn-cs"/>
              </a:rPr>
              <a:t> Law, </a:t>
            </a:r>
            <a:r>
              <a:rPr lang="fr-FR" sz="1200" kern="1200" dirty="0" err="1" smtClean="0">
                <a:solidFill>
                  <a:schemeClr val="tx1"/>
                </a:solidFill>
                <a:latin typeface="+mn-lt"/>
                <a:ea typeface="+mn-ea"/>
                <a:cs typeface="+mn-cs"/>
              </a:rPr>
              <a:t>namely</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that</a:t>
            </a:r>
            <a:r>
              <a:rPr lang="fr-FR" sz="1200" kern="1200" dirty="0" smtClean="0">
                <a:solidFill>
                  <a:schemeClr val="tx1"/>
                </a:solidFill>
                <a:latin typeface="+mn-lt"/>
                <a:ea typeface="+mn-ea"/>
                <a:cs typeface="+mn-cs"/>
              </a:rPr>
              <a:t> 25% of </a:t>
            </a:r>
            <a:r>
              <a:rPr lang="fr-FR" sz="1200" kern="1200" dirty="0" err="1" smtClean="0">
                <a:solidFill>
                  <a:schemeClr val="tx1"/>
                </a:solidFill>
                <a:latin typeface="+mn-lt"/>
                <a:ea typeface="+mn-ea"/>
                <a:cs typeface="+mn-cs"/>
              </a:rPr>
              <a:t>scientific</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authors</a:t>
            </a:r>
            <a:r>
              <a:rPr lang="fr-FR" sz="1200" kern="1200" dirty="0" smtClean="0">
                <a:solidFill>
                  <a:schemeClr val="tx1"/>
                </a:solidFill>
                <a:latin typeface="+mn-lt"/>
                <a:ea typeface="+mn-ea"/>
                <a:cs typeface="+mn-cs"/>
              </a:rPr>
              <a:t> are </a:t>
            </a:r>
            <a:r>
              <a:rPr lang="fr-FR" sz="1200" kern="1200" dirty="0" err="1" smtClean="0">
                <a:solidFill>
                  <a:schemeClr val="tx1"/>
                </a:solidFill>
                <a:latin typeface="+mn-lt"/>
                <a:ea typeface="+mn-ea"/>
                <a:cs typeface="+mn-cs"/>
              </a:rPr>
              <a:t>responsible</a:t>
            </a:r>
            <a:r>
              <a:rPr lang="fr-FR" sz="1200" kern="1200" dirty="0" smtClean="0">
                <a:solidFill>
                  <a:schemeClr val="tx1"/>
                </a:solidFill>
                <a:latin typeface="+mn-lt"/>
                <a:ea typeface="+mn-ea"/>
                <a:cs typeface="+mn-cs"/>
              </a:rPr>
              <a:t> for 75% of </a:t>
            </a:r>
            <a:r>
              <a:rPr lang="fr-FR" sz="1200" kern="1200" dirty="0" err="1" smtClean="0">
                <a:solidFill>
                  <a:schemeClr val="tx1"/>
                </a:solidFill>
                <a:latin typeface="+mn-lt"/>
                <a:ea typeface="+mn-ea"/>
                <a:cs typeface="+mn-cs"/>
              </a:rPr>
              <a:t>published</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papers</a:t>
            </a:r>
            <a:r>
              <a:rPr lang="fr-FR" sz="1200" kern="1200" dirty="0" smtClean="0">
                <a:solidFill>
                  <a:schemeClr val="tx1"/>
                </a:solidFill>
                <a:latin typeface="+mn-lt"/>
                <a:ea typeface="+mn-ea"/>
                <a:cs typeface="+mn-cs"/>
              </a:rPr>
              <a:t> (Price 1963);</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34</a:t>
            </a:fld>
            <a:endParaRPr lang="fr-FR"/>
          </a:p>
        </p:txBody>
      </p:sp>
    </p:spTree>
    <p:extLst>
      <p:ext uri="{BB962C8B-B14F-4D97-AF65-F5344CB8AC3E}">
        <p14:creationId xmlns:p14="http://schemas.microsoft.com/office/powerpoint/2010/main" val="3252342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 n </a:t>
            </a:r>
            <a:r>
              <a:rPr lang="fr-FR" dirty="0" smtClean="0"/>
              <a:t>‘est pas l’essence d la science, sa nature et ses</a:t>
            </a:r>
            <a:r>
              <a:rPr lang="fr-FR" baseline="0" dirty="0" smtClean="0"/>
              <a:t> pratiques qui sont à l’origine de ce modèle mais bien  la science qui se </a:t>
            </a:r>
            <a:r>
              <a:rPr lang="fr-FR" baseline="0" dirty="0" smtClean="0"/>
              <a:t>reconfigure </a:t>
            </a:r>
            <a:r>
              <a:rPr lang="fr-FR" baseline="0" dirty="0" smtClean="0"/>
              <a:t>en fonction </a:t>
            </a:r>
            <a:r>
              <a:rPr lang="fr-FR" baseline="0" dirty="0" smtClean="0"/>
              <a:t>des orientations </a:t>
            </a:r>
            <a:r>
              <a:rPr lang="fr-FR" baseline="0" dirty="0" smtClean="0"/>
              <a:t>politiques.</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35</a:t>
            </a:fld>
            <a:endParaRPr lang="fr-FR"/>
          </a:p>
        </p:txBody>
      </p:sp>
    </p:spTree>
    <p:extLst>
      <p:ext uri="{BB962C8B-B14F-4D97-AF65-F5344CB8AC3E}">
        <p14:creationId xmlns:p14="http://schemas.microsoft.com/office/powerpoint/2010/main" val="624380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Organisation coopération développement économique</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37</a:t>
            </a:fld>
            <a:endParaRPr lang="fr-FR"/>
          </a:p>
        </p:txBody>
      </p:sp>
    </p:spTree>
    <p:extLst>
      <p:ext uri="{BB962C8B-B14F-4D97-AF65-F5344CB8AC3E}">
        <p14:creationId xmlns:p14="http://schemas.microsoft.com/office/powerpoint/2010/main" val="2168544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il faut insister là-dessus – est bien une norme éthique mais n’a pas grand-chose à voir avec la Grandeur Morale du Savant, qui peut très bien courir après l’argent et la gloire et être tout ce qu’il y a de désintéressé). Ces normes, qui sont donc moins le reflet de caractéristiques morales spécifiques des scientifiques que l’expression d’impératifs institutionnels propre à la science, ont pour fonction (au sens du fonctionnalisme de Merton) de protéger l’institution scientifiques des influences extérieures (politiques, religieuses, marchandes, …).</a:t>
            </a:r>
            <a:r>
              <a:rPr lang="fr-FR" dirty="0" smtClean="0">
                <a:effectLst/>
              </a:rPr>
              <a:t> </a:t>
            </a:r>
            <a:endParaRPr lang="fr-FR" dirty="0"/>
          </a:p>
        </p:txBody>
      </p:sp>
      <p:sp>
        <p:nvSpPr>
          <p:cNvPr id="4" name="Espace réservé du numéro de diapositive 3"/>
          <p:cNvSpPr>
            <a:spLocks noGrp="1"/>
          </p:cNvSpPr>
          <p:nvPr>
            <p:ph type="sldNum" sz="quarter" idx="10"/>
          </p:nvPr>
        </p:nvSpPr>
        <p:spPr/>
        <p:txBody>
          <a:bodyPr/>
          <a:lstStyle/>
          <a:p>
            <a:fld id="{5147455D-F849-EB4F-B8F4-77A9717BCD23}" type="slidenum">
              <a:rPr lang="fr-FR" smtClean="0"/>
              <a:t>39</a:t>
            </a:fld>
            <a:endParaRPr lang="fr-FR"/>
          </a:p>
        </p:txBody>
      </p:sp>
    </p:spTree>
    <p:extLst>
      <p:ext uri="{BB962C8B-B14F-4D97-AF65-F5344CB8AC3E}">
        <p14:creationId xmlns:p14="http://schemas.microsoft.com/office/powerpoint/2010/main" val="981515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Tableau extrait du chapitre </a:t>
            </a:r>
            <a:r>
              <a:rPr lang="fr-FR" baseline="0" dirty="0" smtClean="0"/>
              <a:t>de</a:t>
            </a:r>
            <a:r>
              <a:rPr lang="fr-FR" dirty="0" smtClean="0"/>
              <a:t> Jean-Paul</a:t>
            </a:r>
            <a:r>
              <a:rPr lang="fr-FR" baseline="0" dirty="0" smtClean="0"/>
              <a:t> </a:t>
            </a:r>
            <a:r>
              <a:rPr lang="fr-FR" baseline="0" dirty="0" err="1" smtClean="0"/>
              <a:t>Gaudillière</a:t>
            </a:r>
            <a:r>
              <a:rPr lang="fr-FR" baseline="0" dirty="0" smtClean="0"/>
              <a:t> sur  « la manière </a:t>
            </a:r>
            <a:r>
              <a:rPr lang="fr-FR" baseline="0" dirty="0" smtClean="0"/>
              <a:t>industrielle de </a:t>
            </a:r>
            <a:r>
              <a:rPr lang="fr-FR" baseline="0" dirty="0" smtClean="0"/>
              <a:t>savoir » dans  le T.3. de l’histoire des sciences et des savoirs de D. </a:t>
            </a:r>
            <a:r>
              <a:rPr lang="fr-FR" baseline="0" dirty="0" err="1" smtClean="0"/>
              <a:t>Pestre</a:t>
            </a:r>
            <a:r>
              <a:rPr lang="fr-FR" baseline="0" dirty="0" smtClean="0"/>
              <a:t> (2015)</a:t>
            </a:r>
            <a:endParaRPr lang="fr-FR" dirty="0"/>
          </a:p>
        </p:txBody>
      </p:sp>
      <p:sp>
        <p:nvSpPr>
          <p:cNvPr id="4" name="Espace réservé du numéro de diapositive 3"/>
          <p:cNvSpPr>
            <a:spLocks noGrp="1"/>
          </p:cNvSpPr>
          <p:nvPr>
            <p:ph type="sldNum" sz="quarter" idx="10"/>
          </p:nvPr>
        </p:nvSpPr>
        <p:spPr/>
        <p:txBody>
          <a:bodyPr/>
          <a:lstStyle/>
          <a:p>
            <a:fld id="{0460274A-7504-A14B-8508-87C53E656686}" type="slidenum">
              <a:rPr lang="fr-FR" smtClean="0"/>
              <a:t>40</a:t>
            </a:fld>
            <a:endParaRPr lang="fr-FR"/>
          </a:p>
        </p:txBody>
      </p:sp>
    </p:spTree>
    <p:extLst>
      <p:ext uri="{BB962C8B-B14F-4D97-AF65-F5344CB8AC3E}">
        <p14:creationId xmlns:p14="http://schemas.microsoft.com/office/powerpoint/2010/main" val="4155546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Arrondir un rectangle avec un coin diagonal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r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fr-FR" smtClean="0"/>
              <a:t>Cliquez et modifiez le titre</a:t>
            </a:r>
            <a:endParaRPr kumimoji="0" lang="en-US"/>
          </a:p>
        </p:txBody>
      </p:sp>
      <p:sp>
        <p:nvSpPr>
          <p:cNvPr id="9" name="Sous-titr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10" name="Espace réservé de la date 9"/>
          <p:cNvSpPr>
            <a:spLocks noGrp="1"/>
          </p:cNvSpPr>
          <p:nvPr>
            <p:ph type="dt" sz="half" idx="10"/>
          </p:nvPr>
        </p:nvSpPr>
        <p:spPr>
          <a:xfrm>
            <a:off x="5562600" y="6509004"/>
            <a:ext cx="3002280" cy="274320"/>
          </a:xfrm>
        </p:spPr>
        <p:txBody>
          <a:bodyPr vert="horz" rtlCol="0"/>
          <a:lstStyle>
            <a:extLst/>
          </a:lstStyle>
          <a:p>
            <a:fld id="{3EF8DB04-D0C0-5D44-A5A1-2B69A5B6FABB}" type="datetime1">
              <a:rPr lang="fr-FR" smtClean="0"/>
              <a:t>15/05/16</a:t>
            </a:fld>
            <a:endParaRPr lang="fr-FR"/>
          </a:p>
        </p:txBody>
      </p:sp>
      <p:sp>
        <p:nvSpPr>
          <p:cNvPr id="11" name="Espace réservé du numéro de diapositive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38A5D41-E0AE-4542-94D6-6FCB10B1150B}" type="slidenum">
              <a:rPr lang="fr-FR" smtClean="0"/>
              <a:t>‹#›</a:t>
            </a:fld>
            <a:endParaRPr lang="fr-FR"/>
          </a:p>
        </p:txBody>
      </p:sp>
      <p:sp>
        <p:nvSpPr>
          <p:cNvPr id="12" name="Espace réservé du pied de page 11"/>
          <p:cNvSpPr>
            <a:spLocks noGrp="1"/>
          </p:cNvSpPr>
          <p:nvPr>
            <p:ph type="ftr" sz="quarter" idx="12"/>
          </p:nvPr>
        </p:nvSpPr>
        <p:spPr>
          <a:xfrm>
            <a:off x="1600200" y="6509004"/>
            <a:ext cx="3907464" cy="274320"/>
          </a:xfrm>
        </p:spPr>
        <p:txBody>
          <a:bodyPr vert="horz" rtlCol="0"/>
          <a:lstStyle>
            <a:extLst/>
          </a:lstStyle>
          <a:p>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322F2692-AD80-644C-A245-5C87199C1DB9}" type="datetime1">
              <a:rPr lang="fr-FR" smtClean="0"/>
              <a:t>15/05/16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38A5D41-E0AE-4542-94D6-6FCB10B1150B}" type="slidenum">
              <a:rPr lang="fr-FR" smtClean="0"/>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lvl1pPr algn="l">
              <a:defRPr/>
            </a:lvl1pPr>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321E3007-A703-D44C-A6E7-D96AA5A40DE9}" type="datetime1">
              <a:rPr lang="fr-FR" smtClean="0"/>
              <a:t>15/05/16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38A5D41-E0AE-4542-94D6-6FCB10B1150B}" type="slidenum">
              <a:rPr lang="fr-FR" smtClean="0"/>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C5C4DA0-1824-1B4E-A5EC-F56DC3754B80}" type="datetime1">
              <a:rPr lang="fr-FR" smtClean="0"/>
              <a:t>15/05/16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38A5D41-E0AE-4542-94D6-6FCB10B1150B}" type="slidenum">
              <a:rPr lang="fr-FR" smtClean="0"/>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a:xfrm>
            <a:off x="5562600" y="6513670"/>
            <a:ext cx="3002280" cy="274320"/>
          </a:xfrm>
        </p:spPr>
        <p:txBody>
          <a:bodyPr vert="horz" rtlCol="0"/>
          <a:lstStyle>
            <a:extLst/>
          </a:lstStyle>
          <a:p>
            <a:fld id="{AC8F7A0A-D2BF-B94D-AC5B-144BD9599D0D}" type="datetime1">
              <a:rPr lang="fr-FR" smtClean="0"/>
              <a:t>15/05/16</a:t>
            </a:fld>
            <a:endParaRPr lang="fr-FR"/>
          </a:p>
        </p:txBody>
      </p:sp>
      <p:sp>
        <p:nvSpPr>
          <p:cNvPr id="9" name="Espace réservé du numéro de diapositive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38A5D41-E0AE-4542-94D6-6FCB10B1150B}" type="slidenum">
              <a:rPr lang="fr-FR" smtClean="0"/>
              <a:t>‹#›</a:t>
            </a:fld>
            <a:endParaRPr lang="fr-FR"/>
          </a:p>
        </p:txBody>
      </p:sp>
      <p:sp>
        <p:nvSpPr>
          <p:cNvPr id="10" name="Espace réservé du pied de page 9"/>
          <p:cNvSpPr>
            <a:spLocks noGrp="1"/>
          </p:cNvSpPr>
          <p:nvPr>
            <p:ph type="ftr" sz="quarter" idx="12"/>
          </p:nvPr>
        </p:nvSpPr>
        <p:spPr>
          <a:xfrm>
            <a:off x="1600200" y="6513670"/>
            <a:ext cx="3907464" cy="274320"/>
          </a:xfrm>
        </p:spPr>
        <p:txBody>
          <a:bodyPr vert="horz" rtlCol="0"/>
          <a:lstStyle>
            <a:extLst/>
          </a:lstStyle>
          <a:p>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21136F57-EFD2-294D-B5F4-4625B1C9339B}" type="datetime1">
              <a:rPr lang="fr-FR" smtClean="0"/>
              <a:t>15/05/16</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a:xfrm>
            <a:off x="8641080" y="6514568"/>
            <a:ext cx="464288" cy="274320"/>
          </a:xfrm>
        </p:spPr>
        <p:txBody>
          <a:bodyPr/>
          <a:lstStyle>
            <a:extLst/>
          </a:lstStyle>
          <a:p>
            <a:fld id="{A38A5D41-E0AE-4542-94D6-6FCB10B1150B}" type="slidenum">
              <a:rPr lang="fr-FR" smtClean="0"/>
              <a:t>‹#›</a:t>
            </a:fld>
            <a:endParaRPr lang="fr-FR"/>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re 1"/>
          <p:cNvSpPr>
            <a:spLocks noGrp="1"/>
          </p:cNvSpPr>
          <p:nvPr>
            <p:ph type="title"/>
          </p:nvPr>
        </p:nvSpPr>
        <p:spPr>
          <a:xfrm>
            <a:off x="457200" y="251948"/>
            <a:ext cx="8229600" cy="1143000"/>
          </a:xfrm>
        </p:spPr>
        <p:txBody>
          <a:bodyPr anchor="b"/>
          <a:lstStyle>
            <a:lvl1pPr>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56491F67-0C2B-8C48-8172-4AB6C89B867E}" type="datetime1">
              <a:rPr lang="fr-FR" smtClean="0"/>
              <a:t>15/05/16</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a:xfrm>
            <a:off x="8641080" y="6514568"/>
            <a:ext cx="464288" cy="274320"/>
          </a:xfrm>
        </p:spPr>
        <p:txBody>
          <a:bodyPr/>
          <a:lstStyle>
            <a:extLst/>
          </a:lstStyle>
          <a:p>
            <a:fld id="{A38A5D41-E0AE-4542-94D6-6FCB10B1150B}" type="slidenum">
              <a:rPr lang="fr-FR" smtClean="0"/>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53218"/>
            <a:ext cx="8229600" cy="1143000"/>
          </a:xfrm>
        </p:spPr>
        <p:txBody>
          <a:bodyPr/>
          <a:lstStyle>
            <a:extLst/>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extLst/>
          </a:lstStyle>
          <a:p>
            <a:fld id="{5729FB59-FE23-574F-9A1B-6916F4A71675}" type="datetime1">
              <a:rPr lang="fr-FR" smtClean="0"/>
              <a:t>15/05/16</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A38A5D41-E0AE-4542-94D6-6FCB10B1150B}" type="slidenum">
              <a:rPr lang="fr-FR" smtClean="0"/>
              <a:t>‹#›</a:t>
            </a:fld>
            <a:endParaRPr lang="fr-FR"/>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617721AF-3B70-1B43-AE54-DCE1521046B7}" type="datetime1">
              <a:rPr lang="fr-FR" smtClean="0"/>
              <a:t>15/05/16</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A38A5D41-E0AE-4542-94D6-6FCB10B1150B}" type="slidenum">
              <a:rPr lang="fr-FR" smtClean="0"/>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963136" y="304800"/>
            <a:ext cx="3931920" cy="762000"/>
          </a:xfrm>
        </p:spPr>
        <p:txBody>
          <a:bodyPr anchor="b"/>
          <a:lstStyle>
            <a:lvl1pPr marL="0" algn="r">
              <a:buNone/>
              <a:defRPr sz="2000" b="1"/>
            </a:lvl1pPr>
            <a:extLst/>
          </a:lstStyle>
          <a:p>
            <a:r>
              <a:rPr kumimoji="0" lang="fr-FR" smtClean="0"/>
              <a:t>Cliquez et modifiez le titre</a:t>
            </a:r>
            <a:endParaRPr kumimoji="0" lang="en-US"/>
          </a:p>
        </p:txBody>
      </p:sp>
      <p:sp>
        <p:nvSpPr>
          <p:cNvPr id="3" name="Espace réservé du texte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9" name="Espace réservé de la date 8"/>
          <p:cNvSpPr>
            <a:spLocks noGrp="1"/>
          </p:cNvSpPr>
          <p:nvPr>
            <p:ph type="dt" sz="half" idx="10"/>
          </p:nvPr>
        </p:nvSpPr>
        <p:spPr>
          <a:xfrm>
            <a:off x="5562600" y="6513670"/>
            <a:ext cx="3002280" cy="274320"/>
          </a:xfrm>
        </p:spPr>
        <p:txBody>
          <a:bodyPr vert="horz" rtlCol="0"/>
          <a:lstStyle>
            <a:extLst/>
          </a:lstStyle>
          <a:p>
            <a:fld id="{F0DA6D00-F6FE-D441-84D6-F0D470BB9BCA}" type="datetime1">
              <a:rPr lang="fr-FR" smtClean="0"/>
              <a:t>15/05/16</a:t>
            </a:fld>
            <a:endParaRPr lang="fr-FR"/>
          </a:p>
        </p:txBody>
      </p:sp>
      <p:sp>
        <p:nvSpPr>
          <p:cNvPr id="10" name="Espace réservé du numéro de diapositive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38A5D41-E0AE-4542-94D6-6FCB10B1150B}" type="slidenum">
              <a:rPr lang="fr-FR" smtClean="0"/>
              <a:t>‹#›</a:t>
            </a:fld>
            <a:endParaRPr lang="fr-FR"/>
          </a:p>
        </p:txBody>
      </p:sp>
      <p:sp>
        <p:nvSpPr>
          <p:cNvPr id="11" name="Espace réservé du pied de page 10"/>
          <p:cNvSpPr>
            <a:spLocks noGrp="1"/>
          </p:cNvSpPr>
          <p:nvPr>
            <p:ph type="ftr" sz="quarter" idx="12"/>
          </p:nvPr>
        </p:nvSpPr>
        <p:spPr>
          <a:xfrm>
            <a:off x="1600200" y="6513670"/>
            <a:ext cx="3907464" cy="274320"/>
          </a:xfrm>
        </p:spPr>
        <p:txBody>
          <a:bodyPr vert="horz" rtlCol="0"/>
          <a:lstStyle>
            <a:extLst/>
          </a:lstStyle>
          <a:p>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040443" y="4724400"/>
            <a:ext cx="5486400" cy="664536"/>
          </a:xfrm>
        </p:spPr>
        <p:txBody>
          <a:bodyPr anchor="b"/>
          <a:lstStyle>
            <a:lvl1pPr marL="0" algn="r">
              <a:buNone/>
              <a:defRPr sz="2000" b="1"/>
            </a:lvl1pPr>
            <a:extLst/>
          </a:lstStyle>
          <a:p>
            <a:r>
              <a:rPr kumimoji="0" lang="fr-FR" smtClean="0"/>
              <a:t>Cliquez et modifiez le titre</a:t>
            </a:r>
            <a:endParaRPr kumimoji="0" lang="en-US"/>
          </a:p>
        </p:txBody>
      </p:sp>
      <p:sp>
        <p:nvSpPr>
          <p:cNvPr id="4" name="Espace réservé du texte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13" name="Espace réservé pour une image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fr-FR" smtClean="0">
                <a:solidFill>
                  <a:schemeClr val="lt1"/>
                </a:solidFill>
                <a:latin typeface="+mn-lt"/>
                <a:ea typeface="+mn-ea"/>
                <a:cs typeface="+mn-cs"/>
              </a:rPr>
              <a:t>Faire glisser l'image vers l'espace réservé ou cliquer sur l'icône pour l'ajouter</a:t>
            </a:r>
            <a:endParaRPr kumimoji="0" lang="en-US" dirty="0">
              <a:solidFill>
                <a:schemeClr val="lt1"/>
              </a:solidFill>
              <a:latin typeface="+mn-lt"/>
              <a:ea typeface="+mn-ea"/>
              <a:cs typeface="+mn-cs"/>
            </a:endParaRPr>
          </a:p>
        </p:txBody>
      </p:sp>
      <p:sp>
        <p:nvSpPr>
          <p:cNvPr id="8" name="Espace réservé de la date 7"/>
          <p:cNvSpPr>
            <a:spLocks noGrp="1"/>
          </p:cNvSpPr>
          <p:nvPr>
            <p:ph type="dt" sz="half" idx="10"/>
          </p:nvPr>
        </p:nvSpPr>
        <p:spPr>
          <a:xfrm>
            <a:off x="5562600" y="6509004"/>
            <a:ext cx="3002280" cy="274320"/>
          </a:xfrm>
        </p:spPr>
        <p:txBody>
          <a:bodyPr vert="horz" rtlCol="0"/>
          <a:lstStyle>
            <a:extLst/>
          </a:lstStyle>
          <a:p>
            <a:fld id="{E90089D6-3BFF-D046-93DD-824EB72676B0}" type="datetime1">
              <a:rPr lang="fr-FR" smtClean="0"/>
              <a:t>15/05/16</a:t>
            </a:fld>
            <a:endParaRPr lang="fr-FR"/>
          </a:p>
        </p:txBody>
      </p:sp>
      <p:sp>
        <p:nvSpPr>
          <p:cNvPr id="9" name="Espace réservé du numéro de diapositive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38A5D41-E0AE-4542-94D6-6FCB10B1150B}" type="slidenum">
              <a:rPr lang="fr-FR" smtClean="0"/>
              <a:t>‹#›</a:t>
            </a:fld>
            <a:endParaRPr lang="fr-FR"/>
          </a:p>
        </p:txBody>
      </p:sp>
      <p:sp>
        <p:nvSpPr>
          <p:cNvPr id="10" name="Espace réservé du pied de page 9"/>
          <p:cNvSpPr>
            <a:spLocks noGrp="1"/>
          </p:cNvSpPr>
          <p:nvPr>
            <p:ph type="ftr" sz="quarter" idx="12"/>
          </p:nvPr>
        </p:nvSpPr>
        <p:spPr>
          <a:xfrm>
            <a:off x="1600200" y="6509004"/>
            <a:ext cx="3907464" cy="274320"/>
          </a:xfrm>
        </p:spPr>
        <p:txBody>
          <a:bodyPr vert="horz" rtlCol="0"/>
          <a:lstStyle>
            <a:extLst/>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Arrondir un rectangle avec un coin diagonal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Espace réservé du pied de page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fr-FR"/>
          </a:p>
        </p:txBody>
      </p:sp>
      <p:sp>
        <p:nvSpPr>
          <p:cNvPr id="14" name="Espace réservé de la date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84BEB88-9691-DB48-BD99-F37661D85ACD}" type="datetime1">
              <a:rPr lang="fr-FR" smtClean="0"/>
              <a:t>15/05/16</a:t>
            </a:fld>
            <a:endParaRPr lang="fr-FR"/>
          </a:p>
        </p:txBody>
      </p:sp>
      <p:sp>
        <p:nvSpPr>
          <p:cNvPr id="23" name="Espace réservé du numéro de diapositive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A38A5D41-E0AE-4542-94D6-6FCB10B1150B}" type="slidenum">
              <a:rPr lang="fr-FR" smtClean="0"/>
              <a:t>‹#›</a:t>
            </a:fld>
            <a:endParaRPr lang="fr-FR"/>
          </a:p>
        </p:txBody>
      </p:sp>
      <p:sp>
        <p:nvSpPr>
          <p:cNvPr id="22" name="Espace réservé du titre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fr-FR" smtClean="0"/>
              <a:t>Cliquez et modifiez le titre</a:t>
            </a:r>
            <a:endParaRPr kumimoji="0" lang="en-US"/>
          </a:p>
        </p:txBody>
      </p:sp>
      <p:sp>
        <p:nvSpPr>
          <p:cNvPr id="13" name="Espace réservé du texte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 Id="rId3" Type="http://schemas.openxmlformats.org/officeDocument/2006/relationships/image" Target="../media/image1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g"/><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 Id="rId3"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jpg"/><Relationship Id="rId3" Type="http://schemas.openxmlformats.org/officeDocument/2006/relationships/image" Target="../media/image2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3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1.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gif"/><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 Id="rId3" Type="http://schemas.openxmlformats.org/officeDocument/2006/relationships/image" Target="../media/image6.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smtClean="0"/>
              <a:t>La techno science contemporaine</a:t>
            </a:r>
            <a:endParaRPr lang="fr-FR" dirty="0"/>
          </a:p>
        </p:txBody>
      </p:sp>
      <p:sp>
        <p:nvSpPr>
          <p:cNvPr id="3" name="Sous-titre 2"/>
          <p:cNvSpPr>
            <a:spLocks noGrp="1"/>
          </p:cNvSpPr>
          <p:nvPr>
            <p:ph type="subTitle" idx="1"/>
          </p:nvPr>
        </p:nvSpPr>
        <p:spPr/>
        <p:txBody>
          <a:bodyPr/>
          <a:lstStyle/>
          <a:p>
            <a:r>
              <a:rPr lang="fr-FR" dirty="0" smtClean="0"/>
              <a:t>Cours Science, technique, </a:t>
            </a:r>
            <a:r>
              <a:rPr lang="fr-FR" smtClean="0"/>
              <a:t>société Séance 5, 15 </a:t>
            </a:r>
            <a:r>
              <a:rPr lang="fr-FR" dirty="0" smtClean="0"/>
              <a:t>avril 2016</a:t>
            </a:r>
            <a:endParaRPr lang="fr-FR" dirty="0"/>
          </a:p>
        </p:txBody>
      </p:sp>
    </p:spTree>
    <p:extLst>
      <p:ext uri="{BB962C8B-B14F-4D97-AF65-F5344CB8AC3E}">
        <p14:creationId xmlns:p14="http://schemas.microsoft.com/office/powerpoint/2010/main" val="2161686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Libéralisme économique</a:t>
            </a:r>
            <a:endParaRPr lang="fr-FR" dirty="0"/>
          </a:p>
        </p:txBody>
      </p:sp>
      <p:pic>
        <p:nvPicPr>
          <p:cNvPr id="8" name="Espace réservé du contenu 7" descr="nazi_american-eugenics-society-300x249.jpg"/>
          <p:cNvPicPr>
            <a:picLocks noGrp="1" noChangeAspect="1"/>
          </p:cNvPicPr>
          <p:nvPr>
            <p:ph sz="half" idx="1"/>
          </p:nvPr>
        </p:nvPicPr>
        <p:blipFill>
          <a:blip r:embed="rId3">
            <a:extLst>
              <a:ext uri="{28A0092B-C50C-407E-A947-70E740481C1C}">
                <a14:useLocalDpi xmlns:a14="http://schemas.microsoft.com/office/drawing/2010/main" val="0"/>
              </a:ext>
            </a:extLst>
          </a:blip>
          <a:srcRect t="-17515" b="-17515"/>
          <a:stretch>
            <a:fillRect/>
          </a:stretch>
        </p:blipFill>
        <p:spPr/>
      </p:pic>
      <p:pic>
        <p:nvPicPr>
          <p:cNvPr id="10" name="Espace réservé du contenu 9" descr="transhumanisme-300x187.jpg"/>
          <p:cNvPicPr>
            <a:picLocks noGrp="1" noChangeAspect="1"/>
          </p:cNvPicPr>
          <p:nvPr>
            <p:ph sz="half" idx="2"/>
          </p:nvPr>
        </p:nvPicPr>
        <p:blipFill>
          <a:blip r:embed="rId4">
            <a:extLst>
              <a:ext uri="{28A0092B-C50C-407E-A947-70E740481C1C}">
                <a14:useLocalDpi xmlns:a14="http://schemas.microsoft.com/office/drawing/2010/main" val="0"/>
              </a:ext>
            </a:extLst>
          </a:blip>
          <a:srcRect l="22189" r="22189"/>
          <a:stretch>
            <a:fillRect/>
          </a:stretch>
        </p:blipFill>
        <p:spPr/>
      </p:pic>
      <p:sp>
        <p:nvSpPr>
          <p:cNvPr id="11" name="ZoneTexte 10"/>
          <p:cNvSpPr txBox="1"/>
          <p:nvPr/>
        </p:nvSpPr>
        <p:spPr>
          <a:xfrm>
            <a:off x="457200" y="5849034"/>
            <a:ext cx="3828519" cy="646331"/>
          </a:xfrm>
          <a:prstGeom prst="rect">
            <a:avLst/>
          </a:prstGeom>
          <a:noFill/>
        </p:spPr>
        <p:txBody>
          <a:bodyPr wrap="square" rtlCol="0">
            <a:spAutoFit/>
          </a:bodyPr>
          <a:lstStyle/>
          <a:p>
            <a:r>
              <a:rPr lang="fr-FR" i="1" dirty="0"/>
              <a:t>Photo de la société eugénique américaine</a:t>
            </a:r>
            <a:endParaRPr lang="fr-FR" dirty="0"/>
          </a:p>
        </p:txBody>
      </p:sp>
      <p:sp>
        <p:nvSpPr>
          <p:cNvPr id="12" name="Espace réservé du numéro de diapositive 11"/>
          <p:cNvSpPr>
            <a:spLocks noGrp="1"/>
          </p:cNvSpPr>
          <p:nvPr>
            <p:ph type="sldNum" sz="quarter" idx="12"/>
          </p:nvPr>
        </p:nvSpPr>
        <p:spPr/>
        <p:txBody>
          <a:bodyPr/>
          <a:lstStyle/>
          <a:p>
            <a:fld id="{A38A5D41-E0AE-4542-94D6-6FCB10B1150B}" type="slidenum">
              <a:rPr lang="fr-FR" smtClean="0"/>
              <a:t>10</a:t>
            </a:fld>
            <a:endParaRPr lang="fr-FR"/>
          </a:p>
        </p:txBody>
      </p:sp>
    </p:spTree>
    <p:extLst>
      <p:ext uri="{BB962C8B-B14F-4D97-AF65-F5344CB8AC3E}">
        <p14:creationId xmlns:p14="http://schemas.microsoft.com/office/powerpoint/2010/main" val="380368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3200" dirty="0" smtClean="0">
                <a:effectLst/>
              </a:rPr>
              <a:t>1.4.Siècle </a:t>
            </a:r>
            <a:r>
              <a:rPr lang="fr-FR" sz="3200" dirty="0">
                <a:effectLst/>
              </a:rPr>
              <a:t>de l’industrie </a:t>
            </a:r>
            <a:r>
              <a:rPr lang="fr-FR" sz="3200" dirty="0" smtClean="0">
                <a:effectLst/>
              </a:rPr>
              <a:t>production </a:t>
            </a:r>
            <a:r>
              <a:rPr lang="fr-FR" sz="3200" dirty="0">
                <a:effectLst/>
              </a:rPr>
              <a:t>et </a:t>
            </a:r>
            <a:r>
              <a:rPr lang="fr-FR" sz="3200" dirty="0" smtClean="0">
                <a:effectLst/>
              </a:rPr>
              <a:t>consommation </a:t>
            </a:r>
            <a:r>
              <a:rPr lang="fr-FR" sz="3200" dirty="0">
                <a:effectLst/>
              </a:rPr>
              <a:t>de masse </a:t>
            </a:r>
            <a:endParaRPr lang="fr-FR" sz="3200" dirty="0"/>
          </a:p>
        </p:txBody>
      </p:sp>
      <p:sp>
        <p:nvSpPr>
          <p:cNvPr id="3" name="Espace réservé du contenu 2"/>
          <p:cNvSpPr>
            <a:spLocks noGrp="1"/>
          </p:cNvSpPr>
          <p:nvPr>
            <p:ph idx="1"/>
          </p:nvPr>
        </p:nvSpPr>
        <p:spPr/>
        <p:txBody>
          <a:bodyPr/>
          <a:lstStyle/>
          <a:p>
            <a:r>
              <a:rPr lang="fr-FR" dirty="0"/>
              <a:t>1900 </a:t>
            </a:r>
            <a:r>
              <a:rPr lang="fr-FR" dirty="0" smtClean="0"/>
              <a:t>– 2008 : PIB mondial -multiplié </a:t>
            </a:r>
            <a:r>
              <a:rPr lang="fr-FR" dirty="0"/>
              <a:t>par 25 </a:t>
            </a:r>
            <a:r>
              <a:rPr lang="fr-FR" dirty="0" smtClean="0"/>
              <a:t>($ constants)</a:t>
            </a:r>
          </a:p>
          <a:p>
            <a:endParaRPr lang="fr-FR" dirty="0"/>
          </a:p>
        </p:txBody>
      </p:sp>
      <p:pic>
        <p:nvPicPr>
          <p:cNvPr id="4" name="Image 3" descr="monsanto us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935980"/>
            <a:ext cx="2925172" cy="3922019"/>
          </a:xfrm>
          <a:prstGeom prst="rect">
            <a:avLst/>
          </a:prstGeom>
        </p:spPr>
      </p:pic>
      <p:pic>
        <p:nvPicPr>
          <p:cNvPr id="6" name="Image 5" descr="carbo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5945" y="2935980"/>
            <a:ext cx="4649437" cy="3487078"/>
          </a:xfrm>
          <a:prstGeom prst="rect">
            <a:avLst/>
          </a:prstGeom>
        </p:spPr>
      </p:pic>
      <p:sp>
        <p:nvSpPr>
          <p:cNvPr id="7" name="Espace réservé du numéro de diapositive 6"/>
          <p:cNvSpPr>
            <a:spLocks noGrp="1"/>
          </p:cNvSpPr>
          <p:nvPr>
            <p:ph type="sldNum" sz="quarter" idx="12"/>
          </p:nvPr>
        </p:nvSpPr>
        <p:spPr/>
        <p:txBody>
          <a:bodyPr/>
          <a:lstStyle/>
          <a:p>
            <a:fld id="{A38A5D41-E0AE-4542-94D6-6FCB10B1150B}" type="slidenum">
              <a:rPr lang="fr-FR" smtClean="0"/>
              <a:t>11</a:t>
            </a:fld>
            <a:endParaRPr lang="fr-FR"/>
          </a:p>
        </p:txBody>
      </p:sp>
    </p:spTree>
    <p:extLst>
      <p:ext uri="{BB962C8B-B14F-4D97-AF65-F5344CB8AC3E}">
        <p14:creationId xmlns:p14="http://schemas.microsoft.com/office/powerpoint/2010/main" val="2048739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3600" dirty="0">
                <a:solidFill>
                  <a:schemeClr val="tx1"/>
                </a:solidFill>
                <a:latin typeface="+mn-lt"/>
                <a:ea typeface="+mn-ea"/>
                <a:cs typeface="+mn-cs"/>
              </a:rPr>
              <a:t>Le laboratoire de R&amp;D comme</a:t>
            </a:r>
            <a:r>
              <a:rPr lang="fr-FR" dirty="0" smtClean="0"/>
              <a:t> </a:t>
            </a:r>
            <a:r>
              <a:rPr lang="fr-FR" sz="3600" dirty="0">
                <a:solidFill>
                  <a:schemeClr val="tx1"/>
                </a:solidFill>
                <a:latin typeface="+mn-lt"/>
                <a:ea typeface="+mn-ea"/>
                <a:cs typeface="+mn-cs"/>
              </a:rPr>
              <a:t>archétype</a:t>
            </a:r>
          </a:p>
        </p:txBody>
      </p:sp>
      <p:pic>
        <p:nvPicPr>
          <p:cNvPr id="6" name="Espace réservé du contenu 5" descr="bell labs transistor.jpg"/>
          <p:cNvPicPr>
            <a:picLocks noGrp="1" noChangeAspect="1"/>
          </p:cNvPicPr>
          <p:nvPr>
            <p:ph sz="half" idx="1"/>
          </p:nvPr>
        </p:nvPicPr>
        <p:blipFill>
          <a:blip r:embed="rId2">
            <a:extLst>
              <a:ext uri="{28A0092B-C50C-407E-A947-70E740481C1C}">
                <a14:useLocalDpi xmlns:a14="http://schemas.microsoft.com/office/drawing/2010/main" val="0"/>
              </a:ext>
            </a:extLst>
          </a:blip>
          <a:srcRect t="-24573" b="-24573"/>
          <a:stretch>
            <a:fillRect/>
          </a:stretch>
        </p:blipFill>
        <p:spPr/>
      </p:pic>
      <p:pic>
        <p:nvPicPr>
          <p:cNvPr id="7" name="Espace réservé du contenu 6" descr="bayer chimie.jpg"/>
          <p:cNvPicPr>
            <a:picLocks noGrp="1" noChangeAspect="1"/>
          </p:cNvPicPr>
          <p:nvPr>
            <p:ph sz="half" idx="2"/>
          </p:nvPr>
        </p:nvPicPr>
        <p:blipFill>
          <a:blip r:embed="rId3">
            <a:extLst>
              <a:ext uri="{28A0092B-C50C-407E-A947-70E740481C1C}">
                <a14:useLocalDpi xmlns:a14="http://schemas.microsoft.com/office/drawing/2010/main" val="0"/>
              </a:ext>
            </a:extLst>
          </a:blip>
          <a:srcRect t="-31180" b="-31180"/>
          <a:stretch>
            <a:fillRect/>
          </a:stretch>
        </p:blipFill>
        <p:spPr/>
      </p:pic>
      <p:sp>
        <p:nvSpPr>
          <p:cNvPr id="8" name="ZoneTexte 7"/>
          <p:cNvSpPr txBox="1"/>
          <p:nvPr/>
        </p:nvSpPr>
        <p:spPr>
          <a:xfrm>
            <a:off x="457200" y="5964957"/>
            <a:ext cx="3511058" cy="400110"/>
          </a:xfrm>
          <a:prstGeom prst="rect">
            <a:avLst/>
          </a:prstGeom>
          <a:noFill/>
        </p:spPr>
        <p:txBody>
          <a:bodyPr wrap="square" rtlCol="0">
            <a:spAutoFit/>
          </a:bodyPr>
          <a:lstStyle/>
          <a:p>
            <a:r>
              <a:rPr lang="fr-FR" dirty="0" smtClean="0"/>
              <a:t>Bell </a:t>
            </a:r>
            <a:r>
              <a:rPr lang="fr-FR" dirty="0" err="1" smtClean="0"/>
              <a:t>Labs</a:t>
            </a:r>
            <a:r>
              <a:rPr lang="fr-FR" dirty="0" smtClean="0"/>
              <a:t> </a:t>
            </a:r>
            <a:r>
              <a:rPr lang="fr-FR" sz="1200" dirty="0" smtClean="0"/>
              <a:t>(</a:t>
            </a:r>
            <a:r>
              <a:rPr lang="fr-FR" sz="2000" dirty="0"/>
              <a:t>transistor</a:t>
            </a:r>
            <a:r>
              <a:rPr lang="fr-FR" sz="1200" dirty="0" smtClean="0"/>
              <a:t>)</a:t>
            </a:r>
            <a:endParaRPr lang="fr-FR" sz="1200" dirty="0"/>
          </a:p>
        </p:txBody>
      </p:sp>
      <p:sp>
        <p:nvSpPr>
          <p:cNvPr id="9" name="ZoneTexte 8"/>
          <p:cNvSpPr txBox="1"/>
          <p:nvPr/>
        </p:nvSpPr>
        <p:spPr>
          <a:xfrm>
            <a:off x="4829606" y="6149623"/>
            <a:ext cx="3333667" cy="369332"/>
          </a:xfrm>
          <a:prstGeom prst="rect">
            <a:avLst/>
          </a:prstGeom>
          <a:noFill/>
        </p:spPr>
        <p:txBody>
          <a:bodyPr wrap="square" rtlCol="0">
            <a:spAutoFit/>
          </a:bodyPr>
          <a:lstStyle/>
          <a:p>
            <a:r>
              <a:rPr lang="fr-FR" dirty="0" smtClean="0"/>
              <a:t>Industrie chimique allemande</a:t>
            </a:r>
            <a:endParaRPr lang="fr-FR" dirty="0"/>
          </a:p>
        </p:txBody>
      </p:sp>
      <p:sp>
        <p:nvSpPr>
          <p:cNvPr id="10" name="Espace réservé du numéro de diapositive 9"/>
          <p:cNvSpPr>
            <a:spLocks noGrp="1"/>
          </p:cNvSpPr>
          <p:nvPr>
            <p:ph type="sldNum" sz="quarter" idx="12"/>
          </p:nvPr>
        </p:nvSpPr>
        <p:spPr/>
        <p:txBody>
          <a:bodyPr/>
          <a:lstStyle/>
          <a:p>
            <a:fld id="{A38A5D41-E0AE-4542-94D6-6FCB10B1150B}" type="slidenum">
              <a:rPr lang="fr-FR" smtClean="0"/>
              <a:t>12</a:t>
            </a:fld>
            <a:endParaRPr lang="fr-FR"/>
          </a:p>
        </p:txBody>
      </p:sp>
    </p:spTree>
    <p:extLst>
      <p:ext uri="{BB962C8B-B14F-4D97-AF65-F5344CB8AC3E}">
        <p14:creationId xmlns:p14="http://schemas.microsoft.com/office/powerpoint/2010/main" val="2950212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marL="0" algn="l">
              <a:spcBef>
                <a:spcPts val="0"/>
              </a:spcBef>
              <a:buClr>
                <a:schemeClr val="accent1"/>
              </a:buClr>
              <a:buSzPct val="70000"/>
            </a:pPr>
            <a:r>
              <a:rPr lang="fr-FR" sz="3200" dirty="0">
                <a:solidFill>
                  <a:schemeClr val="tx1"/>
                </a:solidFill>
                <a:latin typeface="+mn-lt"/>
                <a:ea typeface="+mn-ea"/>
                <a:cs typeface="+mn-cs"/>
              </a:rPr>
              <a:t>Années </a:t>
            </a:r>
            <a:r>
              <a:rPr lang="fr-FR" sz="3200" dirty="0" smtClean="0">
                <a:solidFill>
                  <a:schemeClr val="tx1"/>
                </a:solidFill>
                <a:latin typeface="+mn-lt"/>
                <a:ea typeface="+mn-ea"/>
                <a:cs typeface="+mn-cs"/>
              </a:rPr>
              <a:t>80, essaimage</a:t>
            </a:r>
            <a:endParaRPr lang="fr-FR" sz="3200" dirty="0">
              <a:solidFill>
                <a:schemeClr val="tx1"/>
              </a:solidFill>
              <a:latin typeface="+mn-lt"/>
              <a:ea typeface="+mn-ea"/>
              <a:cs typeface="+mn-cs"/>
            </a:endParaRPr>
          </a:p>
        </p:txBody>
      </p:sp>
      <p:pic>
        <p:nvPicPr>
          <p:cNvPr id="5" name="Espace réservé du contenu 4" descr="startups.jpg"/>
          <p:cNvPicPr>
            <a:picLocks noGrp="1" noChangeAspect="1"/>
          </p:cNvPicPr>
          <p:nvPr>
            <p:ph sz="half" idx="1"/>
          </p:nvPr>
        </p:nvPicPr>
        <p:blipFill>
          <a:blip r:embed="rId2">
            <a:extLst>
              <a:ext uri="{28A0092B-C50C-407E-A947-70E740481C1C}">
                <a14:useLocalDpi xmlns:a14="http://schemas.microsoft.com/office/drawing/2010/main" val="0"/>
              </a:ext>
            </a:extLst>
          </a:blip>
          <a:srcRect t="-34267" b="-34267"/>
          <a:stretch>
            <a:fillRect/>
          </a:stretch>
        </p:blipFill>
        <p:spPr/>
      </p:pic>
      <p:sp>
        <p:nvSpPr>
          <p:cNvPr id="4" name="Espace réservé du contenu 3"/>
          <p:cNvSpPr>
            <a:spLocks noGrp="1"/>
          </p:cNvSpPr>
          <p:nvPr>
            <p:ph sz="half" idx="2"/>
          </p:nvPr>
        </p:nvSpPr>
        <p:spPr/>
        <p:txBody>
          <a:bodyPr/>
          <a:lstStyle/>
          <a:p>
            <a:r>
              <a:rPr lang="fr-FR" dirty="0"/>
              <a:t>redéfinition des règles de la propriété industrielle </a:t>
            </a:r>
            <a:endParaRPr lang="fr-FR" dirty="0" smtClean="0"/>
          </a:p>
          <a:p>
            <a:r>
              <a:rPr lang="fr-FR" dirty="0"/>
              <a:t>parcellisation des savoirs </a:t>
            </a:r>
            <a:endParaRPr lang="fr-FR" dirty="0" smtClean="0"/>
          </a:p>
          <a:p>
            <a:r>
              <a:rPr lang="fr-FR" dirty="0" smtClean="0"/>
              <a:t>formes </a:t>
            </a:r>
            <a:r>
              <a:rPr lang="fr-FR" dirty="0"/>
              <a:t>de </a:t>
            </a:r>
            <a:r>
              <a:rPr lang="fr-FR" dirty="0" smtClean="0"/>
              <a:t>monopoles</a:t>
            </a:r>
          </a:p>
          <a:p>
            <a:r>
              <a:rPr lang="fr-FR" dirty="0" smtClean="0"/>
              <a:t>Judiciarisation </a:t>
            </a:r>
            <a:endParaRPr lang="fr-FR" dirty="0"/>
          </a:p>
          <a:p>
            <a:pPr marL="0" indent="0">
              <a:buNone/>
            </a:pPr>
            <a:endParaRPr lang="fr-FR" dirty="0" smtClean="0"/>
          </a:p>
          <a:p>
            <a:pPr marL="0" indent="0">
              <a:buNone/>
            </a:pPr>
            <a:r>
              <a:rPr lang="fr-FR" dirty="0" smtClean="0">
                <a:sym typeface="Wingdings"/>
              </a:rPr>
              <a:t> « société de la connaissance »</a:t>
            </a:r>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13</a:t>
            </a:fld>
            <a:endParaRPr lang="fr-FR"/>
          </a:p>
        </p:txBody>
      </p:sp>
    </p:spTree>
    <p:extLst>
      <p:ext uri="{BB962C8B-B14F-4D97-AF65-F5344CB8AC3E}">
        <p14:creationId xmlns:p14="http://schemas.microsoft.com/office/powerpoint/2010/main" val="3432575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effectLst/>
              </a:rPr>
              <a:t>1.5. Siècle </a:t>
            </a:r>
            <a:r>
              <a:rPr lang="fr-FR" dirty="0">
                <a:effectLst/>
              </a:rPr>
              <a:t>du rapport au progrès ambivalent</a:t>
            </a:r>
            <a:r>
              <a:rPr lang="fr-FR" b="1" u="sng" dirty="0">
                <a:effectLst/>
              </a:rPr>
              <a:t> </a:t>
            </a:r>
            <a:r>
              <a:rPr lang="fr-FR" dirty="0">
                <a:effectLst/>
              </a:rPr>
              <a:t> </a:t>
            </a:r>
            <a:endParaRPr lang="fr-FR" dirty="0"/>
          </a:p>
        </p:txBody>
      </p:sp>
      <p:sp>
        <p:nvSpPr>
          <p:cNvPr id="3" name="Espace réservé du contenu 2"/>
          <p:cNvSpPr>
            <a:spLocks noGrp="1"/>
          </p:cNvSpPr>
          <p:nvPr>
            <p:ph sz="half" idx="1"/>
          </p:nvPr>
        </p:nvSpPr>
        <p:spPr/>
        <p:txBody>
          <a:bodyPr>
            <a:normAutofit fontScale="92500" lnSpcReduction="10000"/>
          </a:bodyPr>
          <a:lstStyle/>
          <a:p>
            <a:r>
              <a:rPr lang="fr-FR" dirty="0" smtClean="0"/>
              <a:t>Espoir rêve</a:t>
            </a:r>
          </a:p>
          <a:p>
            <a:pPr marL="0" indent="0">
              <a:buNone/>
            </a:pPr>
            <a:endParaRPr lang="fr-FR" dirty="0"/>
          </a:p>
          <a:p>
            <a:pPr marL="0" indent="0">
              <a:buNone/>
            </a:pPr>
            <a:r>
              <a:rPr lang="fr-FR" dirty="0" smtClean="0"/>
              <a:t>Agriculture propre (sélection espèce animales et végétales)</a:t>
            </a:r>
          </a:p>
          <a:p>
            <a:pPr marL="0" indent="0">
              <a:buNone/>
            </a:pPr>
            <a:endParaRPr lang="fr-FR" dirty="0" smtClean="0"/>
          </a:p>
          <a:p>
            <a:pPr marL="0" indent="0">
              <a:buNone/>
            </a:pPr>
            <a:r>
              <a:rPr lang="fr-FR" dirty="0" smtClean="0"/>
              <a:t>Santé préservée, médicaments ciblés</a:t>
            </a:r>
          </a:p>
          <a:p>
            <a:pPr marL="0" indent="0">
              <a:buNone/>
            </a:pPr>
            <a:endParaRPr lang="fr-FR" dirty="0"/>
          </a:p>
          <a:p>
            <a:pPr marL="0" indent="0">
              <a:buNone/>
            </a:pPr>
            <a:r>
              <a:rPr lang="fr-FR" i="1" dirty="0" smtClean="0"/>
              <a:t>Homme augmenté</a:t>
            </a:r>
            <a:endParaRPr lang="fr-FR" i="1" dirty="0"/>
          </a:p>
        </p:txBody>
      </p:sp>
      <p:sp>
        <p:nvSpPr>
          <p:cNvPr id="4" name="Espace réservé du contenu 3"/>
          <p:cNvSpPr>
            <a:spLocks noGrp="1"/>
          </p:cNvSpPr>
          <p:nvPr>
            <p:ph sz="half" idx="2"/>
          </p:nvPr>
        </p:nvSpPr>
        <p:spPr/>
        <p:txBody>
          <a:bodyPr>
            <a:normAutofit fontScale="92500" lnSpcReduction="10000"/>
          </a:bodyPr>
          <a:lstStyle/>
          <a:p>
            <a:r>
              <a:rPr lang="fr-FR" dirty="0" smtClean="0"/>
              <a:t>Méfiance, critique</a:t>
            </a:r>
          </a:p>
          <a:p>
            <a:pPr marL="0" indent="0">
              <a:buNone/>
            </a:pPr>
            <a:endParaRPr lang="fr-FR" dirty="0"/>
          </a:p>
          <a:p>
            <a:pPr marL="0" indent="0">
              <a:buNone/>
            </a:pPr>
            <a:r>
              <a:rPr lang="fr-FR" dirty="0" smtClean="0"/>
              <a:t>Protection, précaution</a:t>
            </a:r>
          </a:p>
          <a:p>
            <a:pPr marL="0" indent="0">
              <a:buNone/>
            </a:pPr>
            <a:endParaRPr lang="fr-FR" dirty="0"/>
          </a:p>
          <a:p>
            <a:pPr marL="0" indent="0">
              <a:buNone/>
            </a:pPr>
            <a:r>
              <a:rPr lang="fr-FR" dirty="0" smtClean="0"/>
              <a:t>Critiques organisées et collectives</a:t>
            </a:r>
          </a:p>
          <a:p>
            <a:pPr marL="0" indent="0">
              <a:buNone/>
            </a:pPr>
            <a:endParaRPr lang="fr-FR" dirty="0"/>
          </a:p>
          <a:p>
            <a:pPr marL="0" indent="0">
              <a:buNone/>
            </a:pPr>
            <a:r>
              <a:rPr lang="fr-FR" dirty="0" smtClean="0"/>
              <a:t>Dénonciations de logiques de puissances et de croissances (libéralisme économique)</a:t>
            </a:r>
            <a:endParaRPr lang="fr-FR" dirty="0"/>
          </a:p>
        </p:txBody>
      </p:sp>
      <p:sp>
        <p:nvSpPr>
          <p:cNvPr id="5" name="Espace réservé du numéro de diapositive 4"/>
          <p:cNvSpPr>
            <a:spLocks noGrp="1"/>
          </p:cNvSpPr>
          <p:nvPr>
            <p:ph type="sldNum" sz="quarter" idx="12"/>
          </p:nvPr>
        </p:nvSpPr>
        <p:spPr/>
        <p:txBody>
          <a:bodyPr/>
          <a:lstStyle/>
          <a:p>
            <a:fld id="{A38A5D41-E0AE-4542-94D6-6FCB10B1150B}" type="slidenum">
              <a:rPr lang="fr-FR" smtClean="0"/>
              <a:t>14</a:t>
            </a:fld>
            <a:endParaRPr lang="fr-FR"/>
          </a:p>
        </p:txBody>
      </p:sp>
    </p:spTree>
    <p:extLst>
      <p:ext uri="{BB962C8B-B14F-4D97-AF65-F5344CB8AC3E}">
        <p14:creationId xmlns:p14="http://schemas.microsoft.com/office/powerpoint/2010/main" val="2056293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Critiques </a:t>
            </a:r>
            <a:endParaRPr lang="fr-FR" dirty="0"/>
          </a:p>
        </p:txBody>
      </p:sp>
      <p:sp>
        <p:nvSpPr>
          <p:cNvPr id="6" name="Espace réservé du contenu 5"/>
          <p:cNvSpPr>
            <a:spLocks noGrp="1"/>
          </p:cNvSpPr>
          <p:nvPr>
            <p:ph idx="1"/>
          </p:nvPr>
        </p:nvSpPr>
        <p:spPr/>
        <p:txBody>
          <a:bodyPr/>
          <a:lstStyle/>
          <a:p>
            <a:r>
              <a:rPr lang="fr-FR" dirty="0" smtClean="0"/>
              <a:t>Dommages environnement</a:t>
            </a:r>
          </a:p>
          <a:p>
            <a:r>
              <a:rPr lang="fr-FR" dirty="0" smtClean="0"/>
              <a:t>Santé publique (hormone croissance, thalidomide)</a:t>
            </a:r>
          </a:p>
          <a:p>
            <a:r>
              <a:rPr lang="fr-FR" dirty="0" smtClean="0"/>
              <a:t>Portées par Scientifiques, association de citoyens (élévation niveau d’éducation classes moyennes)</a:t>
            </a:r>
          </a:p>
          <a:p>
            <a:r>
              <a:rPr lang="fr-FR" dirty="0" smtClean="0"/>
              <a:t>Intégrée aux entreprises (RSE) ?</a:t>
            </a:r>
            <a:endParaRPr lang="fr-FR" dirty="0"/>
          </a:p>
        </p:txBody>
      </p:sp>
      <p:sp>
        <p:nvSpPr>
          <p:cNvPr id="7" name="Espace réservé du numéro de diapositive 6"/>
          <p:cNvSpPr>
            <a:spLocks noGrp="1"/>
          </p:cNvSpPr>
          <p:nvPr>
            <p:ph type="sldNum" sz="quarter" idx="12"/>
          </p:nvPr>
        </p:nvSpPr>
        <p:spPr/>
        <p:txBody>
          <a:bodyPr/>
          <a:lstStyle/>
          <a:p>
            <a:fld id="{A38A5D41-E0AE-4542-94D6-6FCB10B1150B}" type="slidenum">
              <a:rPr lang="fr-FR" smtClean="0"/>
              <a:t>15</a:t>
            </a:fld>
            <a:endParaRPr lang="fr-FR"/>
          </a:p>
        </p:txBody>
      </p:sp>
    </p:spTree>
    <p:extLst>
      <p:ext uri="{BB962C8B-B14F-4D97-AF65-F5344CB8AC3E}">
        <p14:creationId xmlns:p14="http://schemas.microsoft.com/office/powerpoint/2010/main" val="1082275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2400" dirty="0" smtClean="0">
                <a:effectLst/>
              </a:rPr>
              <a:t>1.6. Multiplication </a:t>
            </a:r>
            <a:r>
              <a:rPr lang="fr-FR" sz="2400" dirty="0">
                <a:effectLst/>
              </a:rPr>
              <a:t>des espaces de construction et de légitimation des savoirs. </a:t>
            </a:r>
            <a:endParaRPr lang="fr-FR" sz="2400" dirty="0"/>
          </a:p>
        </p:txBody>
      </p:sp>
      <p:pic>
        <p:nvPicPr>
          <p:cNvPr id="4" name="Espace réservé du contenu 3" descr="laboratoire.jpg"/>
          <p:cNvPicPr>
            <a:picLocks noGrp="1" noChangeAspect="1"/>
          </p:cNvPicPr>
          <p:nvPr>
            <p:ph idx="1"/>
          </p:nvPr>
        </p:nvPicPr>
        <p:blipFill>
          <a:blip r:embed="rId2">
            <a:extLst>
              <a:ext uri="{28A0092B-C50C-407E-A947-70E740481C1C}">
                <a14:useLocalDpi xmlns:a14="http://schemas.microsoft.com/office/drawing/2010/main" val="0"/>
              </a:ext>
            </a:extLst>
          </a:blip>
          <a:srcRect l="-16923" r="-16923"/>
          <a:stretch>
            <a:fillRect/>
          </a:stretch>
        </p:blipFill>
        <p:spPr/>
      </p:pic>
      <p:sp>
        <p:nvSpPr>
          <p:cNvPr id="5" name="ZoneTexte 4"/>
          <p:cNvSpPr txBox="1"/>
          <p:nvPr/>
        </p:nvSpPr>
        <p:spPr>
          <a:xfrm>
            <a:off x="929706" y="6463927"/>
            <a:ext cx="6802728" cy="646331"/>
          </a:xfrm>
          <a:prstGeom prst="rect">
            <a:avLst/>
          </a:prstGeom>
          <a:noFill/>
        </p:spPr>
        <p:txBody>
          <a:bodyPr wrap="square" rtlCol="0">
            <a:spAutoFit/>
          </a:bodyPr>
          <a:lstStyle/>
          <a:p>
            <a:r>
              <a:rPr lang="fr-FR" dirty="0" smtClean="0"/>
              <a:t>Lieu classique : laboratoire universitaire ou industriel</a:t>
            </a:r>
          </a:p>
          <a:p>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16</a:t>
            </a:fld>
            <a:endParaRPr lang="fr-FR"/>
          </a:p>
        </p:txBody>
      </p:sp>
    </p:spTree>
    <p:extLst>
      <p:ext uri="{BB962C8B-B14F-4D97-AF65-F5344CB8AC3E}">
        <p14:creationId xmlns:p14="http://schemas.microsoft.com/office/powerpoint/2010/main" val="3539601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6" name="Espace réservé du contenu 5" descr="ONG.jpg"/>
          <p:cNvPicPr>
            <a:picLocks noGrp="1" noChangeAspect="1"/>
          </p:cNvPicPr>
          <p:nvPr>
            <p:ph sz="half" idx="1"/>
          </p:nvPr>
        </p:nvPicPr>
        <p:blipFill>
          <a:blip r:embed="rId2">
            <a:extLst>
              <a:ext uri="{28A0092B-C50C-407E-A947-70E740481C1C}">
                <a14:useLocalDpi xmlns:a14="http://schemas.microsoft.com/office/drawing/2010/main" val="0"/>
              </a:ext>
            </a:extLst>
          </a:blip>
          <a:srcRect t="-49467" b="-49467"/>
          <a:stretch>
            <a:fillRect/>
          </a:stretch>
        </p:blipFill>
        <p:spPr/>
      </p:pic>
      <p:pic>
        <p:nvPicPr>
          <p:cNvPr id="5" name="Espace réservé du contenu 4" descr="think tank.jpg"/>
          <p:cNvPicPr>
            <a:picLocks noGrp="1" noChangeAspect="1"/>
          </p:cNvPicPr>
          <p:nvPr>
            <p:ph sz="half" idx="2"/>
          </p:nvPr>
        </p:nvPicPr>
        <p:blipFill>
          <a:blip r:embed="rId3">
            <a:extLst>
              <a:ext uri="{28A0092B-C50C-407E-A947-70E740481C1C}">
                <a14:useLocalDpi xmlns:a14="http://schemas.microsoft.com/office/drawing/2010/main" val="0"/>
              </a:ext>
            </a:extLst>
          </a:blip>
          <a:srcRect t="-28038" b="-28038"/>
          <a:stretch>
            <a:fillRect/>
          </a:stretch>
        </p:blipFill>
        <p:spPr/>
      </p:pic>
      <p:sp>
        <p:nvSpPr>
          <p:cNvPr id="7" name="ZoneTexte 6"/>
          <p:cNvSpPr txBox="1"/>
          <p:nvPr/>
        </p:nvSpPr>
        <p:spPr>
          <a:xfrm>
            <a:off x="680273" y="5602070"/>
            <a:ext cx="3492067" cy="646331"/>
          </a:xfrm>
          <a:prstGeom prst="rect">
            <a:avLst/>
          </a:prstGeom>
          <a:noFill/>
        </p:spPr>
        <p:txBody>
          <a:bodyPr wrap="square" rtlCol="0">
            <a:spAutoFit/>
          </a:bodyPr>
          <a:lstStyle/>
          <a:p>
            <a:r>
              <a:rPr lang="fr-FR" dirty="0" smtClean="0"/>
              <a:t>Critique experte, poids politique</a:t>
            </a:r>
            <a:endParaRPr lang="fr-FR" dirty="0"/>
          </a:p>
        </p:txBody>
      </p:sp>
      <p:sp>
        <p:nvSpPr>
          <p:cNvPr id="8" name="ZoneTexte 7"/>
          <p:cNvSpPr txBox="1"/>
          <p:nvPr/>
        </p:nvSpPr>
        <p:spPr>
          <a:xfrm>
            <a:off x="4648200" y="5602070"/>
            <a:ext cx="3492067" cy="923330"/>
          </a:xfrm>
          <a:prstGeom prst="rect">
            <a:avLst/>
          </a:prstGeom>
          <a:noFill/>
        </p:spPr>
        <p:txBody>
          <a:bodyPr wrap="square" rtlCol="0">
            <a:spAutoFit/>
          </a:bodyPr>
          <a:lstStyle/>
          <a:p>
            <a:r>
              <a:rPr lang="fr-FR" dirty="0" smtClean="0"/>
              <a:t>Légitimation scientifique des politiques,  et des orientations des programmes scientifiques</a:t>
            </a:r>
            <a:endParaRPr lang="fr-FR" dirty="0"/>
          </a:p>
        </p:txBody>
      </p:sp>
      <p:sp>
        <p:nvSpPr>
          <p:cNvPr id="9" name="Espace réservé du numéro de diapositive 8"/>
          <p:cNvSpPr>
            <a:spLocks noGrp="1"/>
          </p:cNvSpPr>
          <p:nvPr>
            <p:ph type="sldNum" sz="quarter" idx="12"/>
          </p:nvPr>
        </p:nvSpPr>
        <p:spPr/>
        <p:txBody>
          <a:bodyPr/>
          <a:lstStyle/>
          <a:p>
            <a:fld id="{A38A5D41-E0AE-4542-94D6-6FCB10B1150B}" type="slidenum">
              <a:rPr lang="fr-FR" smtClean="0"/>
              <a:t>17</a:t>
            </a:fld>
            <a:endParaRPr lang="fr-FR"/>
          </a:p>
        </p:txBody>
      </p:sp>
    </p:spTree>
    <p:extLst>
      <p:ext uri="{BB962C8B-B14F-4D97-AF65-F5344CB8AC3E}">
        <p14:creationId xmlns:p14="http://schemas.microsoft.com/office/powerpoint/2010/main" val="2933281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u="sng" dirty="0" smtClean="0">
                <a:effectLst/>
              </a:rPr>
              <a:t>1.7. Siècle </a:t>
            </a:r>
            <a:r>
              <a:rPr lang="fr-FR" u="sng" dirty="0">
                <a:effectLst/>
              </a:rPr>
              <a:t>des régulations croissantes</a:t>
            </a:r>
            <a:r>
              <a:rPr lang="fr-FR" dirty="0">
                <a:effectLst/>
              </a:rPr>
              <a:t>, </a:t>
            </a:r>
            <a:endParaRPr lang="fr-FR" dirty="0"/>
          </a:p>
        </p:txBody>
      </p:sp>
      <p:sp>
        <p:nvSpPr>
          <p:cNvPr id="5" name="Espace réservé du contenu 4"/>
          <p:cNvSpPr>
            <a:spLocks noGrp="1"/>
          </p:cNvSpPr>
          <p:nvPr>
            <p:ph idx="1"/>
          </p:nvPr>
        </p:nvSpPr>
        <p:spPr/>
        <p:txBody>
          <a:bodyPr>
            <a:normAutofit lnSpcReduction="10000"/>
          </a:bodyPr>
          <a:lstStyle/>
          <a:p>
            <a:r>
              <a:rPr lang="fr-FR" dirty="0" smtClean="0"/>
              <a:t>Tension développement </a:t>
            </a:r>
            <a:r>
              <a:rPr lang="fr-FR" dirty="0"/>
              <a:t>scientifique et technologique /</a:t>
            </a:r>
            <a:r>
              <a:rPr lang="fr-FR" dirty="0" smtClean="0"/>
              <a:t> protéger populations </a:t>
            </a:r>
            <a:r>
              <a:rPr lang="fr-FR" dirty="0"/>
              <a:t>et </a:t>
            </a:r>
            <a:r>
              <a:rPr lang="fr-FR" dirty="0" smtClean="0"/>
              <a:t>environnement </a:t>
            </a:r>
            <a:r>
              <a:rPr lang="fr-FR" dirty="0"/>
              <a:t>des conséquences néfastes et indésirables </a:t>
            </a:r>
            <a:endParaRPr lang="fr-FR" dirty="0" smtClean="0"/>
          </a:p>
          <a:p>
            <a:r>
              <a:rPr lang="fr-FR" dirty="0" smtClean="0"/>
              <a:t>Variables selon pays et classes sociales</a:t>
            </a:r>
          </a:p>
          <a:p>
            <a:r>
              <a:rPr lang="fr-FR" dirty="0" smtClean="0"/>
              <a:t>Dispositifs de gestion, analyses coûts bénéfice, management des risques</a:t>
            </a:r>
          </a:p>
          <a:p>
            <a:r>
              <a:rPr lang="fr-FR" dirty="0" smtClean="0"/>
              <a:t>1970-1980 gestion secret/transparence</a:t>
            </a:r>
          </a:p>
          <a:p>
            <a:r>
              <a:rPr lang="fr-FR" dirty="0" smtClean="0"/>
              <a:t>Instruments économiques (taxes, droits à polluer)</a:t>
            </a:r>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18</a:t>
            </a:fld>
            <a:endParaRPr lang="fr-FR"/>
          </a:p>
        </p:txBody>
      </p:sp>
    </p:spTree>
    <p:extLst>
      <p:ext uri="{BB962C8B-B14F-4D97-AF65-F5344CB8AC3E}">
        <p14:creationId xmlns:p14="http://schemas.microsoft.com/office/powerpoint/2010/main" val="1008979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2. Les </a:t>
            </a:r>
            <a:r>
              <a:rPr lang="fr-FR" dirty="0"/>
              <a:t>figures du scientifique : de la persona à l’entrepreneur scientifique</a:t>
            </a:r>
            <a:br>
              <a:rPr lang="fr-FR" dirty="0"/>
            </a:br>
            <a:endParaRPr lang="fr-FR" dirty="0"/>
          </a:p>
        </p:txBody>
      </p:sp>
      <p:sp>
        <p:nvSpPr>
          <p:cNvPr id="3" name="Espace réservé du texte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1"/>
          </p:nvPr>
        </p:nvSpPr>
        <p:spPr/>
        <p:txBody>
          <a:bodyPr/>
          <a:lstStyle/>
          <a:p>
            <a:fld id="{A38A5D41-E0AE-4542-94D6-6FCB10B1150B}" type="slidenum">
              <a:rPr lang="fr-FR" smtClean="0"/>
              <a:t>19</a:t>
            </a:fld>
            <a:endParaRPr lang="fr-FR"/>
          </a:p>
        </p:txBody>
      </p:sp>
    </p:spTree>
    <p:extLst>
      <p:ext uri="{BB962C8B-B14F-4D97-AF65-F5344CB8AC3E}">
        <p14:creationId xmlns:p14="http://schemas.microsoft.com/office/powerpoint/2010/main" val="67769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endParaRPr lang="fr-FR"/>
          </a:p>
        </p:txBody>
      </p:sp>
      <p:sp>
        <p:nvSpPr>
          <p:cNvPr id="6" name="Espace réservé du contenu 5"/>
          <p:cNvSpPr>
            <a:spLocks noGrp="1"/>
          </p:cNvSpPr>
          <p:nvPr>
            <p:ph idx="1"/>
          </p:nvPr>
        </p:nvSpPr>
        <p:spPr/>
        <p:txBody>
          <a:bodyPr/>
          <a:lstStyle/>
          <a:p>
            <a:pPr marL="514350" indent="-514350">
              <a:buFont typeface="+mj-lt"/>
              <a:buAutoNum type="arabicPeriod"/>
            </a:pPr>
            <a:r>
              <a:rPr lang="fr-FR" dirty="0"/>
              <a:t>Le vingtième </a:t>
            </a:r>
            <a:r>
              <a:rPr lang="fr-FR" dirty="0" smtClean="0"/>
              <a:t>siècle, </a:t>
            </a:r>
            <a:r>
              <a:rPr lang="fr-FR" dirty="0"/>
              <a:t>Enjeux socio-politiques et </a:t>
            </a:r>
            <a:r>
              <a:rPr lang="fr-FR" dirty="0" smtClean="0"/>
              <a:t>économiques</a:t>
            </a:r>
          </a:p>
          <a:p>
            <a:pPr marL="514350" indent="-514350">
              <a:buFont typeface="+mj-lt"/>
              <a:buAutoNum type="arabicPeriod"/>
            </a:pPr>
            <a:endParaRPr lang="fr-FR" dirty="0" smtClean="0"/>
          </a:p>
          <a:p>
            <a:pPr marL="514350" indent="-514350">
              <a:buFont typeface="+mj-lt"/>
              <a:buAutoNum type="arabicPeriod"/>
            </a:pPr>
            <a:r>
              <a:rPr lang="fr-FR" dirty="0"/>
              <a:t>Les figures du scientifique : de la persona à l’entrepreneur </a:t>
            </a:r>
            <a:r>
              <a:rPr lang="fr-FR" dirty="0" smtClean="0"/>
              <a:t>scientifique</a:t>
            </a:r>
          </a:p>
          <a:p>
            <a:pPr marL="514350" indent="-514350">
              <a:buFont typeface="+mj-lt"/>
              <a:buAutoNum type="arabicPeriod"/>
            </a:pPr>
            <a:endParaRPr lang="fr-FR" dirty="0"/>
          </a:p>
          <a:p>
            <a:pPr marL="514350" indent="-514350">
              <a:buFont typeface="+mj-lt"/>
              <a:buAutoNum type="arabicPeriod"/>
            </a:pPr>
            <a:r>
              <a:rPr lang="fr-FR" dirty="0" smtClean="0"/>
              <a:t>Les révolutions scientifiques (</a:t>
            </a:r>
            <a:r>
              <a:rPr lang="fr-FR" dirty="0" err="1" smtClean="0"/>
              <a:t>T</a:t>
            </a:r>
            <a:r>
              <a:rPr lang="fr-FR" dirty="0" smtClean="0"/>
              <a:t>. Kuhn)</a:t>
            </a:r>
            <a:endParaRPr lang="fr-FR" dirty="0"/>
          </a:p>
          <a:p>
            <a:pPr marL="514350" indent="-514350">
              <a:buFont typeface="+mj-lt"/>
              <a:buAutoNum type="arabicPeriod"/>
            </a:pP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2</a:t>
            </a:fld>
            <a:endParaRPr lang="fr-FR"/>
          </a:p>
        </p:txBody>
      </p:sp>
    </p:spTree>
    <p:extLst>
      <p:ext uri="{BB962C8B-B14F-4D97-AF65-F5344CB8AC3E}">
        <p14:creationId xmlns:p14="http://schemas.microsoft.com/office/powerpoint/2010/main" val="75673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2.1. La </a:t>
            </a:r>
            <a:r>
              <a:rPr lang="fr-FR" i="1" dirty="0" smtClean="0"/>
              <a:t>persona</a:t>
            </a:r>
            <a:r>
              <a:rPr lang="fr-FR" dirty="0" smtClean="0"/>
              <a:t> scientifique</a:t>
            </a:r>
            <a:endParaRPr lang="fr-FR" dirty="0"/>
          </a:p>
        </p:txBody>
      </p:sp>
      <p:pic>
        <p:nvPicPr>
          <p:cNvPr id="6" name="Espace réservé du contenu 5" descr="einstein_oppenheimer.jpg"/>
          <p:cNvPicPr>
            <a:picLocks noGrp="1" noChangeAspect="1"/>
          </p:cNvPicPr>
          <p:nvPr>
            <p:ph idx="1"/>
          </p:nvPr>
        </p:nvPicPr>
        <p:blipFill>
          <a:blip r:embed="rId2">
            <a:extLst>
              <a:ext uri="{28A0092B-C50C-407E-A947-70E740481C1C}">
                <a14:useLocalDpi xmlns:a14="http://schemas.microsoft.com/office/drawing/2010/main" val="0"/>
              </a:ext>
            </a:extLst>
          </a:blip>
          <a:srcRect l="-24545" r="-24545"/>
          <a:stretch>
            <a:fillRect/>
          </a:stretch>
        </p:blipFill>
        <p:spPr>
          <a:xfrm>
            <a:off x="-926022" y="1409565"/>
            <a:ext cx="8229600" cy="4526280"/>
          </a:xfrm>
        </p:spPr>
      </p:pic>
      <p:sp>
        <p:nvSpPr>
          <p:cNvPr id="7" name="ZoneTexte 6"/>
          <p:cNvSpPr txBox="1"/>
          <p:nvPr/>
        </p:nvSpPr>
        <p:spPr>
          <a:xfrm>
            <a:off x="5487534" y="1516383"/>
            <a:ext cx="4263043" cy="646331"/>
          </a:xfrm>
          <a:prstGeom prst="rect">
            <a:avLst/>
          </a:prstGeom>
          <a:noFill/>
        </p:spPr>
        <p:txBody>
          <a:bodyPr wrap="square" rtlCol="0">
            <a:spAutoFit/>
          </a:bodyPr>
          <a:lstStyle/>
          <a:p>
            <a:r>
              <a:rPr lang="fr-FR" dirty="0" smtClean="0">
                <a:solidFill>
                  <a:schemeClr val="bg1"/>
                </a:solidFill>
              </a:rPr>
              <a:t>R. Oppenheimer, A. Einstein Conversation sur les trous noirs</a:t>
            </a:r>
          </a:p>
        </p:txBody>
      </p:sp>
      <p:sp>
        <p:nvSpPr>
          <p:cNvPr id="8" name="ZoneTexte 7"/>
          <p:cNvSpPr txBox="1"/>
          <p:nvPr/>
        </p:nvSpPr>
        <p:spPr>
          <a:xfrm>
            <a:off x="793652" y="6305164"/>
            <a:ext cx="7893148" cy="369332"/>
          </a:xfrm>
          <a:prstGeom prst="rect">
            <a:avLst/>
          </a:prstGeom>
          <a:noFill/>
        </p:spPr>
        <p:txBody>
          <a:bodyPr wrap="square" rtlCol="0">
            <a:spAutoFit/>
          </a:bodyPr>
          <a:lstStyle/>
          <a:p>
            <a:r>
              <a:rPr lang="fr-FR" dirty="0" smtClean="0"/>
              <a:t>Approche  culturelle, socio-historique</a:t>
            </a:r>
            <a:endParaRPr lang="fr-FR" dirty="0"/>
          </a:p>
        </p:txBody>
      </p:sp>
      <p:sp>
        <p:nvSpPr>
          <p:cNvPr id="9" name="Espace réservé du numéro de diapositive 8"/>
          <p:cNvSpPr>
            <a:spLocks noGrp="1"/>
          </p:cNvSpPr>
          <p:nvPr>
            <p:ph type="sldNum" sz="quarter" idx="12"/>
          </p:nvPr>
        </p:nvSpPr>
        <p:spPr/>
        <p:txBody>
          <a:bodyPr/>
          <a:lstStyle/>
          <a:p>
            <a:fld id="{A38A5D41-E0AE-4542-94D6-6FCB10B1150B}" type="slidenum">
              <a:rPr lang="fr-FR" smtClean="0"/>
              <a:t>20</a:t>
            </a:fld>
            <a:endParaRPr lang="fr-FR"/>
          </a:p>
        </p:txBody>
      </p:sp>
    </p:spTree>
    <p:extLst>
      <p:ext uri="{BB962C8B-B14F-4D97-AF65-F5344CB8AC3E}">
        <p14:creationId xmlns:p14="http://schemas.microsoft.com/office/powerpoint/2010/main" val="1939850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t> La professionnalisation du scientifique</a:t>
            </a:r>
            <a:endParaRPr lang="fr-FR" dirty="0"/>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3151896221"/>
              </p:ext>
            </p:extLst>
          </p:nvPr>
        </p:nvGraphicFramePr>
        <p:xfrm>
          <a:off x="457200" y="1736960"/>
          <a:ext cx="8229600" cy="3366140"/>
        </p:xfrm>
        <a:graphic>
          <a:graphicData uri="http://schemas.openxmlformats.org/drawingml/2006/table">
            <a:tbl>
              <a:tblPr firstRow="1" bandRow="1">
                <a:tableStyleId>{22838BEF-8BB2-4498-84A7-C5851F593DF1}</a:tableStyleId>
              </a:tblPr>
              <a:tblGrid>
                <a:gridCol w="4114800"/>
                <a:gridCol w="4114800"/>
              </a:tblGrid>
              <a:tr h="841535">
                <a:tc>
                  <a:txBody>
                    <a:bodyPr/>
                    <a:lstStyle/>
                    <a:p>
                      <a:pPr algn="just">
                        <a:spcAft>
                          <a:spcPts val="0"/>
                        </a:spcAft>
                      </a:pPr>
                      <a:r>
                        <a:rPr lang="fr-FR" sz="1200" dirty="0">
                          <a:effectLst/>
                        </a:rPr>
                        <a:t>Scientifique fin 19</a:t>
                      </a:r>
                      <a:r>
                        <a:rPr lang="fr-FR" sz="1200" baseline="30000" dirty="0">
                          <a:effectLst/>
                        </a:rPr>
                        <a:t>ème</a:t>
                      </a:r>
                      <a:r>
                        <a:rPr lang="fr-FR" sz="1200" dirty="0">
                          <a:effectLst/>
                        </a:rPr>
                        <a:t> début 20</a:t>
                      </a:r>
                      <a:r>
                        <a:rPr lang="fr-FR" sz="1200" baseline="30000" dirty="0">
                          <a:effectLst/>
                        </a:rPr>
                        <a:t>ème</a:t>
                      </a:r>
                      <a:r>
                        <a:rPr lang="fr-FR" sz="1200" dirty="0">
                          <a:effectLst/>
                        </a:rPr>
                        <a:t> siècle</a:t>
                      </a:r>
                      <a:endParaRPr lang="fr-FR" sz="1200" dirty="0">
                        <a:effectLst/>
                        <a:latin typeface="Cambria"/>
                        <a:ea typeface="ＭＳ 明朝"/>
                        <a:cs typeface="Times New Roman"/>
                      </a:endParaRPr>
                    </a:p>
                  </a:txBody>
                  <a:tcPr marL="68580" marR="68580" marT="0" marB="0"/>
                </a:tc>
                <a:tc>
                  <a:txBody>
                    <a:bodyPr/>
                    <a:lstStyle/>
                    <a:p>
                      <a:pPr algn="just">
                        <a:spcAft>
                          <a:spcPts val="0"/>
                        </a:spcAft>
                      </a:pPr>
                      <a:r>
                        <a:rPr lang="fr-FR" sz="1200">
                          <a:effectLst/>
                        </a:rPr>
                        <a:t>Scientifique 20</a:t>
                      </a:r>
                      <a:r>
                        <a:rPr lang="fr-FR" sz="1200" baseline="30000">
                          <a:effectLst/>
                        </a:rPr>
                        <a:t>ème</a:t>
                      </a:r>
                      <a:r>
                        <a:rPr lang="fr-FR" sz="1200">
                          <a:effectLst/>
                        </a:rPr>
                        <a:t> siècle et après</a:t>
                      </a:r>
                      <a:endParaRPr lang="fr-FR" sz="1200">
                        <a:effectLst/>
                        <a:latin typeface="Cambria"/>
                        <a:ea typeface="ＭＳ 明朝"/>
                        <a:cs typeface="Times New Roman"/>
                      </a:endParaRPr>
                    </a:p>
                  </a:txBody>
                  <a:tcPr marL="68580" marR="68580" marT="0" marB="0"/>
                </a:tc>
              </a:tr>
              <a:tr h="841535">
                <a:tc>
                  <a:txBody>
                    <a:bodyPr/>
                    <a:lstStyle/>
                    <a:p>
                      <a:pPr algn="just">
                        <a:spcAft>
                          <a:spcPts val="0"/>
                        </a:spcAft>
                      </a:pPr>
                      <a:r>
                        <a:rPr lang="fr-FR" sz="1200">
                          <a:effectLst/>
                        </a:rPr>
                        <a:t>Vocations scientifiques (cf. religion)</a:t>
                      </a:r>
                      <a:endParaRPr lang="fr-FR" sz="1200">
                        <a:effectLst/>
                        <a:latin typeface="Cambria"/>
                        <a:ea typeface="ＭＳ 明朝"/>
                        <a:cs typeface="Times New Roman"/>
                      </a:endParaRPr>
                    </a:p>
                  </a:txBody>
                  <a:tcPr marL="68580" marR="68580" marT="0" marB="0"/>
                </a:tc>
                <a:tc>
                  <a:txBody>
                    <a:bodyPr/>
                    <a:lstStyle/>
                    <a:p>
                      <a:pPr algn="just">
                        <a:spcAft>
                          <a:spcPts val="0"/>
                        </a:spcAft>
                      </a:pPr>
                      <a:r>
                        <a:rPr lang="fr-FR" sz="1200">
                          <a:effectLst/>
                        </a:rPr>
                        <a:t>Travail scientifique</a:t>
                      </a:r>
                      <a:endParaRPr lang="fr-FR" sz="1200">
                        <a:effectLst/>
                        <a:latin typeface="Cambria"/>
                        <a:ea typeface="ＭＳ 明朝"/>
                        <a:cs typeface="Times New Roman"/>
                      </a:endParaRPr>
                    </a:p>
                  </a:txBody>
                  <a:tcPr marL="68580" marR="68580" marT="0" marB="0"/>
                </a:tc>
              </a:tr>
              <a:tr h="841535">
                <a:tc>
                  <a:txBody>
                    <a:bodyPr/>
                    <a:lstStyle/>
                    <a:p>
                      <a:pPr algn="just">
                        <a:spcAft>
                          <a:spcPts val="0"/>
                        </a:spcAft>
                      </a:pPr>
                      <a:r>
                        <a:rPr lang="fr-FR" sz="1200" dirty="0" smtClean="0">
                          <a:effectLst/>
                        </a:rPr>
                        <a:t>Intellectuel</a:t>
                      </a:r>
                      <a:endParaRPr lang="fr-FR" sz="1200" dirty="0">
                        <a:effectLst/>
                        <a:latin typeface="Cambria"/>
                        <a:ea typeface="ＭＳ 明朝"/>
                        <a:cs typeface="Times New Roman"/>
                      </a:endParaRPr>
                    </a:p>
                  </a:txBody>
                  <a:tcPr marL="68580" marR="68580" marT="0" marB="0"/>
                </a:tc>
                <a:tc>
                  <a:txBody>
                    <a:bodyPr/>
                    <a:lstStyle/>
                    <a:p>
                      <a:pPr algn="just">
                        <a:spcAft>
                          <a:spcPts val="0"/>
                        </a:spcAft>
                      </a:pPr>
                      <a:r>
                        <a:rPr lang="fr-FR" sz="1200">
                          <a:effectLst/>
                        </a:rPr>
                        <a:t>Spécialiste et technicien</a:t>
                      </a:r>
                      <a:endParaRPr lang="fr-FR" sz="1200">
                        <a:effectLst/>
                        <a:latin typeface="Cambria"/>
                        <a:ea typeface="ＭＳ 明朝"/>
                        <a:cs typeface="Times New Roman"/>
                      </a:endParaRPr>
                    </a:p>
                  </a:txBody>
                  <a:tcPr marL="68580" marR="68580" marT="0" marB="0"/>
                </a:tc>
              </a:tr>
              <a:tr h="841535">
                <a:tc>
                  <a:txBody>
                    <a:bodyPr/>
                    <a:lstStyle/>
                    <a:p>
                      <a:pPr algn="just">
                        <a:spcAft>
                          <a:spcPts val="0"/>
                        </a:spcAft>
                      </a:pPr>
                      <a:r>
                        <a:rPr lang="fr-FR" sz="1200">
                          <a:effectLst/>
                        </a:rPr>
                        <a:t>Quête de vérité</a:t>
                      </a:r>
                      <a:endParaRPr lang="fr-FR" sz="1200">
                        <a:effectLst/>
                        <a:latin typeface="Cambria"/>
                        <a:ea typeface="ＭＳ 明朝"/>
                        <a:cs typeface="Times New Roman"/>
                      </a:endParaRPr>
                    </a:p>
                  </a:txBody>
                  <a:tcPr marL="68580" marR="68580" marT="0" marB="0"/>
                </a:tc>
                <a:tc>
                  <a:txBody>
                    <a:bodyPr/>
                    <a:lstStyle/>
                    <a:p>
                      <a:pPr algn="just">
                        <a:spcAft>
                          <a:spcPts val="0"/>
                        </a:spcAft>
                      </a:pPr>
                      <a:r>
                        <a:rPr lang="fr-FR" sz="1200" dirty="0">
                          <a:effectLst/>
                        </a:rPr>
                        <a:t>Production de connaissances, de biens (croissance économique, santé publique, puissance militaire)</a:t>
                      </a:r>
                      <a:endParaRPr lang="fr-FR" sz="1200" dirty="0">
                        <a:effectLst/>
                        <a:latin typeface="Cambria"/>
                        <a:ea typeface="ＭＳ 明朝"/>
                        <a:cs typeface="Times New Roman"/>
                      </a:endParaRPr>
                    </a:p>
                  </a:txBody>
                  <a:tcPr marL="68580" marR="68580" marT="0" marB="0"/>
                </a:tc>
              </a:tr>
            </a:tbl>
          </a:graphicData>
        </a:graphic>
      </p:graphicFrame>
      <p:sp>
        <p:nvSpPr>
          <p:cNvPr id="5" name="Espace réservé du numéro de diapositive 4"/>
          <p:cNvSpPr>
            <a:spLocks noGrp="1"/>
          </p:cNvSpPr>
          <p:nvPr>
            <p:ph type="sldNum" sz="quarter" idx="12"/>
          </p:nvPr>
        </p:nvSpPr>
        <p:spPr/>
        <p:txBody>
          <a:bodyPr/>
          <a:lstStyle/>
          <a:p>
            <a:fld id="{A38A5D41-E0AE-4542-94D6-6FCB10B1150B}" type="slidenum">
              <a:rPr lang="fr-FR" smtClean="0"/>
              <a:t>21</a:t>
            </a:fld>
            <a:endParaRPr lang="fr-FR"/>
          </a:p>
        </p:txBody>
      </p:sp>
    </p:spTree>
    <p:extLst>
      <p:ext uri="{BB962C8B-B14F-4D97-AF65-F5344CB8AC3E}">
        <p14:creationId xmlns:p14="http://schemas.microsoft.com/office/powerpoint/2010/main" val="3349084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t>2.2. Projets </a:t>
            </a:r>
            <a:r>
              <a:rPr lang="fr-FR" dirty="0"/>
              <a:t>statistiques de recension des scientifiques </a:t>
            </a:r>
          </a:p>
        </p:txBody>
      </p:sp>
      <p:sp>
        <p:nvSpPr>
          <p:cNvPr id="3" name="Espace réservé du contenu 2"/>
          <p:cNvSpPr>
            <a:spLocks noGrp="1"/>
          </p:cNvSpPr>
          <p:nvPr>
            <p:ph idx="1"/>
          </p:nvPr>
        </p:nvSpPr>
        <p:spPr/>
        <p:txBody>
          <a:bodyPr/>
          <a:lstStyle/>
          <a:p>
            <a:r>
              <a:rPr lang="fr-FR" dirty="0"/>
              <a:t>H</a:t>
            </a:r>
            <a:r>
              <a:rPr lang="fr-FR" dirty="0" smtClean="0"/>
              <a:t>ypothèses </a:t>
            </a:r>
            <a:r>
              <a:rPr lang="fr-FR" dirty="0"/>
              <a:t>préalables </a:t>
            </a:r>
            <a:endParaRPr lang="fr-FR" dirty="0" smtClean="0"/>
          </a:p>
          <a:p>
            <a:pPr lvl="1"/>
            <a:r>
              <a:rPr lang="fr-FR" dirty="0" smtClean="0"/>
              <a:t>Un scientifique?</a:t>
            </a:r>
          </a:p>
          <a:p>
            <a:pPr lvl="1"/>
            <a:r>
              <a:rPr lang="fr-FR" dirty="0" smtClean="0"/>
              <a:t>En </a:t>
            </a:r>
            <a:r>
              <a:rPr lang="fr-FR" dirty="0"/>
              <a:t>quoi consiste son </a:t>
            </a:r>
            <a:r>
              <a:rPr lang="fr-FR" dirty="0" smtClean="0"/>
              <a:t>travail? </a:t>
            </a:r>
          </a:p>
          <a:p>
            <a:pPr lvl="1"/>
            <a:r>
              <a:rPr lang="fr-FR" dirty="0"/>
              <a:t>O</a:t>
            </a:r>
            <a:r>
              <a:rPr lang="fr-FR" dirty="0" smtClean="0"/>
              <a:t>rganisations </a:t>
            </a:r>
            <a:r>
              <a:rPr lang="fr-FR" dirty="0"/>
              <a:t>et </a:t>
            </a:r>
            <a:r>
              <a:rPr lang="fr-FR" dirty="0" smtClean="0"/>
              <a:t>lieux de travail? </a:t>
            </a:r>
          </a:p>
          <a:p>
            <a:pPr lvl="1"/>
            <a:r>
              <a:rPr lang="fr-FR" dirty="0" smtClean="0"/>
              <a:t>Relations</a:t>
            </a:r>
            <a:r>
              <a:rPr lang="fr-FR" dirty="0"/>
              <a:t>?</a:t>
            </a:r>
            <a:r>
              <a:rPr lang="fr-FR" dirty="0" smtClean="0"/>
              <a:t> </a:t>
            </a:r>
          </a:p>
          <a:p>
            <a:pPr lvl="1"/>
            <a:r>
              <a:rPr lang="fr-FR" dirty="0" smtClean="0"/>
              <a:t>Objectifs de travail?</a:t>
            </a:r>
            <a:endParaRPr lang="fr-FR" dirty="0"/>
          </a:p>
          <a:p>
            <a:pPr marL="520700" indent="-457200"/>
            <a:r>
              <a:rPr lang="fr-FR" dirty="0" smtClean="0"/>
              <a:t>Tentative début 20</a:t>
            </a:r>
            <a:r>
              <a:rPr lang="fr-FR" baseline="30000" dirty="0" smtClean="0"/>
              <a:t>ème</a:t>
            </a:r>
            <a:r>
              <a:rPr lang="fr-FR" dirty="0" smtClean="0"/>
              <a:t> siècle</a:t>
            </a:r>
          </a:p>
          <a:p>
            <a:pPr marL="520700" indent="-457200"/>
            <a:r>
              <a:rPr lang="fr-FR" dirty="0" smtClean="0"/>
              <a:t>Concrétisation et utilisation après Seconde guerre mondiale</a:t>
            </a:r>
            <a:endParaRPr lang="fr-FR" dirty="0"/>
          </a:p>
          <a:p>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22</a:t>
            </a:fld>
            <a:endParaRPr lang="fr-FR"/>
          </a:p>
        </p:txBody>
      </p:sp>
    </p:spTree>
    <p:extLst>
      <p:ext uri="{BB962C8B-B14F-4D97-AF65-F5344CB8AC3E}">
        <p14:creationId xmlns:p14="http://schemas.microsoft.com/office/powerpoint/2010/main" val="2208199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Pourquoi compter?</a:t>
            </a:r>
            <a:endParaRPr lang="fr-FR" dirty="0"/>
          </a:p>
        </p:txBody>
      </p:sp>
      <p:sp>
        <p:nvSpPr>
          <p:cNvPr id="3" name="Espace réservé du contenu 2"/>
          <p:cNvSpPr>
            <a:spLocks noGrp="1"/>
          </p:cNvSpPr>
          <p:nvPr>
            <p:ph idx="1"/>
          </p:nvPr>
        </p:nvSpPr>
        <p:spPr/>
        <p:txBody>
          <a:bodyPr/>
          <a:lstStyle/>
          <a:p>
            <a:pPr marL="514350" indent="-514350">
              <a:buFont typeface="+mj-lt"/>
              <a:buAutoNum type="arabicPeriod"/>
            </a:pPr>
            <a:r>
              <a:rPr lang="fr-FR" dirty="0"/>
              <a:t>La science devient un métier </a:t>
            </a:r>
            <a:endParaRPr lang="fr-FR" dirty="0" smtClean="0"/>
          </a:p>
          <a:p>
            <a:pPr marL="514350" indent="-514350">
              <a:buFont typeface="+mj-lt"/>
              <a:buAutoNum type="arabicPeriod"/>
            </a:pPr>
            <a:r>
              <a:rPr lang="fr-FR" dirty="0"/>
              <a:t>Croissance exponentielle du nombre de scientifiques au cours de ce 20</a:t>
            </a:r>
            <a:r>
              <a:rPr lang="fr-FR" baseline="30000" dirty="0"/>
              <a:t>ème</a:t>
            </a:r>
            <a:r>
              <a:rPr lang="fr-FR" dirty="0"/>
              <a:t> </a:t>
            </a:r>
            <a:r>
              <a:rPr lang="fr-FR" dirty="0" smtClean="0"/>
              <a:t>siècle</a:t>
            </a:r>
          </a:p>
          <a:p>
            <a:pPr marL="514350" indent="-514350">
              <a:buFont typeface="+mj-lt"/>
              <a:buAutoNum type="arabicPeriod"/>
            </a:pPr>
            <a:r>
              <a:rPr lang="fr-FR" dirty="0" smtClean="0"/>
              <a:t>Intérêts de </a:t>
            </a:r>
            <a:r>
              <a:rPr lang="fr-FR" dirty="0"/>
              <a:t>l</a:t>
            </a:r>
            <a:r>
              <a:rPr lang="fr-FR" dirty="0" smtClean="0"/>
              <a:t>’industrie</a:t>
            </a:r>
            <a:r>
              <a:rPr lang="fr-FR" dirty="0"/>
              <a:t>, l’armée et </a:t>
            </a:r>
            <a:r>
              <a:rPr lang="fr-FR" dirty="0" smtClean="0"/>
              <a:t>l’Etat</a:t>
            </a:r>
            <a:endParaRPr lang="fr-FR" dirty="0"/>
          </a:p>
          <a:p>
            <a:pPr marL="514350" lvl="0" indent="-514350">
              <a:buFont typeface="+mj-lt"/>
              <a:buAutoNum type="arabicPeriod"/>
            </a:pPr>
            <a:r>
              <a:rPr lang="fr-FR" dirty="0" smtClean="0"/>
              <a:t>Apprécier savoirs </a:t>
            </a:r>
            <a:r>
              <a:rPr lang="fr-FR" dirty="0"/>
              <a:t>scientifiques, </a:t>
            </a:r>
            <a:r>
              <a:rPr lang="fr-FR" dirty="0" smtClean="0"/>
              <a:t>utilité  (pratique, utilisations techniques </a:t>
            </a:r>
            <a:r>
              <a:rPr lang="fr-FR" dirty="0"/>
              <a:t>et </a:t>
            </a:r>
            <a:r>
              <a:rPr lang="fr-FR" dirty="0" smtClean="0"/>
              <a:t>commerciales)</a:t>
            </a:r>
            <a:endParaRPr lang="fr-FR" dirty="0"/>
          </a:p>
          <a:p>
            <a:pPr marL="514350" indent="-514350">
              <a:buFont typeface="+mj-lt"/>
              <a:buAutoNum type="arabicPeriod"/>
            </a:pPr>
            <a:endParaRPr lang="fr-FR" dirty="0" smtClean="0"/>
          </a:p>
          <a:p>
            <a:pPr marL="514350" indent="-514350">
              <a:buFont typeface="+mj-lt"/>
              <a:buAutoNum type="arabicPeriod"/>
            </a:pP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23</a:t>
            </a:fld>
            <a:endParaRPr lang="fr-FR"/>
          </a:p>
        </p:txBody>
      </p:sp>
    </p:spTree>
    <p:extLst>
      <p:ext uri="{BB962C8B-B14F-4D97-AF65-F5344CB8AC3E}">
        <p14:creationId xmlns:p14="http://schemas.microsoft.com/office/powerpoint/2010/main" val="3131062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38A5D41-E0AE-4542-94D6-6FCB10B1150B}" type="slidenum">
              <a:rPr lang="fr-FR" smtClean="0"/>
              <a:t>24</a:t>
            </a:fld>
            <a:endParaRPr lang="fr-FR"/>
          </a:p>
        </p:txBody>
      </p:sp>
      <p:sp>
        <p:nvSpPr>
          <p:cNvPr id="3" name="Espace réservé du contenu 2"/>
          <p:cNvSpPr>
            <a:spLocks noGrp="1"/>
          </p:cNvSpPr>
          <p:nvPr>
            <p:ph idx="4294967295"/>
          </p:nvPr>
        </p:nvSpPr>
        <p:spPr>
          <a:xfrm>
            <a:off x="409352" y="1056546"/>
            <a:ext cx="8229600" cy="4525962"/>
          </a:xfrm>
        </p:spPr>
        <p:txBody>
          <a:bodyPr/>
          <a:lstStyle/>
          <a:p>
            <a:r>
              <a:rPr lang="fr-FR" dirty="0"/>
              <a:t>S</a:t>
            </a:r>
            <a:r>
              <a:rPr lang="fr-FR" dirty="0" smtClean="0"/>
              <a:t>cientifiques =  </a:t>
            </a:r>
            <a:r>
              <a:rPr lang="fr-FR" dirty="0"/>
              <a:t>ressource </a:t>
            </a:r>
            <a:r>
              <a:rPr lang="fr-FR" dirty="0" smtClean="0"/>
              <a:t>précieuse à évaluer, gérer </a:t>
            </a:r>
          </a:p>
          <a:p>
            <a:r>
              <a:rPr lang="fr-FR" dirty="0" smtClean="0"/>
              <a:t>Scientifique = professionnel, salarié</a:t>
            </a:r>
            <a:endParaRPr lang="fr-FR" dirty="0"/>
          </a:p>
        </p:txBody>
      </p:sp>
    </p:spTree>
    <p:extLst>
      <p:ext uri="{BB962C8B-B14F-4D97-AF65-F5344CB8AC3E}">
        <p14:creationId xmlns:p14="http://schemas.microsoft.com/office/powerpoint/2010/main" val="268674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a:effectLst/>
              </a:rPr>
              <a:t>2</a:t>
            </a:r>
            <a:r>
              <a:rPr lang="fr-FR" dirty="0" smtClean="0">
                <a:effectLst/>
              </a:rPr>
              <a:t>.3. La </a:t>
            </a:r>
            <a:r>
              <a:rPr lang="fr-FR" i="1" dirty="0" err="1">
                <a:effectLst/>
              </a:rPr>
              <a:t>Big</a:t>
            </a:r>
            <a:r>
              <a:rPr lang="fr-FR" i="1" dirty="0">
                <a:effectLst/>
              </a:rPr>
              <a:t> Science </a:t>
            </a:r>
            <a:r>
              <a:rPr lang="fr-FR" dirty="0">
                <a:effectLst/>
              </a:rPr>
              <a:t>comme accélérateur </a:t>
            </a:r>
            <a:r>
              <a:rPr lang="fr-FR" dirty="0" smtClean="0">
                <a:effectLst/>
              </a:rPr>
              <a:t>?</a:t>
            </a:r>
            <a:endParaRPr lang="fr-FR" dirty="0"/>
          </a:p>
        </p:txBody>
      </p:sp>
      <p:pic>
        <p:nvPicPr>
          <p:cNvPr id="6" name="Espace réservé du contenu 5" descr="eisenhower.jpg"/>
          <p:cNvPicPr>
            <a:picLocks noGrp="1" noChangeAspect="1"/>
          </p:cNvPicPr>
          <p:nvPr>
            <p:ph sz="half" idx="1"/>
          </p:nvPr>
        </p:nvPicPr>
        <p:blipFill>
          <a:blip r:embed="rId3">
            <a:extLst>
              <a:ext uri="{28A0092B-C50C-407E-A947-70E740481C1C}">
                <a14:useLocalDpi xmlns:a14="http://schemas.microsoft.com/office/drawing/2010/main" val="0"/>
              </a:ext>
            </a:extLst>
          </a:blip>
          <a:srcRect l="-5562" r="-5562"/>
          <a:stretch>
            <a:fillRect/>
          </a:stretch>
        </p:blipFill>
        <p:spPr/>
      </p:pic>
      <p:sp>
        <p:nvSpPr>
          <p:cNvPr id="5" name="Espace réservé du contenu 4"/>
          <p:cNvSpPr>
            <a:spLocks noGrp="1"/>
          </p:cNvSpPr>
          <p:nvPr>
            <p:ph sz="half" idx="2"/>
          </p:nvPr>
        </p:nvSpPr>
        <p:spPr/>
        <p:txBody>
          <a:bodyPr>
            <a:normAutofit fontScale="92500" lnSpcReduction="10000"/>
          </a:bodyPr>
          <a:lstStyle/>
          <a:p>
            <a:r>
              <a:rPr lang="fr-FR" dirty="0" smtClean="0"/>
              <a:t>influence </a:t>
            </a:r>
            <a:r>
              <a:rPr lang="fr-FR" dirty="0"/>
              <a:t>politique injustifiée de « complexe militaro industriel » </a:t>
            </a:r>
            <a:endParaRPr lang="fr-FR" dirty="0" smtClean="0"/>
          </a:p>
          <a:p>
            <a:r>
              <a:rPr lang="fr-FR" dirty="0"/>
              <a:t>risque que « l’ordre public devienne captif d’une élite scientifique et technologique » </a:t>
            </a:r>
            <a:endParaRPr lang="fr-FR" dirty="0" smtClean="0"/>
          </a:p>
          <a:p>
            <a:r>
              <a:rPr lang="fr-FR" dirty="0"/>
              <a:t>C</a:t>
            </a:r>
            <a:r>
              <a:rPr lang="fr-FR" dirty="0" smtClean="0"/>
              <a:t>ollectivisation </a:t>
            </a:r>
            <a:r>
              <a:rPr lang="fr-FR" dirty="0"/>
              <a:t>et </a:t>
            </a:r>
            <a:r>
              <a:rPr lang="fr-FR" dirty="0" smtClean="0"/>
              <a:t>organisation recherche </a:t>
            </a:r>
            <a:r>
              <a:rPr lang="fr-FR" dirty="0"/>
              <a:t>scientifique </a:t>
            </a:r>
            <a:r>
              <a:rPr lang="fr-FR" dirty="0" smtClean="0"/>
              <a:t>réduisent </a:t>
            </a:r>
            <a:r>
              <a:rPr lang="fr-FR" dirty="0"/>
              <a:t>la créativité </a:t>
            </a:r>
            <a:endParaRPr lang="fr-FR" dirty="0" smtClean="0"/>
          </a:p>
          <a:p>
            <a:endParaRPr lang="fr-FR" dirty="0"/>
          </a:p>
          <a:p>
            <a:endParaRPr lang="fr-FR" dirty="0"/>
          </a:p>
        </p:txBody>
      </p:sp>
      <p:sp>
        <p:nvSpPr>
          <p:cNvPr id="7" name="ZoneTexte 6"/>
          <p:cNvSpPr txBox="1"/>
          <p:nvPr/>
        </p:nvSpPr>
        <p:spPr>
          <a:xfrm>
            <a:off x="457200" y="6347303"/>
            <a:ext cx="3624437" cy="646331"/>
          </a:xfrm>
          <a:prstGeom prst="rect">
            <a:avLst/>
          </a:prstGeom>
          <a:noFill/>
        </p:spPr>
        <p:txBody>
          <a:bodyPr wrap="square" rtlCol="0">
            <a:spAutoFit/>
          </a:bodyPr>
          <a:lstStyle/>
          <a:p>
            <a:pPr algn="ctr"/>
            <a:r>
              <a:rPr lang="fr-FR" dirty="0" smtClean="0"/>
              <a:t>D. </a:t>
            </a:r>
            <a:r>
              <a:rPr lang="fr-FR" dirty="0"/>
              <a:t>E</a:t>
            </a:r>
            <a:r>
              <a:rPr lang="fr-FR" dirty="0" smtClean="0"/>
              <a:t>isenhower Président 1953-1961</a:t>
            </a:r>
            <a:endParaRPr lang="fr-FR" dirty="0"/>
          </a:p>
        </p:txBody>
      </p:sp>
      <p:sp>
        <p:nvSpPr>
          <p:cNvPr id="8" name="Espace réservé du numéro de diapositive 7"/>
          <p:cNvSpPr>
            <a:spLocks noGrp="1"/>
          </p:cNvSpPr>
          <p:nvPr>
            <p:ph type="sldNum" sz="quarter" idx="12"/>
          </p:nvPr>
        </p:nvSpPr>
        <p:spPr/>
        <p:txBody>
          <a:bodyPr/>
          <a:lstStyle/>
          <a:p>
            <a:fld id="{A38A5D41-E0AE-4542-94D6-6FCB10B1150B}" type="slidenum">
              <a:rPr lang="fr-FR" smtClean="0"/>
              <a:t>25</a:t>
            </a:fld>
            <a:endParaRPr lang="fr-FR"/>
          </a:p>
        </p:txBody>
      </p:sp>
    </p:spTree>
    <p:extLst>
      <p:ext uri="{BB962C8B-B14F-4D97-AF65-F5344CB8AC3E}">
        <p14:creationId xmlns:p14="http://schemas.microsoft.com/office/powerpoint/2010/main" val="3636783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half" idx="1"/>
          </p:nvPr>
        </p:nvSpPr>
        <p:spPr/>
        <p:txBody>
          <a:bodyPr>
            <a:normAutofit fontScale="92500"/>
          </a:bodyPr>
          <a:lstStyle/>
          <a:p>
            <a:r>
              <a:rPr lang="fr-FR" dirty="0"/>
              <a:t>J. Weinberg </a:t>
            </a:r>
            <a:endParaRPr lang="fr-FR" dirty="0" smtClean="0"/>
          </a:p>
          <a:p>
            <a:endParaRPr lang="fr-FR" dirty="0"/>
          </a:p>
          <a:p>
            <a:r>
              <a:rPr lang="fr-FR" dirty="0" smtClean="0"/>
              <a:t>Inquiétude</a:t>
            </a:r>
          </a:p>
          <a:p>
            <a:endParaRPr lang="fr-FR" dirty="0"/>
          </a:p>
          <a:p>
            <a:r>
              <a:rPr lang="fr-FR" dirty="0"/>
              <a:t>« l’intellectuel spécifique » autorisé à se prononcer sur des questions techniques limitées </a:t>
            </a:r>
            <a:r>
              <a:rPr lang="fr-FR" dirty="0" smtClean="0"/>
              <a:t>remplace le «</a:t>
            </a:r>
            <a:r>
              <a:rPr lang="fr-FR" dirty="0"/>
              <a:t> représentant de l’universel ». </a:t>
            </a:r>
          </a:p>
        </p:txBody>
      </p:sp>
      <p:pic>
        <p:nvPicPr>
          <p:cNvPr id="5" name="Espace réservé du contenu 4" descr="big science book.jpg"/>
          <p:cNvPicPr>
            <a:picLocks noGrp="1" noChangeAspect="1"/>
          </p:cNvPicPr>
          <p:nvPr>
            <p:ph sz="half" idx="2"/>
          </p:nvPr>
        </p:nvPicPr>
        <p:blipFill>
          <a:blip r:embed="rId3">
            <a:extLst>
              <a:ext uri="{28A0092B-C50C-407E-A947-70E740481C1C}">
                <a14:useLocalDpi xmlns:a14="http://schemas.microsoft.com/office/drawing/2010/main" val="0"/>
              </a:ext>
            </a:extLst>
          </a:blip>
          <a:srcRect t="12842" b="12842"/>
          <a:stretch>
            <a:fillRect/>
          </a:stretch>
        </p:blipFill>
        <p:spPr/>
      </p:pic>
      <p:sp>
        <p:nvSpPr>
          <p:cNvPr id="6" name="Espace réservé du numéro de diapositive 5"/>
          <p:cNvSpPr>
            <a:spLocks noGrp="1"/>
          </p:cNvSpPr>
          <p:nvPr>
            <p:ph type="sldNum" sz="quarter" idx="12"/>
          </p:nvPr>
        </p:nvSpPr>
        <p:spPr/>
        <p:txBody>
          <a:bodyPr/>
          <a:lstStyle/>
          <a:p>
            <a:fld id="{A38A5D41-E0AE-4542-94D6-6FCB10B1150B}" type="slidenum">
              <a:rPr lang="fr-FR" smtClean="0"/>
              <a:t>26</a:t>
            </a:fld>
            <a:endParaRPr lang="fr-FR"/>
          </a:p>
        </p:txBody>
      </p:sp>
    </p:spTree>
    <p:extLst>
      <p:ext uri="{BB962C8B-B14F-4D97-AF65-F5344CB8AC3E}">
        <p14:creationId xmlns:p14="http://schemas.microsoft.com/office/powerpoint/2010/main" val="3133223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effectLst/>
              </a:rPr>
              <a:t>2.4. Compter </a:t>
            </a:r>
            <a:r>
              <a:rPr lang="fr-FR" dirty="0">
                <a:effectLst/>
              </a:rPr>
              <a:t>les scientifiques pour administrer la </a:t>
            </a:r>
            <a:r>
              <a:rPr lang="fr-FR" dirty="0" smtClean="0">
                <a:effectLst/>
              </a:rPr>
              <a:t>science</a:t>
            </a:r>
            <a:endParaRPr lang="fr-FR" dirty="0"/>
          </a:p>
        </p:txBody>
      </p:sp>
      <p:sp>
        <p:nvSpPr>
          <p:cNvPr id="5" name="Espace réservé du contenu 4"/>
          <p:cNvSpPr>
            <a:spLocks noGrp="1"/>
          </p:cNvSpPr>
          <p:nvPr>
            <p:ph idx="1"/>
          </p:nvPr>
        </p:nvSpPr>
        <p:spPr/>
        <p:txBody>
          <a:bodyPr/>
          <a:lstStyle/>
          <a:p>
            <a:r>
              <a:rPr lang="fr-FR" dirty="0"/>
              <a:t> </a:t>
            </a:r>
            <a:r>
              <a:rPr lang="fr-FR" dirty="0" smtClean="0"/>
              <a:t>Etat </a:t>
            </a:r>
            <a:r>
              <a:rPr lang="fr-FR" dirty="0"/>
              <a:t>des </a:t>
            </a:r>
            <a:r>
              <a:rPr lang="fr-FR" dirty="0" smtClean="0"/>
              <a:t>lieux</a:t>
            </a:r>
          </a:p>
          <a:p>
            <a:r>
              <a:rPr lang="fr-FR" dirty="0" smtClean="0"/>
              <a:t> </a:t>
            </a:r>
            <a:r>
              <a:rPr lang="fr-FR" dirty="0"/>
              <a:t>E</a:t>
            </a:r>
            <a:r>
              <a:rPr lang="fr-FR" dirty="0" smtClean="0"/>
              <a:t>laborer </a:t>
            </a:r>
            <a:r>
              <a:rPr lang="fr-FR" dirty="0"/>
              <a:t>des politiques </a:t>
            </a:r>
            <a:r>
              <a:rPr lang="fr-FR" dirty="0" smtClean="0"/>
              <a:t>scientifiques</a:t>
            </a:r>
            <a:endParaRPr lang="fr-FR" dirty="0"/>
          </a:p>
          <a:p>
            <a:r>
              <a:rPr lang="fr-FR" dirty="0" smtClean="0"/>
              <a:t>Effet performatif </a:t>
            </a:r>
          </a:p>
          <a:p>
            <a:pPr marL="0" indent="0">
              <a:buNone/>
            </a:pPr>
            <a:r>
              <a:rPr lang="fr-FR" dirty="0" smtClean="0">
                <a:sym typeface="Wingdings"/>
              </a:rPr>
              <a:t></a:t>
            </a:r>
            <a:r>
              <a:rPr lang="fr-FR" dirty="0" smtClean="0"/>
              <a:t> </a:t>
            </a:r>
            <a:r>
              <a:rPr lang="fr-FR" dirty="0"/>
              <a:t>reconfigurent </a:t>
            </a:r>
            <a:r>
              <a:rPr lang="fr-FR" dirty="0" smtClean="0"/>
              <a:t>les représentations du scientifique, </a:t>
            </a:r>
            <a:r>
              <a:rPr lang="fr-FR" dirty="0"/>
              <a:t>de ce à quoi sert </a:t>
            </a:r>
            <a:r>
              <a:rPr lang="fr-FR" dirty="0" smtClean="0"/>
              <a:t>son travail, reconnaissance et </a:t>
            </a:r>
            <a:r>
              <a:rPr lang="fr-FR" dirty="0"/>
              <a:t>valorisation des études </a:t>
            </a:r>
            <a:r>
              <a:rPr lang="fr-FR" dirty="0" smtClean="0"/>
              <a:t>scientifiques</a:t>
            </a:r>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27</a:t>
            </a:fld>
            <a:endParaRPr lang="fr-FR"/>
          </a:p>
        </p:txBody>
      </p:sp>
    </p:spTree>
    <p:extLst>
      <p:ext uri="{BB962C8B-B14F-4D97-AF65-F5344CB8AC3E}">
        <p14:creationId xmlns:p14="http://schemas.microsoft.com/office/powerpoint/2010/main" val="1085421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Rapport </a:t>
            </a:r>
            <a:r>
              <a:rPr lang="fr-FR" dirty="0" err="1" smtClean="0"/>
              <a:t>Steelman</a:t>
            </a:r>
            <a:r>
              <a:rPr lang="fr-FR" dirty="0" smtClean="0"/>
              <a:t> (1947)</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a:t>« ressource indispensable » pour des « progrès </a:t>
            </a:r>
            <a:r>
              <a:rPr lang="fr-FR" dirty="0" smtClean="0"/>
              <a:t>nationaux »</a:t>
            </a:r>
          </a:p>
          <a:p>
            <a:r>
              <a:rPr lang="fr-FR" dirty="0"/>
              <a:t>« un produit de guerre », </a:t>
            </a:r>
            <a:endParaRPr lang="fr-FR" dirty="0" smtClean="0"/>
          </a:p>
          <a:p>
            <a:r>
              <a:rPr lang="fr-FR" dirty="0" smtClean="0"/>
              <a:t>«</a:t>
            </a:r>
            <a:r>
              <a:rPr lang="fr-FR" dirty="0"/>
              <a:t> atout de guerre majeur » </a:t>
            </a:r>
            <a:endParaRPr lang="fr-FR" dirty="0" smtClean="0"/>
          </a:p>
          <a:p>
            <a:r>
              <a:rPr lang="fr-FR" dirty="0" smtClean="0"/>
              <a:t>«</a:t>
            </a:r>
            <a:r>
              <a:rPr lang="fr-FR" dirty="0"/>
              <a:t> stocké » comme « toute autres type de ressources essentielle »  </a:t>
            </a:r>
            <a:endParaRPr lang="fr-FR" dirty="0" smtClean="0"/>
          </a:p>
          <a:p>
            <a:r>
              <a:rPr lang="fr-FR" dirty="0" smtClean="0"/>
              <a:t> </a:t>
            </a:r>
            <a:r>
              <a:rPr lang="fr-FR" dirty="0"/>
              <a:t>« La pénurie de scientifiques fait suite à une augmentation très importante de la demande, qui s’accompagne d’un approvisionnement inférieur à la normale » </a:t>
            </a:r>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28</a:t>
            </a:fld>
            <a:endParaRPr lang="fr-FR"/>
          </a:p>
        </p:txBody>
      </p:sp>
    </p:spTree>
    <p:extLst>
      <p:ext uri="{BB962C8B-B14F-4D97-AF65-F5344CB8AC3E}">
        <p14:creationId xmlns:p14="http://schemas.microsoft.com/office/powerpoint/2010/main" val="27145648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a:t>C</a:t>
            </a:r>
            <a:r>
              <a:rPr lang="fr-FR" dirty="0" smtClean="0"/>
              <a:t>ontexte</a:t>
            </a:r>
            <a:endParaRPr lang="fr-FR" dirty="0"/>
          </a:p>
        </p:txBody>
      </p:sp>
      <p:pic>
        <p:nvPicPr>
          <p:cNvPr id="4" name="Espace réservé du contenu 3" descr="guerre corée.jpg"/>
          <p:cNvPicPr>
            <a:picLocks noGrp="1" noChangeAspect="1"/>
          </p:cNvPicPr>
          <p:nvPr>
            <p:ph sz="half" idx="1"/>
          </p:nvPr>
        </p:nvPicPr>
        <p:blipFill>
          <a:blip r:embed="rId2">
            <a:extLst>
              <a:ext uri="{28A0092B-C50C-407E-A947-70E740481C1C}">
                <a14:useLocalDpi xmlns:a14="http://schemas.microsoft.com/office/drawing/2010/main" val="0"/>
              </a:ext>
            </a:extLst>
          </a:blip>
          <a:srcRect l="-14689" r="-14689"/>
          <a:stretch>
            <a:fillRect/>
          </a:stretch>
        </p:blipFill>
        <p:spPr/>
      </p:pic>
      <p:pic>
        <p:nvPicPr>
          <p:cNvPr id="6" name="Espace réservé du contenu 5" descr="spoutnik 1957.jpg"/>
          <p:cNvPicPr>
            <a:picLocks noGrp="1" noChangeAspect="1"/>
          </p:cNvPicPr>
          <p:nvPr>
            <p:ph sz="half" idx="2"/>
          </p:nvPr>
        </p:nvPicPr>
        <p:blipFill>
          <a:blip r:embed="rId3">
            <a:extLst>
              <a:ext uri="{28A0092B-C50C-407E-A947-70E740481C1C}">
                <a14:useLocalDpi xmlns:a14="http://schemas.microsoft.com/office/drawing/2010/main" val="0"/>
              </a:ext>
            </a:extLst>
          </a:blip>
          <a:srcRect l="-14491" r="-14491"/>
          <a:stretch>
            <a:fillRect/>
          </a:stretch>
        </p:blipFill>
        <p:spPr/>
      </p:pic>
      <p:sp>
        <p:nvSpPr>
          <p:cNvPr id="7" name="Espace réservé du numéro de diapositive 6"/>
          <p:cNvSpPr>
            <a:spLocks noGrp="1"/>
          </p:cNvSpPr>
          <p:nvPr>
            <p:ph type="sldNum" sz="quarter" idx="12"/>
          </p:nvPr>
        </p:nvSpPr>
        <p:spPr/>
        <p:txBody>
          <a:bodyPr/>
          <a:lstStyle/>
          <a:p>
            <a:fld id="{A38A5D41-E0AE-4542-94D6-6FCB10B1150B}" type="slidenum">
              <a:rPr lang="fr-FR" smtClean="0"/>
              <a:t>29</a:t>
            </a:fld>
            <a:endParaRPr lang="fr-FR"/>
          </a:p>
        </p:txBody>
      </p:sp>
    </p:spTree>
    <p:extLst>
      <p:ext uri="{BB962C8B-B14F-4D97-AF65-F5344CB8AC3E}">
        <p14:creationId xmlns:p14="http://schemas.microsoft.com/office/powerpoint/2010/main" val="2768205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1. Le vingtième siècle</a:t>
            </a:r>
            <a:endParaRPr lang="fr-FR" dirty="0"/>
          </a:p>
        </p:txBody>
      </p:sp>
      <p:sp>
        <p:nvSpPr>
          <p:cNvPr id="3" name="Espace réservé du texte 2"/>
          <p:cNvSpPr>
            <a:spLocks noGrp="1"/>
          </p:cNvSpPr>
          <p:nvPr>
            <p:ph type="body" idx="1"/>
          </p:nvPr>
        </p:nvSpPr>
        <p:spPr/>
        <p:txBody>
          <a:bodyPr>
            <a:normAutofit/>
          </a:bodyPr>
          <a:lstStyle/>
          <a:p>
            <a:r>
              <a:rPr lang="fr-FR" sz="3200" dirty="0" smtClean="0"/>
              <a:t>Enjeux socio-politiques et économiques</a:t>
            </a:r>
            <a:endParaRPr lang="fr-FR" sz="3200" dirty="0"/>
          </a:p>
        </p:txBody>
      </p:sp>
      <p:sp>
        <p:nvSpPr>
          <p:cNvPr id="4" name="Espace réservé du numéro de diapositive 3"/>
          <p:cNvSpPr>
            <a:spLocks noGrp="1"/>
          </p:cNvSpPr>
          <p:nvPr>
            <p:ph type="sldNum" sz="quarter" idx="11"/>
          </p:nvPr>
        </p:nvSpPr>
        <p:spPr/>
        <p:txBody>
          <a:bodyPr/>
          <a:lstStyle/>
          <a:p>
            <a:fld id="{A38A5D41-E0AE-4542-94D6-6FCB10B1150B}" type="slidenum">
              <a:rPr lang="fr-FR" smtClean="0"/>
              <a:t>3</a:t>
            </a:fld>
            <a:endParaRPr lang="fr-FR"/>
          </a:p>
        </p:txBody>
      </p:sp>
    </p:spTree>
    <p:extLst>
      <p:ext uri="{BB962C8B-B14F-4D97-AF65-F5344CB8AC3E}">
        <p14:creationId xmlns:p14="http://schemas.microsoft.com/office/powerpoint/2010/main" val="37953372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A38A5D41-E0AE-4542-94D6-6FCB10B1150B}" type="slidenum">
              <a:rPr lang="fr-FR" smtClean="0"/>
              <a:t>30</a:t>
            </a:fld>
            <a:endParaRPr lang="fr-FR"/>
          </a:p>
        </p:txBody>
      </p:sp>
      <p:pic>
        <p:nvPicPr>
          <p:cNvPr id="5" name="Espace réservé du contenu 4" descr="johnson great sociéty.jpg"/>
          <p:cNvPicPr>
            <a:picLocks noGrp="1" noChangeAspect="1"/>
          </p:cNvPicPr>
          <p:nvPr>
            <p:ph sz="half" idx="4294967295"/>
          </p:nvPr>
        </p:nvPicPr>
        <p:blipFill>
          <a:blip r:embed="rId2">
            <a:extLst>
              <a:ext uri="{28A0092B-C50C-407E-A947-70E740481C1C}">
                <a14:useLocalDpi xmlns:a14="http://schemas.microsoft.com/office/drawing/2010/main" val="0"/>
              </a:ext>
            </a:extLst>
          </a:blip>
          <a:srcRect l="-14354" r="-14354"/>
          <a:stretch>
            <a:fillRect/>
          </a:stretch>
        </p:blipFill>
        <p:spPr>
          <a:xfrm>
            <a:off x="5105400" y="1646238"/>
            <a:ext cx="4038600" cy="4525962"/>
          </a:xfrm>
        </p:spPr>
      </p:pic>
      <p:pic>
        <p:nvPicPr>
          <p:cNvPr id="6" name="Espace réservé du contenu 5" descr="great society.jpg"/>
          <p:cNvPicPr>
            <a:picLocks noGrp="1" noChangeAspect="1"/>
          </p:cNvPicPr>
          <p:nvPr>
            <p:ph sz="half" idx="4294967295"/>
          </p:nvPr>
        </p:nvPicPr>
        <p:blipFill>
          <a:blip r:embed="rId3">
            <a:extLst>
              <a:ext uri="{28A0092B-C50C-407E-A947-70E740481C1C}">
                <a14:useLocalDpi xmlns:a14="http://schemas.microsoft.com/office/drawing/2010/main" val="0"/>
              </a:ext>
            </a:extLst>
          </a:blip>
          <a:srcRect l="-4213" r="-4213"/>
          <a:stretch>
            <a:fillRect/>
          </a:stretch>
        </p:blipFill>
        <p:spPr>
          <a:xfrm>
            <a:off x="0" y="1646238"/>
            <a:ext cx="4038600" cy="4525962"/>
          </a:xfrm>
        </p:spPr>
      </p:pic>
    </p:spTree>
    <p:extLst>
      <p:ext uri="{BB962C8B-B14F-4D97-AF65-F5344CB8AC3E}">
        <p14:creationId xmlns:p14="http://schemas.microsoft.com/office/powerpoint/2010/main" val="1985415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t>Un  travail scientifique normalisé ?</a:t>
            </a:r>
            <a:endParaRPr lang="fr-FR" dirty="0"/>
          </a:p>
        </p:txBody>
      </p:sp>
      <p:sp>
        <p:nvSpPr>
          <p:cNvPr id="3" name="Espace réservé du contenu 2"/>
          <p:cNvSpPr>
            <a:spLocks noGrp="1"/>
          </p:cNvSpPr>
          <p:nvPr>
            <p:ph sz="half" idx="1"/>
          </p:nvPr>
        </p:nvSpPr>
        <p:spPr/>
        <p:txBody>
          <a:bodyPr>
            <a:normAutofit/>
          </a:bodyPr>
          <a:lstStyle/>
          <a:p>
            <a:r>
              <a:rPr lang="fr-FR" dirty="0"/>
              <a:t>travail scientifique =</a:t>
            </a:r>
            <a:r>
              <a:rPr lang="fr-FR" dirty="0" smtClean="0"/>
              <a:t>  </a:t>
            </a:r>
            <a:r>
              <a:rPr lang="fr-FR" dirty="0"/>
              <a:t>travail organisé, discipliné, permettant de résoudre </a:t>
            </a:r>
            <a:r>
              <a:rPr lang="fr-FR" dirty="0" smtClean="0"/>
              <a:t>des </a:t>
            </a:r>
            <a:r>
              <a:rPr lang="fr-FR" dirty="0"/>
              <a:t>puzzle, </a:t>
            </a:r>
            <a:endParaRPr lang="fr-FR" dirty="0" smtClean="0"/>
          </a:p>
          <a:p>
            <a:r>
              <a:rPr lang="fr-FR" dirty="0"/>
              <a:t>P</a:t>
            </a:r>
            <a:r>
              <a:rPr lang="fr-FR" dirty="0" smtClean="0"/>
              <a:t>roblèmes </a:t>
            </a:r>
            <a:r>
              <a:rPr lang="fr-FR" dirty="0"/>
              <a:t>scientifiques </a:t>
            </a:r>
            <a:r>
              <a:rPr lang="fr-FR" dirty="0" smtClean="0"/>
              <a:t>résolus </a:t>
            </a:r>
            <a:r>
              <a:rPr lang="fr-FR" dirty="0"/>
              <a:t>grâce à </a:t>
            </a:r>
            <a:r>
              <a:rPr lang="fr-FR" dirty="0" smtClean="0"/>
              <a:t>efforts </a:t>
            </a:r>
            <a:r>
              <a:rPr lang="fr-FR" dirty="0"/>
              <a:t>massifs et structurés. </a:t>
            </a:r>
          </a:p>
        </p:txBody>
      </p:sp>
      <p:pic>
        <p:nvPicPr>
          <p:cNvPr id="6" name="Espace réservé du contenu 5" descr="OST.jpg"/>
          <p:cNvPicPr>
            <a:picLocks noGrp="1" noChangeAspect="1"/>
          </p:cNvPicPr>
          <p:nvPr>
            <p:ph sz="half" idx="2"/>
          </p:nvPr>
        </p:nvPicPr>
        <p:blipFill>
          <a:blip r:embed="rId2">
            <a:extLst>
              <a:ext uri="{28A0092B-C50C-407E-A947-70E740481C1C}">
                <a14:useLocalDpi xmlns:a14="http://schemas.microsoft.com/office/drawing/2010/main" val="0"/>
              </a:ext>
            </a:extLst>
          </a:blip>
          <a:srcRect l="-14912" r="-14912"/>
          <a:stretch>
            <a:fillRect/>
          </a:stretch>
        </p:blipFill>
        <p:spPr/>
      </p:pic>
      <p:sp>
        <p:nvSpPr>
          <p:cNvPr id="5" name="Espace réservé du numéro de diapositive 4"/>
          <p:cNvSpPr>
            <a:spLocks noGrp="1"/>
          </p:cNvSpPr>
          <p:nvPr>
            <p:ph type="sldNum" sz="quarter" idx="12"/>
          </p:nvPr>
        </p:nvSpPr>
        <p:spPr/>
        <p:txBody>
          <a:bodyPr/>
          <a:lstStyle/>
          <a:p>
            <a:fld id="{A38A5D41-E0AE-4542-94D6-6FCB10B1150B}" type="slidenum">
              <a:rPr lang="fr-FR" smtClean="0"/>
              <a:t>31</a:t>
            </a:fld>
            <a:endParaRPr lang="fr-FR"/>
          </a:p>
        </p:txBody>
      </p:sp>
    </p:spTree>
    <p:extLst>
      <p:ext uri="{BB962C8B-B14F-4D97-AF65-F5344CB8AC3E}">
        <p14:creationId xmlns:p14="http://schemas.microsoft.com/office/powerpoint/2010/main" val="3389435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Les chiffres</a:t>
            </a:r>
            <a:endParaRPr lang="fr-FR" dirty="0"/>
          </a:p>
        </p:txBody>
      </p:sp>
      <p:sp>
        <p:nvSpPr>
          <p:cNvPr id="3" name="Espace réservé du contenu 2"/>
          <p:cNvSpPr>
            <a:spLocks noGrp="1"/>
          </p:cNvSpPr>
          <p:nvPr>
            <p:ph sz="half" idx="1"/>
          </p:nvPr>
        </p:nvSpPr>
        <p:spPr>
          <a:xfrm>
            <a:off x="457199" y="1645920"/>
            <a:ext cx="7955507" cy="4526280"/>
          </a:xfrm>
        </p:spPr>
        <p:txBody>
          <a:bodyPr>
            <a:normAutofit/>
          </a:bodyPr>
          <a:lstStyle/>
          <a:p>
            <a:r>
              <a:rPr lang="fr-FR" dirty="0" smtClean="0"/>
              <a:t>1906</a:t>
            </a:r>
            <a:r>
              <a:rPr lang="fr-FR" dirty="0"/>
              <a:t>, James Cattell </a:t>
            </a:r>
            <a:r>
              <a:rPr lang="fr-FR" dirty="0" smtClean="0"/>
              <a:t>4000 </a:t>
            </a:r>
            <a:r>
              <a:rPr lang="fr-FR" dirty="0"/>
              <a:t>hommes de sciences </a:t>
            </a:r>
            <a:r>
              <a:rPr lang="fr-FR" dirty="0" smtClean="0"/>
              <a:t>(recueil biographique) </a:t>
            </a:r>
            <a:endParaRPr lang="fr-FR" dirty="0"/>
          </a:p>
          <a:p>
            <a:r>
              <a:rPr lang="fr-FR" dirty="0"/>
              <a:t>1944, 34 </a:t>
            </a:r>
            <a:r>
              <a:rPr lang="fr-FR" dirty="0" smtClean="0"/>
              <a:t>000</a:t>
            </a:r>
          </a:p>
          <a:p>
            <a:r>
              <a:rPr lang="fr-FR" dirty="0" smtClean="0"/>
              <a:t>1937</a:t>
            </a:r>
            <a:r>
              <a:rPr lang="fr-FR" dirty="0"/>
              <a:t>, rapport </a:t>
            </a:r>
            <a:r>
              <a:rPr lang="fr-FR" dirty="0" err="1"/>
              <a:t>Steelman</a:t>
            </a:r>
            <a:r>
              <a:rPr lang="fr-FR" dirty="0"/>
              <a:t> </a:t>
            </a:r>
            <a:r>
              <a:rPr lang="fr-FR" dirty="0" smtClean="0"/>
              <a:t>: </a:t>
            </a:r>
            <a:r>
              <a:rPr lang="fr-FR" dirty="0"/>
              <a:t>71 000 </a:t>
            </a:r>
            <a:r>
              <a:rPr lang="fr-FR" dirty="0" smtClean="0"/>
              <a:t>scientifiques (EU) </a:t>
            </a:r>
            <a:r>
              <a:rPr lang="fr-FR" dirty="0"/>
              <a:t>dont 13 900 </a:t>
            </a:r>
            <a:r>
              <a:rPr lang="fr-FR" dirty="0" smtClean="0"/>
              <a:t>docteurs</a:t>
            </a:r>
          </a:p>
          <a:p>
            <a:r>
              <a:rPr lang="fr-FR" dirty="0" smtClean="0"/>
              <a:t> 1947</a:t>
            </a:r>
            <a:r>
              <a:rPr lang="fr-FR" dirty="0"/>
              <a:t>,  128 000, dont 23200 </a:t>
            </a:r>
            <a:r>
              <a:rPr lang="fr-FR" dirty="0" smtClean="0"/>
              <a:t>docteurs</a:t>
            </a:r>
            <a:endParaRPr lang="fr-FR" dirty="0"/>
          </a:p>
          <a:p>
            <a:r>
              <a:rPr lang="fr-FR" dirty="0" smtClean="0"/>
              <a:t>1963 1M diplômés </a:t>
            </a:r>
            <a:r>
              <a:rPr lang="fr-FR" dirty="0"/>
              <a:t>scientifiques et </a:t>
            </a:r>
            <a:r>
              <a:rPr lang="fr-FR" dirty="0" smtClean="0"/>
              <a:t>technique (EU)</a:t>
            </a:r>
            <a:endParaRPr lang="fr-FR" dirty="0"/>
          </a:p>
          <a:p>
            <a:endParaRPr lang="fr-FR" dirty="0"/>
          </a:p>
        </p:txBody>
      </p:sp>
      <p:sp>
        <p:nvSpPr>
          <p:cNvPr id="5" name="Espace réservé du numéro de diapositive 4"/>
          <p:cNvSpPr>
            <a:spLocks noGrp="1"/>
          </p:cNvSpPr>
          <p:nvPr>
            <p:ph type="sldNum" sz="quarter" idx="12"/>
          </p:nvPr>
        </p:nvSpPr>
        <p:spPr/>
        <p:txBody>
          <a:bodyPr/>
          <a:lstStyle/>
          <a:p>
            <a:fld id="{A38A5D41-E0AE-4542-94D6-6FCB10B1150B}" type="slidenum">
              <a:rPr lang="fr-FR" smtClean="0"/>
              <a:t>32</a:t>
            </a:fld>
            <a:endParaRPr lang="fr-FR"/>
          </a:p>
        </p:txBody>
      </p:sp>
    </p:spTree>
    <p:extLst>
      <p:ext uri="{BB962C8B-B14F-4D97-AF65-F5344CB8AC3E}">
        <p14:creationId xmlns:p14="http://schemas.microsoft.com/office/powerpoint/2010/main" val="922978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A38A5D41-E0AE-4542-94D6-6FCB10B1150B}" type="slidenum">
              <a:rPr lang="fr-FR" smtClean="0"/>
              <a:t>33</a:t>
            </a:fld>
            <a:endParaRPr lang="fr-FR"/>
          </a:p>
        </p:txBody>
      </p:sp>
      <p:sp>
        <p:nvSpPr>
          <p:cNvPr id="7" name="Espace réservé du contenu 6"/>
          <p:cNvSpPr>
            <a:spLocks noGrp="1"/>
          </p:cNvSpPr>
          <p:nvPr>
            <p:ph idx="4294967295"/>
          </p:nvPr>
        </p:nvSpPr>
        <p:spPr>
          <a:xfrm>
            <a:off x="612245" y="761700"/>
            <a:ext cx="8229600" cy="4525962"/>
          </a:xfrm>
        </p:spPr>
        <p:txBody>
          <a:bodyPr/>
          <a:lstStyle/>
          <a:p>
            <a:r>
              <a:rPr lang="fr-FR" dirty="0"/>
              <a:t>Nombre total scientifiques et d’ingénieurs  EU  </a:t>
            </a:r>
          </a:p>
          <a:p>
            <a:pPr marL="0" indent="0">
              <a:buNone/>
            </a:pPr>
            <a:r>
              <a:rPr lang="fr-FR" dirty="0"/>
              <a:t>+ 50%  1960 à 1971 </a:t>
            </a:r>
          </a:p>
          <a:p>
            <a:pPr marL="0" indent="0">
              <a:buNone/>
            </a:pPr>
            <a:r>
              <a:rPr lang="fr-FR" dirty="0"/>
              <a:t> </a:t>
            </a:r>
            <a:r>
              <a:rPr lang="fr-FR" dirty="0">
                <a:sym typeface="Wingdings"/>
              </a:rPr>
              <a:t></a:t>
            </a:r>
            <a:r>
              <a:rPr lang="fr-FR" dirty="0"/>
              <a:t> 1 750 000, doublement nombre  doctorats, </a:t>
            </a:r>
            <a:r>
              <a:rPr lang="fr-FR" dirty="0">
                <a:sym typeface="Wingdings"/>
              </a:rPr>
              <a:t></a:t>
            </a:r>
            <a:r>
              <a:rPr lang="fr-FR" dirty="0"/>
              <a:t>10%  </a:t>
            </a:r>
          </a:p>
          <a:p>
            <a:r>
              <a:rPr lang="fr-FR" i="1" dirty="0"/>
              <a:t>Science </a:t>
            </a:r>
            <a:r>
              <a:rPr lang="fr-FR" i="1" dirty="0" err="1"/>
              <a:t>Indicators</a:t>
            </a:r>
            <a:r>
              <a:rPr lang="fr-FR" dirty="0"/>
              <a:t> </a:t>
            </a:r>
          </a:p>
          <a:p>
            <a:pPr marL="0" indent="0">
              <a:buNone/>
            </a:pPr>
            <a:r>
              <a:rPr lang="fr-FR" dirty="0"/>
              <a:t>152 000 (scientifiques et ingénieurs en 1950 </a:t>
            </a:r>
            <a:r>
              <a:rPr lang="fr-FR" dirty="0">
                <a:sym typeface="Wingdings"/>
              </a:rPr>
              <a:t></a:t>
            </a:r>
            <a:r>
              <a:rPr lang="fr-FR" dirty="0"/>
              <a:t>5,4 millions en 2009) </a:t>
            </a:r>
          </a:p>
          <a:p>
            <a:endParaRPr lang="fr-FR" dirty="0"/>
          </a:p>
        </p:txBody>
      </p:sp>
    </p:spTree>
    <p:extLst>
      <p:ext uri="{BB962C8B-B14F-4D97-AF65-F5344CB8AC3E}">
        <p14:creationId xmlns:p14="http://schemas.microsoft.com/office/powerpoint/2010/main" val="1743145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err="1"/>
              <a:t>S</a:t>
            </a:r>
            <a:r>
              <a:rPr lang="fr-FR" dirty="0" err="1" smtClean="0"/>
              <a:t>cientométrie</a:t>
            </a:r>
            <a:endParaRPr lang="fr-FR" dirty="0"/>
          </a:p>
        </p:txBody>
      </p:sp>
      <p:sp>
        <p:nvSpPr>
          <p:cNvPr id="3" name="Espace réservé du contenu 2"/>
          <p:cNvSpPr>
            <a:spLocks noGrp="1"/>
          </p:cNvSpPr>
          <p:nvPr>
            <p:ph sz="half" idx="1"/>
          </p:nvPr>
        </p:nvSpPr>
        <p:spPr/>
        <p:txBody>
          <a:bodyPr/>
          <a:lstStyle/>
          <a:p>
            <a:r>
              <a:rPr lang="fr-FR" dirty="0" smtClean="0"/>
              <a:t>D. </a:t>
            </a:r>
            <a:r>
              <a:rPr lang="fr-FR" dirty="0" err="1" smtClean="0"/>
              <a:t>Solla</a:t>
            </a:r>
            <a:r>
              <a:rPr lang="fr-FR" dirty="0" smtClean="0"/>
              <a:t> Price (1963), « </a:t>
            </a:r>
            <a:r>
              <a:rPr lang="fr-FR" i="1" dirty="0" err="1" smtClean="0"/>
              <a:t>Little</a:t>
            </a:r>
            <a:r>
              <a:rPr lang="fr-FR" i="1" dirty="0" smtClean="0"/>
              <a:t> science, </a:t>
            </a:r>
            <a:r>
              <a:rPr lang="fr-FR" i="1" dirty="0" err="1" smtClean="0"/>
              <a:t>Big</a:t>
            </a:r>
            <a:r>
              <a:rPr lang="fr-FR" i="1" dirty="0" smtClean="0"/>
              <a:t> science</a:t>
            </a:r>
            <a:r>
              <a:rPr lang="fr-FR" dirty="0" smtClean="0"/>
              <a:t> »</a:t>
            </a:r>
          </a:p>
          <a:p>
            <a:r>
              <a:rPr lang="fr-FR" dirty="0" smtClean="0"/>
              <a:t>Croissance exponentielle du nombre de scientifiques</a:t>
            </a:r>
          </a:p>
          <a:p>
            <a:r>
              <a:rPr lang="fr-FR" i="1" dirty="0" err="1" smtClean="0"/>
              <a:t>Big</a:t>
            </a:r>
            <a:r>
              <a:rPr lang="fr-FR" i="1" dirty="0" smtClean="0"/>
              <a:t> science </a:t>
            </a:r>
            <a:r>
              <a:rPr lang="fr-FR" dirty="0" smtClean="0"/>
              <a:t>= un moment du processus</a:t>
            </a:r>
          </a:p>
          <a:p>
            <a:endParaRPr lang="fr-FR" dirty="0"/>
          </a:p>
        </p:txBody>
      </p:sp>
      <p:pic>
        <p:nvPicPr>
          <p:cNvPr id="5" name="Espace réservé du contenu 4" descr="DerekdeSollaPrice.jpg"/>
          <p:cNvPicPr>
            <a:picLocks noGrp="1" noChangeAspect="1"/>
          </p:cNvPicPr>
          <p:nvPr>
            <p:ph sz="half" idx="2"/>
          </p:nvPr>
        </p:nvPicPr>
        <p:blipFill>
          <a:blip r:embed="rId3">
            <a:extLst>
              <a:ext uri="{28A0092B-C50C-407E-A947-70E740481C1C}">
                <a14:useLocalDpi xmlns:a14="http://schemas.microsoft.com/office/drawing/2010/main" val="0"/>
              </a:ext>
            </a:extLst>
          </a:blip>
          <a:srcRect l="-13769" r="-13769"/>
          <a:stretch>
            <a:fillRect/>
          </a:stretch>
        </p:blipFill>
        <p:spPr/>
      </p:pic>
      <p:sp>
        <p:nvSpPr>
          <p:cNvPr id="6" name="Espace réservé du numéro de diapositive 5"/>
          <p:cNvSpPr>
            <a:spLocks noGrp="1"/>
          </p:cNvSpPr>
          <p:nvPr>
            <p:ph type="sldNum" sz="quarter" idx="12"/>
          </p:nvPr>
        </p:nvSpPr>
        <p:spPr/>
        <p:txBody>
          <a:bodyPr/>
          <a:lstStyle/>
          <a:p>
            <a:fld id="{A38A5D41-E0AE-4542-94D6-6FCB10B1150B}" type="slidenum">
              <a:rPr lang="fr-FR" smtClean="0"/>
              <a:t>34</a:t>
            </a:fld>
            <a:endParaRPr lang="fr-FR"/>
          </a:p>
        </p:txBody>
      </p:sp>
    </p:spTree>
    <p:extLst>
      <p:ext uri="{BB962C8B-B14F-4D97-AF65-F5344CB8AC3E}">
        <p14:creationId xmlns:p14="http://schemas.microsoft.com/office/powerpoint/2010/main" val="7052759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Conséquences</a:t>
            </a:r>
            <a:endParaRPr lang="fr-FR" dirty="0"/>
          </a:p>
        </p:txBody>
      </p:sp>
      <p:sp>
        <p:nvSpPr>
          <p:cNvPr id="3" name="Espace réservé du contenu 2"/>
          <p:cNvSpPr>
            <a:spLocks noGrp="1"/>
          </p:cNvSpPr>
          <p:nvPr>
            <p:ph sz="half" idx="1"/>
          </p:nvPr>
        </p:nvSpPr>
        <p:spPr>
          <a:xfrm>
            <a:off x="457199" y="1645920"/>
            <a:ext cx="4395413" cy="4526280"/>
          </a:xfrm>
        </p:spPr>
        <p:txBody>
          <a:bodyPr/>
          <a:lstStyle/>
          <a:p>
            <a:r>
              <a:rPr lang="fr-FR" dirty="0" smtClean="0"/>
              <a:t>Recherche et développement (</a:t>
            </a:r>
            <a:r>
              <a:rPr lang="fr-FR" dirty="0"/>
              <a:t>R</a:t>
            </a:r>
            <a:r>
              <a:rPr lang="fr-FR" dirty="0" smtClean="0"/>
              <a:t>&amp;D)</a:t>
            </a:r>
          </a:p>
          <a:p>
            <a:r>
              <a:rPr lang="fr-FR" dirty="0" smtClean="0"/>
              <a:t>1947  rapport </a:t>
            </a:r>
            <a:r>
              <a:rPr lang="fr-FR" dirty="0" err="1" smtClean="0"/>
              <a:t>Steelman</a:t>
            </a:r>
            <a:endParaRPr lang="fr-FR" dirty="0" smtClean="0"/>
          </a:p>
          <a:p>
            <a:r>
              <a:rPr lang="fr-FR" dirty="0" smtClean="0"/>
              <a:t>Support politique, effort de recherche</a:t>
            </a:r>
            <a:endParaRPr lang="fr-FR" dirty="0"/>
          </a:p>
        </p:txBody>
      </p:sp>
      <p:sp>
        <p:nvSpPr>
          <p:cNvPr id="4" name="Espace réservé du contenu 3"/>
          <p:cNvSpPr>
            <a:spLocks noGrp="1"/>
          </p:cNvSpPr>
          <p:nvPr>
            <p:ph sz="half" idx="2"/>
          </p:nvPr>
        </p:nvSpPr>
        <p:spPr/>
        <p:txBody>
          <a:bodyPr/>
          <a:lstStyle/>
          <a:p>
            <a:r>
              <a:rPr lang="fr-FR" dirty="0" smtClean="0"/>
              <a:t>Modèle linéaire de l’innovation</a:t>
            </a:r>
            <a:endParaRPr lang="fr-FR" dirty="0"/>
          </a:p>
        </p:txBody>
      </p:sp>
      <p:pic>
        <p:nvPicPr>
          <p:cNvPr id="5" name="Image 4" descr="p5-Illustration-ModeleSchumpeter.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7191" y="4088163"/>
            <a:ext cx="5581251" cy="2388586"/>
          </a:xfrm>
          <a:prstGeom prst="rect">
            <a:avLst/>
          </a:prstGeom>
        </p:spPr>
      </p:pic>
      <p:sp>
        <p:nvSpPr>
          <p:cNvPr id="6" name="Espace réservé du numéro de diapositive 5"/>
          <p:cNvSpPr>
            <a:spLocks noGrp="1"/>
          </p:cNvSpPr>
          <p:nvPr>
            <p:ph type="sldNum" sz="quarter" idx="12"/>
          </p:nvPr>
        </p:nvSpPr>
        <p:spPr/>
        <p:txBody>
          <a:bodyPr/>
          <a:lstStyle/>
          <a:p>
            <a:fld id="{A38A5D41-E0AE-4542-94D6-6FCB10B1150B}" type="slidenum">
              <a:rPr lang="fr-FR" smtClean="0"/>
              <a:t>35</a:t>
            </a:fld>
            <a:endParaRPr lang="fr-FR"/>
          </a:p>
        </p:txBody>
      </p:sp>
    </p:spTree>
    <p:extLst>
      <p:ext uri="{BB962C8B-B14F-4D97-AF65-F5344CB8AC3E}">
        <p14:creationId xmlns:p14="http://schemas.microsoft.com/office/powerpoint/2010/main" val="1542454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2.5. Questions</a:t>
            </a:r>
            <a:endParaRPr lang="fr-FR" dirty="0"/>
          </a:p>
        </p:txBody>
      </p:sp>
      <p:sp>
        <p:nvSpPr>
          <p:cNvPr id="5" name="Espace réservé du contenu 4"/>
          <p:cNvSpPr>
            <a:spLocks noGrp="1"/>
          </p:cNvSpPr>
          <p:nvPr>
            <p:ph idx="1"/>
          </p:nvPr>
        </p:nvSpPr>
        <p:spPr/>
        <p:txBody>
          <a:bodyPr>
            <a:normAutofit/>
          </a:bodyPr>
          <a:lstStyle/>
          <a:p>
            <a:r>
              <a:rPr lang="fr-FR" dirty="0" smtClean="0"/>
              <a:t>Science/technologie frontières (avant/après seconde guerre mondiale)</a:t>
            </a:r>
          </a:p>
          <a:p>
            <a:r>
              <a:rPr lang="fr-FR" dirty="0" smtClean="0"/>
              <a:t>Scientifiques/technologues</a:t>
            </a:r>
          </a:p>
          <a:p>
            <a:r>
              <a:rPr lang="fr-FR" dirty="0" smtClean="0"/>
              <a:t>Limites travail scientifique/autres </a:t>
            </a:r>
            <a:r>
              <a:rPr lang="fr-FR" dirty="0"/>
              <a:t>types </a:t>
            </a:r>
            <a:r>
              <a:rPr lang="fr-FR" dirty="0" smtClean="0"/>
              <a:t>d’activités</a:t>
            </a:r>
            <a:endParaRPr lang="fr-FR" dirty="0"/>
          </a:p>
          <a:p>
            <a:r>
              <a:rPr lang="fr-FR" dirty="0"/>
              <a:t>I</a:t>
            </a:r>
            <a:r>
              <a:rPr lang="fr-FR" dirty="0" smtClean="0"/>
              <a:t>dentifier travailleurs </a:t>
            </a:r>
            <a:r>
              <a:rPr lang="fr-FR" dirty="0"/>
              <a:t>scientifiques à partir des institutions pour lesquelles ils travaillent,  </a:t>
            </a:r>
            <a:r>
              <a:rPr lang="fr-FR" dirty="0" smtClean="0"/>
              <a:t>type </a:t>
            </a:r>
            <a:r>
              <a:rPr lang="fr-FR" dirty="0"/>
              <a:t>de </a:t>
            </a:r>
            <a:r>
              <a:rPr lang="fr-FR" dirty="0" smtClean="0"/>
              <a:t>travail, formation reçue</a:t>
            </a:r>
            <a:r>
              <a:rPr lang="fr-FR" dirty="0"/>
              <a:t>, </a:t>
            </a:r>
            <a:r>
              <a:rPr lang="fr-FR" dirty="0" smtClean="0"/>
              <a:t>type/durée </a:t>
            </a:r>
            <a:r>
              <a:rPr lang="fr-FR" dirty="0"/>
              <a:t>des études ?</a:t>
            </a:r>
          </a:p>
          <a:p>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36</a:t>
            </a:fld>
            <a:endParaRPr lang="fr-FR"/>
          </a:p>
        </p:txBody>
      </p:sp>
    </p:spTree>
    <p:extLst>
      <p:ext uri="{BB962C8B-B14F-4D97-AF65-F5344CB8AC3E}">
        <p14:creationId xmlns:p14="http://schemas.microsoft.com/office/powerpoint/2010/main" val="17770811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38A5D41-E0AE-4542-94D6-6FCB10B1150B}" type="slidenum">
              <a:rPr lang="fr-FR" smtClean="0"/>
              <a:t>37</a:t>
            </a:fld>
            <a:endParaRPr lang="fr-FR"/>
          </a:p>
        </p:txBody>
      </p:sp>
      <p:sp>
        <p:nvSpPr>
          <p:cNvPr id="3" name="Espace réservé du contenu 2"/>
          <p:cNvSpPr>
            <a:spLocks noGrp="1"/>
          </p:cNvSpPr>
          <p:nvPr>
            <p:ph idx="4294967295"/>
          </p:nvPr>
        </p:nvSpPr>
        <p:spPr>
          <a:xfrm>
            <a:off x="409352" y="1056546"/>
            <a:ext cx="8229600" cy="4525962"/>
          </a:xfrm>
        </p:spPr>
        <p:txBody>
          <a:bodyPr>
            <a:normAutofit fontScale="92500" lnSpcReduction="10000"/>
          </a:bodyPr>
          <a:lstStyle/>
          <a:p>
            <a:r>
              <a:rPr lang="fr-FR" dirty="0"/>
              <a:t>C</a:t>
            </a:r>
            <a:r>
              <a:rPr lang="fr-FR" dirty="0" smtClean="0"/>
              <a:t>aractériser </a:t>
            </a:r>
            <a:r>
              <a:rPr lang="fr-FR" dirty="0"/>
              <a:t>les différentes sortes de travail scientifique, </a:t>
            </a:r>
            <a:r>
              <a:rPr lang="fr-FR" dirty="0" smtClean="0"/>
              <a:t>selon disciplines </a:t>
            </a:r>
          </a:p>
          <a:p>
            <a:r>
              <a:rPr lang="fr-FR" dirty="0" smtClean="0"/>
              <a:t>Enseignements/recherche, labo universitaires, labos privés?</a:t>
            </a:r>
          </a:p>
          <a:p>
            <a:endParaRPr lang="fr-FR" dirty="0"/>
          </a:p>
          <a:p>
            <a:pPr>
              <a:buFont typeface="Wingdings" charset="0"/>
              <a:buChar char="è"/>
            </a:pPr>
            <a:r>
              <a:rPr lang="fr-FR" dirty="0" smtClean="0">
                <a:sym typeface="Wingdings"/>
              </a:rPr>
              <a:t>Nouvelle catégorie</a:t>
            </a:r>
            <a:r>
              <a:rPr lang="fr-FR" i="1" dirty="0" smtClean="0">
                <a:sym typeface="Wingdings"/>
              </a:rPr>
              <a:t>: </a:t>
            </a:r>
            <a:r>
              <a:rPr lang="fr-FR" i="1" dirty="0" err="1" smtClean="0">
                <a:sym typeface="Wingdings"/>
              </a:rPr>
              <a:t>Qualified</a:t>
            </a:r>
            <a:r>
              <a:rPr lang="fr-FR" i="1" dirty="0" smtClean="0">
                <a:sym typeface="Wingdings"/>
              </a:rPr>
              <a:t> </a:t>
            </a:r>
            <a:r>
              <a:rPr lang="fr-FR" i="1" dirty="0" err="1" smtClean="0">
                <a:sym typeface="Wingdings"/>
              </a:rPr>
              <a:t>scientist</a:t>
            </a:r>
            <a:r>
              <a:rPr lang="fr-FR" i="1" dirty="0" smtClean="0">
                <a:sym typeface="Wingdings"/>
              </a:rPr>
              <a:t> and </a:t>
            </a:r>
            <a:r>
              <a:rPr lang="fr-FR" i="1" dirty="0" err="1" smtClean="0">
                <a:sym typeface="Wingdings"/>
              </a:rPr>
              <a:t>engineer</a:t>
            </a:r>
            <a:r>
              <a:rPr lang="fr-FR" dirty="0" smtClean="0">
                <a:sym typeface="Wingdings"/>
              </a:rPr>
              <a:t> (QSE)</a:t>
            </a:r>
          </a:p>
          <a:p>
            <a:pPr>
              <a:buFont typeface="Wingdings" charset="0"/>
              <a:buChar char="è"/>
            </a:pPr>
            <a:r>
              <a:rPr lang="fr-FR" dirty="0" smtClean="0"/>
              <a:t>OECE </a:t>
            </a:r>
            <a:r>
              <a:rPr lang="fr-FR" dirty="0"/>
              <a:t>Organisation européenne de coopération économique </a:t>
            </a:r>
            <a:endParaRPr lang="fr-FR" dirty="0" smtClean="0"/>
          </a:p>
          <a:p>
            <a:pPr>
              <a:buFont typeface="Wingdings" charset="0"/>
              <a:buChar char="è"/>
            </a:pPr>
            <a:r>
              <a:rPr lang="fr-FR" dirty="0" smtClean="0"/>
              <a:t>norme </a:t>
            </a:r>
            <a:r>
              <a:rPr lang="fr-FR" dirty="0"/>
              <a:t>à l’OCDE à partir des années 1960 </a:t>
            </a:r>
          </a:p>
        </p:txBody>
      </p:sp>
    </p:spTree>
    <p:extLst>
      <p:ext uri="{BB962C8B-B14F-4D97-AF65-F5344CB8AC3E}">
        <p14:creationId xmlns:p14="http://schemas.microsoft.com/office/powerpoint/2010/main" val="1190822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38A5D41-E0AE-4542-94D6-6FCB10B1150B}" type="slidenum">
              <a:rPr lang="fr-FR" smtClean="0"/>
              <a:t>38</a:t>
            </a:fld>
            <a:endParaRPr lang="fr-FR"/>
          </a:p>
        </p:txBody>
      </p:sp>
      <p:sp>
        <p:nvSpPr>
          <p:cNvPr id="3" name="Espace réservé du contenu 2"/>
          <p:cNvSpPr>
            <a:spLocks noGrp="1"/>
          </p:cNvSpPr>
          <p:nvPr>
            <p:ph idx="4294967295"/>
          </p:nvPr>
        </p:nvSpPr>
        <p:spPr>
          <a:xfrm>
            <a:off x="873640" y="1079227"/>
            <a:ext cx="8229600" cy="4525962"/>
          </a:xfrm>
        </p:spPr>
        <p:txBody>
          <a:bodyPr/>
          <a:lstStyle/>
          <a:p>
            <a:r>
              <a:rPr lang="fr-FR" dirty="0" smtClean="0"/>
              <a:t>Fusion catégorie scientifique/ingénieur</a:t>
            </a:r>
          </a:p>
          <a:p>
            <a:r>
              <a:rPr lang="fr-FR" dirty="0" smtClean="0"/>
              <a:t>Séparation science fondamentale/science appliquée</a:t>
            </a:r>
          </a:p>
          <a:p>
            <a:endParaRPr lang="fr-FR" dirty="0"/>
          </a:p>
          <a:p>
            <a:r>
              <a:rPr lang="fr-FR" dirty="0" smtClean="0"/>
              <a:t>Justifier poursuite  science qui trouvera des applications</a:t>
            </a:r>
            <a:endParaRPr lang="fr-FR" dirty="0"/>
          </a:p>
        </p:txBody>
      </p:sp>
    </p:spTree>
    <p:extLst>
      <p:ext uri="{BB962C8B-B14F-4D97-AF65-F5344CB8AC3E}">
        <p14:creationId xmlns:p14="http://schemas.microsoft.com/office/powerpoint/2010/main" val="19378226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3200" dirty="0" smtClean="0"/>
              <a:t>Les caractéristiques de la science </a:t>
            </a:r>
            <a:br>
              <a:rPr lang="fr-FR" sz="3200" dirty="0" smtClean="0"/>
            </a:br>
            <a:r>
              <a:rPr lang="fr-FR" sz="3200" dirty="0" smtClean="0"/>
              <a:t>R.K. Merton (1910-2003)</a:t>
            </a:r>
            <a:endParaRPr lang="fr-FR" sz="3200" dirty="0"/>
          </a:p>
        </p:txBody>
      </p:sp>
      <p:sp>
        <p:nvSpPr>
          <p:cNvPr id="3" name="Espace réservé du contenu 2"/>
          <p:cNvSpPr>
            <a:spLocks noGrp="1"/>
          </p:cNvSpPr>
          <p:nvPr>
            <p:ph idx="1"/>
          </p:nvPr>
        </p:nvSpPr>
        <p:spPr/>
        <p:txBody>
          <a:bodyPr>
            <a:normAutofit fontScale="92500" lnSpcReduction="10000"/>
          </a:bodyPr>
          <a:lstStyle/>
          <a:p>
            <a:r>
              <a:rPr lang="fr-FR" i="1" dirty="0" smtClean="0"/>
              <a:t>Communalisme</a:t>
            </a:r>
            <a:r>
              <a:rPr lang="fr-FR" dirty="0" smtClean="0"/>
              <a:t> : Les </a:t>
            </a:r>
            <a:r>
              <a:rPr lang="fr-FR" dirty="0"/>
              <a:t>propositions scientifiques doivent pouvoir être connues de tous </a:t>
            </a:r>
            <a:endParaRPr lang="fr-FR" dirty="0" smtClean="0"/>
          </a:p>
          <a:p>
            <a:r>
              <a:rPr lang="fr-FR" i="1" dirty="0" smtClean="0"/>
              <a:t>Universalisme</a:t>
            </a:r>
            <a:r>
              <a:rPr lang="fr-FR" dirty="0" smtClean="0"/>
              <a:t> : elles </a:t>
            </a:r>
            <a:r>
              <a:rPr lang="fr-FR" dirty="0"/>
              <a:t>ne doivent être évaluées que pour elles-mêmes </a:t>
            </a:r>
            <a:endParaRPr lang="fr-FR" dirty="0" smtClean="0"/>
          </a:p>
          <a:p>
            <a:r>
              <a:rPr lang="fr-FR" i="1" dirty="0" smtClean="0"/>
              <a:t>Scepticisme </a:t>
            </a:r>
            <a:r>
              <a:rPr lang="fr-FR" i="1" dirty="0"/>
              <a:t>organisé </a:t>
            </a:r>
            <a:r>
              <a:rPr lang="fr-FR" dirty="0" smtClean="0"/>
              <a:t>:elles </a:t>
            </a:r>
            <a:r>
              <a:rPr lang="fr-FR" dirty="0"/>
              <a:t>doivent toujours doivent pouvoir être exposées aux critiques </a:t>
            </a:r>
            <a:endParaRPr lang="fr-FR" dirty="0" smtClean="0"/>
          </a:p>
          <a:p>
            <a:r>
              <a:rPr lang="fr-FR" i="1" dirty="0" smtClean="0"/>
              <a:t>Désintéressement</a:t>
            </a:r>
            <a:r>
              <a:rPr lang="fr-FR" dirty="0" smtClean="0"/>
              <a:t> : les scientifiques </a:t>
            </a:r>
            <a:r>
              <a:rPr lang="fr-FR" dirty="0"/>
              <a:t>ne doivent pas avoir intérêt à </a:t>
            </a:r>
            <a:r>
              <a:rPr lang="fr-FR" dirty="0" smtClean="0"/>
              <a:t>bricoler </a:t>
            </a:r>
            <a:r>
              <a:rPr lang="fr-FR" dirty="0"/>
              <a:t>leurs </a:t>
            </a:r>
            <a:r>
              <a:rPr lang="fr-FR" dirty="0" smtClean="0"/>
              <a:t>travaux</a:t>
            </a:r>
            <a:endParaRPr lang="fr-FR" dirty="0"/>
          </a:p>
        </p:txBody>
      </p:sp>
      <p:sp>
        <p:nvSpPr>
          <p:cNvPr id="4" name="Espace réservé du numéro de diapositive 3"/>
          <p:cNvSpPr>
            <a:spLocks noGrp="1"/>
          </p:cNvSpPr>
          <p:nvPr>
            <p:ph type="sldNum" sz="quarter" idx="12"/>
          </p:nvPr>
        </p:nvSpPr>
        <p:spPr/>
        <p:txBody>
          <a:bodyPr/>
          <a:lstStyle/>
          <a:p>
            <a:fld id="{2066355A-084C-D24E-9AD2-7E4FC41EA627}" type="slidenum">
              <a:rPr lang="en-US" smtClean="0"/>
              <a:t>39</a:t>
            </a:fld>
            <a:endParaRPr lang="en-US"/>
          </a:p>
        </p:txBody>
      </p:sp>
    </p:spTree>
    <p:extLst>
      <p:ext uri="{BB962C8B-B14F-4D97-AF65-F5344CB8AC3E}">
        <p14:creationId xmlns:p14="http://schemas.microsoft.com/office/powerpoint/2010/main" val="2700129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effectLst/>
              </a:rPr>
              <a:t>1.1. Siècle </a:t>
            </a:r>
            <a:r>
              <a:rPr lang="fr-FR" dirty="0">
                <a:effectLst/>
              </a:rPr>
              <a:t>de guerres </a:t>
            </a:r>
            <a:endParaRPr lang="fr-FR" dirty="0"/>
          </a:p>
        </p:txBody>
      </p:sp>
      <p:pic>
        <p:nvPicPr>
          <p:cNvPr id="6" name="Espace réservé du contenu 5" descr="guerre froide.jpg"/>
          <p:cNvPicPr>
            <a:picLocks noGrp="1" noChangeAspect="1"/>
          </p:cNvPicPr>
          <p:nvPr>
            <p:ph idx="1"/>
          </p:nvPr>
        </p:nvPicPr>
        <p:blipFill>
          <a:blip r:embed="rId2">
            <a:extLst>
              <a:ext uri="{28A0092B-C50C-407E-A947-70E740481C1C}">
                <a14:useLocalDpi xmlns:a14="http://schemas.microsoft.com/office/drawing/2010/main" val="0"/>
              </a:ext>
            </a:extLst>
          </a:blip>
          <a:srcRect l="13066" r="13066"/>
          <a:stretch>
            <a:fillRect/>
          </a:stretch>
        </p:blipFill>
        <p:spPr>
          <a:xfrm>
            <a:off x="5866046" y="1871393"/>
            <a:ext cx="3057543" cy="1681649"/>
          </a:xfrm>
        </p:spPr>
      </p:pic>
      <p:pic>
        <p:nvPicPr>
          <p:cNvPr id="7" name="Image 6" descr="WW14-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351" y="441458"/>
            <a:ext cx="1801368" cy="2270760"/>
          </a:xfrm>
          <a:prstGeom prst="rect">
            <a:avLst/>
          </a:prstGeom>
        </p:spPr>
      </p:pic>
      <p:pic>
        <p:nvPicPr>
          <p:cNvPr id="8" name="Image 7" descr="WW2.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351" y="2950480"/>
            <a:ext cx="4376422" cy="3907520"/>
          </a:xfrm>
          <a:prstGeom prst="rect">
            <a:avLst/>
          </a:prstGeom>
        </p:spPr>
      </p:pic>
      <p:sp>
        <p:nvSpPr>
          <p:cNvPr id="9" name="ZoneTexte 8"/>
          <p:cNvSpPr txBox="1"/>
          <p:nvPr/>
        </p:nvSpPr>
        <p:spPr>
          <a:xfrm>
            <a:off x="6167807" y="3832995"/>
            <a:ext cx="2755782" cy="369332"/>
          </a:xfrm>
          <a:prstGeom prst="rect">
            <a:avLst/>
          </a:prstGeom>
          <a:noFill/>
        </p:spPr>
        <p:txBody>
          <a:bodyPr wrap="square" rtlCol="0">
            <a:spAutoFit/>
          </a:bodyPr>
          <a:lstStyle/>
          <a:p>
            <a:r>
              <a:rPr lang="fr-FR" dirty="0" smtClean="0"/>
              <a:t>1945-47 à 1989-1991</a:t>
            </a:r>
            <a:endParaRPr lang="fr-FR" dirty="0"/>
          </a:p>
        </p:txBody>
      </p:sp>
      <p:sp>
        <p:nvSpPr>
          <p:cNvPr id="10" name="Espace réservé du numéro de diapositive 9"/>
          <p:cNvSpPr>
            <a:spLocks noGrp="1"/>
          </p:cNvSpPr>
          <p:nvPr>
            <p:ph type="sldNum" sz="quarter" idx="12"/>
          </p:nvPr>
        </p:nvSpPr>
        <p:spPr/>
        <p:txBody>
          <a:bodyPr/>
          <a:lstStyle/>
          <a:p>
            <a:fld id="{A38A5D41-E0AE-4542-94D6-6FCB10B1150B}" type="slidenum">
              <a:rPr lang="fr-FR" smtClean="0"/>
              <a:t>4</a:t>
            </a:fld>
            <a:endParaRPr lang="fr-FR"/>
          </a:p>
        </p:txBody>
      </p:sp>
    </p:spTree>
    <p:extLst>
      <p:ext uri="{BB962C8B-B14F-4D97-AF65-F5344CB8AC3E}">
        <p14:creationId xmlns:p14="http://schemas.microsoft.com/office/powerpoint/2010/main" val="6734251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38A5D41-E0AE-4542-94D6-6FCB10B1150B}" type="slidenum">
              <a:rPr lang="fr-FR" smtClean="0"/>
              <a:t>40</a:t>
            </a:fld>
            <a:endParaRPr lang="fr-FR"/>
          </a:p>
        </p:txBody>
      </p:sp>
      <p:graphicFrame>
        <p:nvGraphicFramePr>
          <p:cNvPr id="5" name="Espace réservé du contenu 4"/>
          <p:cNvGraphicFramePr>
            <a:graphicFrameLocks noGrp="1"/>
          </p:cNvGraphicFramePr>
          <p:nvPr>
            <p:ph idx="4294967295"/>
            <p:extLst>
              <p:ext uri="{D42A27DB-BD31-4B8C-83A1-F6EECF244321}">
                <p14:modId xmlns:p14="http://schemas.microsoft.com/office/powerpoint/2010/main" val="4179834909"/>
              </p:ext>
            </p:extLst>
          </p:nvPr>
        </p:nvGraphicFramePr>
        <p:xfrm>
          <a:off x="409352" y="381413"/>
          <a:ext cx="8229600" cy="6035039"/>
        </p:xfrm>
        <a:graphic>
          <a:graphicData uri="http://schemas.openxmlformats.org/drawingml/2006/table">
            <a:tbl>
              <a:tblPr firstRow="1" bandRow="1">
                <a:tableStyleId>{5C22544A-7EE6-4342-B048-85BDC9FD1C3A}</a:tableStyleId>
              </a:tblPr>
              <a:tblGrid>
                <a:gridCol w="2057400"/>
                <a:gridCol w="2057400"/>
                <a:gridCol w="2057400"/>
                <a:gridCol w="2057400"/>
              </a:tblGrid>
              <a:tr h="625345">
                <a:tc>
                  <a:txBody>
                    <a:bodyPr/>
                    <a:lstStyle/>
                    <a:p>
                      <a:endParaRPr lang="fr-FR" dirty="0"/>
                    </a:p>
                  </a:txBody>
                  <a:tcPr/>
                </a:tc>
                <a:tc>
                  <a:txBody>
                    <a:bodyPr/>
                    <a:lstStyle/>
                    <a:p>
                      <a:r>
                        <a:rPr lang="fr-FR" dirty="0" smtClean="0"/>
                        <a:t>Chercheur inventeur</a:t>
                      </a:r>
                      <a:endParaRPr lang="fr-FR" dirty="0"/>
                    </a:p>
                  </a:txBody>
                  <a:tcPr/>
                </a:tc>
                <a:tc>
                  <a:txBody>
                    <a:bodyPr/>
                    <a:lstStyle/>
                    <a:p>
                      <a:r>
                        <a:rPr lang="fr-FR" dirty="0" smtClean="0"/>
                        <a:t>Chercheur industriel</a:t>
                      </a:r>
                      <a:endParaRPr lang="fr-FR" dirty="0"/>
                    </a:p>
                  </a:txBody>
                  <a:tcPr/>
                </a:tc>
                <a:tc>
                  <a:txBody>
                    <a:bodyPr/>
                    <a:lstStyle/>
                    <a:p>
                      <a:r>
                        <a:rPr lang="fr-FR" dirty="0" smtClean="0"/>
                        <a:t>Chercheur entrepreneur</a:t>
                      </a:r>
                      <a:endParaRPr lang="fr-FR" dirty="0"/>
                    </a:p>
                  </a:txBody>
                  <a:tcPr/>
                </a:tc>
              </a:tr>
              <a:tr h="362303">
                <a:tc>
                  <a:txBody>
                    <a:bodyPr/>
                    <a:lstStyle/>
                    <a:p>
                      <a:endParaRPr lang="fr-FR"/>
                    </a:p>
                  </a:txBody>
                  <a:tcPr/>
                </a:tc>
                <a:tc>
                  <a:txBody>
                    <a:bodyPr/>
                    <a:lstStyle/>
                    <a:p>
                      <a:r>
                        <a:rPr lang="fr-FR" dirty="0" smtClean="0"/>
                        <a:t>1860-1920</a:t>
                      </a:r>
                      <a:endParaRPr lang="fr-FR" dirty="0"/>
                    </a:p>
                  </a:txBody>
                  <a:tcPr/>
                </a:tc>
                <a:tc>
                  <a:txBody>
                    <a:bodyPr/>
                    <a:lstStyle/>
                    <a:p>
                      <a:r>
                        <a:rPr lang="fr-FR" dirty="0" smtClean="0"/>
                        <a:t>1920-1980</a:t>
                      </a:r>
                      <a:endParaRPr lang="fr-FR" dirty="0"/>
                    </a:p>
                  </a:txBody>
                  <a:tcPr/>
                </a:tc>
                <a:tc>
                  <a:txBody>
                    <a:bodyPr/>
                    <a:lstStyle/>
                    <a:p>
                      <a:r>
                        <a:rPr lang="fr-FR" dirty="0" smtClean="0"/>
                        <a:t>1980-</a:t>
                      </a:r>
                      <a:endParaRPr lang="fr-FR" dirty="0"/>
                    </a:p>
                  </a:txBody>
                  <a:tcPr/>
                </a:tc>
              </a:tr>
              <a:tr h="1161355">
                <a:tc>
                  <a:txBody>
                    <a:bodyPr/>
                    <a:lstStyle/>
                    <a:p>
                      <a:r>
                        <a:rPr lang="fr-FR" dirty="0" smtClean="0"/>
                        <a:t>Lieux production</a:t>
                      </a:r>
                      <a:r>
                        <a:rPr lang="fr-FR" baseline="0" dirty="0" smtClean="0"/>
                        <a:t> connaissances</a:t>
                      </a:r>
                      <a:endParaRPr lang="fr-FR" dirty="0"/>
                    </a:p>
                  </a:txBody>
                  <a:tcPr/>
                </a:tc>
                <a:tc>
                  <a:txBody>
                    <a:bodyPr/>
                    <a:lstStyle/>
                    <a:p>
                      <a:r>
                        <a:rPr lang="fr-FR" dirty="0" smtClean="0"/>
                        <a:t>Universités/ateliers</a:t>
                      </a:r>
                      <a:endParaRPr lang="fr-FR" dirty="0"/>
                    </a:p>
                  </a:txBody>
                  <a:tcPr/>
                </a:tc>
                <a:tc>
                  <a:txBody>
                    <a:bodyPr/>
                    <a:lstStyle/>
                    <a:p>
                      <a:r>
                        <a:rPr lang="fr-FR" dirty="0" smtClean="0"/>
                        <a:t>Labo et labos R&amp;D entreprises</a:t>
                      </a:r>
                      <a:endParaRPr lang="fr-FR" dirty="0"/>
                    </a:p>
                  </a:txBody>
                  <a:tcPr/>
                </a:tc>
                <a:tc>
                  <a:txBody>
                    <a:bodyPr/>
                    <a:lstStyle/>
                    <a:p>
                      <a:r>
                        <a:rPr lang="fr-FR" dirty="0" smtClean="0"/>
                        <a:t>Universités, start-up, </a:t>
                      </a:r>
                      <a:r>
                        <a:rPr lang="fr-FR" dirty="0" err="1" smtClean="0"/>
                        <a:t>contract</a:t>
                      </a:r>
                      <a:r>
                        <a:rPr lang="fr-FR" dirty="0" smtClean="0"/>
                        <a:t> </a:t>
                      </a:r>
                      <a:r>
                        <a:rPr lang="fr-FR" dirty="0" err="1" smtClean="0"/>
                        <a:t>research</a:t>
                      </a:r>
                      <a:r>
                        <a:rPr lang="fr-FR" dirty="0" smtClean="0"/>
                        <a:t> organisations</a:t>
                      </a:r>
                      <a:endParaRPr lang="fr-FR" dirty="0"/>
                    </a:p>
                  </a:txBody>
                  <a:tcPr/>
                </a:tc>
              </a:tr>
              <a:tr h="893349">
                <a:tc>
                  <a:txBody>
                    <a:bodyPr/>
                    <a:lstStyle/>
                    <a:p>
                      <a:r>
                        <a:rPr lang="fr-FR" dirty="0" smtClean="0"/>
                        <a:t>Secteurs caractéristiques</a:t>
                      </a:r>
                      <a:endParaRPr lang="fr-FR" dirty="0"/>
                    </a:p>
                  </a:txBody>
                  <a:tcPr/>
                </a:tc>
                <a:tc>
                  <a:txBody>
                    <a:bodyPr/>
                    <a:lstStyle/>
                    <a:p>
                      <a:r>
                        <a:rPr lang="fr-FR" dirty="0" smtClean="0"/>
                        <a:t>Mécanique, électricité</a:t>
                      </a:r>
                      <a:endParaRPr lang="fr-FR" dirty="0"/>
                    </a:p>
                  </a:txBody>
                  <a:tcPr/>
                </a:tc>
                <a:tc>
                  <a:txBody>
                    <a:bodyPr/>
                    <a:lstStyle/>
                    <a:p>
                      <a:r>
                        <a:rPr lang="fr-FR" dirty="0" smtClean="0"/>
                        <a:t>Chimie, pharmacie, électronique</a:t>
                      </a:r>
                      <a:endParaRPr lang="fr-FR" dirty="0"/>
                    </a:p>
                  </a:txBody>
                  <a:tcPr/>
                </a:tc>
                <a:tc>
                  <a:txBody>
                    <a:bodyPr/>
                    <a:lstStyle/>
                    <a:p>
                      <a:r>
                        <a:rPr lang="fr-FR" dirty="0" smtClean="0"/>
                        <a:t>Biotechnologie, informatique</a:t>
                      </a:r>
                      <a:endParaRPr lang="fr-FR" dirty="0"/>
                    </a:p>
                  </a:txBody>
                  <a:tcPr/>
                </a:tc>
              </a:tr>
              <a:tr h="1161355">
                <a:tc>
                  <a:txBody>
                    <a:bodyPr/>
                    <a:lstStyle/>
                    <a:p>
                      <a:r>
                        <a:rPr lang="fr-FR" dirty="0" smtClean="0"/>
                        <a:t>Normes</a:t>
                      </a:r>
                      <a:r>
                        <a:rPr lang="fr-FR" baseline="0" dirty="0" smtClean="0"/>
                        <a:t> du travail scientifique</a:t>
                      </a:r>
                      <a:endParaRPr lang="fr-FR" dirty="0"/>
                    </a:p>
                  </a:txBody>
                  <a:tcPr/>
                </a:tc>
                <a:tc>
                  <a:txBody>
                    <a:bodyPr/>
                    <a:lstStyle/>
                    <a:p>
                      <a:r>
                        <a:rPr lang="fr-FR" dirty="0" smtClean="0"/>
                        <a:t>Nouveauté, stabilité</a:t>
                      </a:r>
                      <a:endParaRPr lang="fr-FR" dirty="0"/>
                    </a:p>
                  </a:txBody>
                  <a:tcPr/>
                </a:tc>
                <a:tc>
                  <a:txBody>
                    <a:bodyPr/>
                    <a:lstStyle/>
                    <a:p>
                      <a:r>
                        <a:rPr lang="fr-FR" dirty="0" smtClean="0"/>
                        <a:t>Pureté, homogénéité,</a:t>
                      </a:r>
                      <a:r>
                        <a:rPr lang="fr-FR" baseline="0" dirty="0" smtClean="0"/>
                        <a:t> reproductibilité</a:t>
                      </a:r>
                      <a:endParaRPr lang="fr-FR" dirty="0"/>
                    </a:p>
                  </a:txBody>
                  <a:tcPr/>
                </a:tc>
                <a:tc>
                  <a:txBody>
                    <a:bodyPr/>
                    <a:lstStyle/>
                    <a:p>
                      <a:r>
                        <a:rPr lang="fr-FR" dirty="0" smtClean="0"/>
                        <a:t>Adaptabilité, connectivité, gestion des</a:t>
                      </a:r>
                      <a:r>
                        <a:rPr lang="fr-FR" baseline="0" dirty="0" smtClean="0"/>
                        <a:t> risques</a:t>
                      </a:r>
                      <a:endParaRPr lang="fr-FR" dirty="0"/>
                    </a:p>
                  </a:txBody>
                  <a:tcPr/>
                </a:tc>
              </a:tr>
              <a:tr h="1697364">
                <a:tc>
                  <a:txBody>
                    <a:bodyPr/>
                    <a:lstStyle/>
                    <a:p>
                      <a:r>
                        <a:rPr lang="fr-FR" dirty="0" smtClean="0"/>
                        <a:t> Modèle techno-industriel</a:t>
                      </a:r>
                      <a:endParaRPr lang="fr-FR" dirty="0"/>
                    </a:p>
                  </a:txBody>
                  <a:tcPr/>
                </a:tc>
                <a:tc>
                  <a:txBody>
                    <a:bodyPr/>
                    <a:lstStyle/>
                    <a:p>
                      <a:r>
                        <a:rPr lang="fr-FR" dirty="0" smtClean="0"/>
                        <a:t>Mécanisation, produits de référence</a:t>
                      </a:r>
                      <a:endParaRPr lang="fr-FR" dirty="0"/>
                    </a:p>
                  </a:txBody>
                  <a:tcPr/>
                </a:tc>
                <a:tc>
                  <a:txBody>
                    <a:bodyPr/>
                    <a:lstStyle/>
                    <a:p>
                      <a:r>
                        <a:rPr lang="fr-FR" dirty="0" smtClean="0"/>
                        <a:t>Standardisation, planification, économie d’échelle,</a:t>
                      </a:r>
                      <a:r>
                        <a:rPr lang="fr-FR" baseline="0" dirty="0" smtClean="0"/>
                        <a:t> processus linéaire R&amp;D</a:t>
                      </a:r>
                      <a:endParaRPr lang="fr-FR" dirty="0"/>
                    </a:p>
                  </a:txBody>
                  <a:tcPr/>
                </a:tc>
                <a:tc>
                  <a:txBody>
                    <a:bodyPr/>
                    <a:lstStyle/>
                    <a:p>
                      <a:r>
                        <a:rPr lang="fr-FR" dirty="0" smtClean="0"/>
                        <a:t>Variété, production flexible, traitement</a:t>
                      </a:r>
                      <a:r>
                        <a:rPr lang="fr-FR" baseline="0" dirty="0" smtClean="0"/>
                        <a:t> intégration information</a:t>
                      </a:r>
                      <a:endParaRPr lang="fr-FR" dirty="0"/>
                    </a:p>
                  </a:txBody>
                  <a:tcPr/>
                </a:tc>
              </a:tr>
            </a:tbl>
          </a:graphicData>
        </a:graphic>
      </p:graphicFrame>
    </p:spTree>
    <p:extLst>
      <p:ext uri="{BB962C8B-B14F-4D97-AF65-F5344CB8AC3E}">
        <p14:creationId xmlns:p14="http://schemas.microsoft.com/office/powerpoint/2010/main" val="16552801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a:t>
            </a:r>
            <a:r>
              <a:rPr lang="fr-FR" dirty="0" smtClean="0"/>
              <a:t>. Quelle créativité scientifique ? Les révolutions scientifiques</a:t>
            </a:r>
            <a:endParaRPr lang="fr-FR" dirty="0"/>
          </a:p>
        </p:txBody>
      </p:sp>
      <p:sp>
        <p:nvSpPr>
          <p:cNvPr id="3" name="Espace réservé du numéro de diapositive 2"/>
          <p:cNvSpPr>
            <a:spLocks noGrp="1"/>
          </p:cNvSpPr>
          <p:nvPr>
            <p:ph type="sldNum" sz="quarter" idx="11"/>
          </p:nvPr>
        </p:nvSpPr>
        <p:spPr/>
        <p:txBody>
          <a:bodyPr/>
          <a:lstStyle/>
          <a:p>
            <a:fld id="{A38A5D41-E0AE-4542-94D6-6FCB10B1150B}" type="slidenum">
              <a:rPr lang="fr-FR" smtClean="0"/>
              <a:t>41</a:t>
            </a:fld>
            <a:endParaRPr lang="fr-FR"/>
          </a:p>
        </p:txBody>
      </p:sp>
    </p:spTree>
    <p:extLst>
      <p:ext uri="{BB962C8B-B14F-4D97-AF65-F5344CB8AC3E}">
        <p14:creationId xmlns:p14="http://schemas.microsoft.com/office/powerpoint/2010/main" val="321316806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pPr algn="l"/>
            <a:r>
              <a:rPr lang="fr-FR" dirty="0"/>
              <a:t>Thomas Kuhn (1922-1996)</a:t>
            </a:r>
            <a:br>
              <a:rPr lang="fr-FR" dirty="0"/>
            </a:br>
            <a:endParaRPr lang="fr-FR" dirty="0"/>
          </a:p>
        </p:txBody>
      </p:sp>
      <p:sp>
        <p:nvSpPr>
          <p:cNvPr id="3" name="Espace réservé du contenu 2"/>
          <p:cNvSpPr>
            <a:spLocks noGrp="1"/>
          </p:cNvSpPr>
          <p:nvPr>
            <p:ph sz="half" idx="1"/>
          </p:nvPr>
        </p:nvSpPr>
        <p:spPr/>
        <p:txBody>
          <a:bodyPr>
            <a:normAutofit/>
          </a:bodyPr>
          <a:lstStyle/>
          <a:p>
            <a:r>
              <a:rPr lang="fr-FR" dirty="0" smtClean="0"/>
              <a:t>Historien et philosophe des sciences</a:t>
            </a:r>
          </a:p>
          <a:p>
            <a:pPr marL="0" indent="0">
              <a:buNone/>
            </a:pPr>
            <a:r>
              <a:rPr lang="fr-FR" dirty="0" smtClean="0"/>
              <a:t> </a:t>
            </a:r>
          </a:p>
          <a:p>
            <a:r>
              <a:rPr lang="fr-FR" dirty="0" smtClean="0"/>
              <a:t>Prof. Harvard, Berkeley, Princeton, MIT</a:t>
            </a:r>
          </a:p>
          <a:p>
            <a:pPr marL="0" indent="0">
              <a:buNone/>
            </a:pPr>
            <a:endParaRPr lang="fr-FR" dirty="0" smtClean="0"/>
          </a:p>
          <a:p>
            <a:pPr marL="0" indent="0">
              <a:buNone/>
            </a:pPr>
            <a:endParaRPr lang="fr-FR" dirty="0" smtClean="0"/>
          </a:p>
          <a:p>
            <a:endParaRPr lang="fr-FR" dirty="0"/>
          </a:p>
        </p:txBody>
      </p:sp>
      <p:pic>
        <p:nvPicPr>
          <p:cNvPr id="6" name="Espace réservé du contenu 5" descr="Thomas_Kuhn.jpg"/>
          <p:cNvPicPr>
            <a:picLocks noGrp="1" noChangeAspect="1"/>
          </p:cNvPicPr>
          <p:nvPr>
            <p:ph sz="half" idx="2"/>
          </p:nvPr>
        </p:nvPicPr>
        <p:blipFill>
          <a:blip r:embed="rId2">
            <a:extLst>
              <a:ext uri="{28A0092B-C50C-407E-A947-70E740481C1C}">
                <a14:useLocalDpi xmlns:a14="http://schemas.microsoft.com/office/drawing/2010/main" val="0"/>
              </a:ext>
            </a:extLst>
          </a:blip>
          <a:srcRect l="-4761" r="-4761"/>
          <a:stretch>
            <a:fillRect/>
          </a:stretch>
        </p:blipFill>
        <p:spPr/>
      </p:pic>
      <p:sp>
        <p:nvSpPr>
          <p:cNvPr id="2" name="Espace réservé du numéro de diapositive 1"/>
          <p:cNvSpPr>
            <a:spLocks noGrp="1"/>
          </p:cNvSpPr>
          <p:nvPr>
            <p:ph type="sldNum" sz="quarter" idx="12"/>
          </p:nvPr>
        </p:nvSpPr>
        <p:spPr/>
        <p:txBody>
          <a:bodyPr/>
          <a:lstStyle/>
          <a:p>
            <a:fld id="{A38A5D41-E0AE-4542-94D6-6FCB10B1150B}" type="slidenum">
              <a:rPr lang="fr-FR" smtClean="0"/>
              <a:t>42</a:t>
            </a:fld>
            <a:endParaRPr lang="fr-FR"/>
          </a:p>
        </p:txBody>
      </p:sp>
    </p:spTree>
    <p:extLst>
      <p:ext uri="{BB962C8B-B14F-4D97-AF65-F5344CB8AC3E}">
        <p14:creationId xmlns:p14="http://schemas.microsoft.com/office/powerpoint/2010/main" val="179959464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endParaRPr lang="fr-FR"/>
          </a:p>
        </p:txBody>
      </p:sp>
      <p:pic>
        <p:nvPicPr>
          <p:cNvPr id="8" name="Espace réservé du contenu 7" descr="strcuture révolution scientifiques.jpg"/>
          <p:cNvPicPr>
            <a:picLocks noGrp="1" noChangeAspect="1"/>
          </p:cNvPicPr>
          <p:nvPr>
            <p:ph sz="half" idx="1"/>
          </p:nvPr>
        </p:nvPicPr>
        <p:blipFill>
          <a:blip r:embed="rId2">
            <a:extLst>
              <a:ext uri="{28A0092B-C50C-407E-A947-70E740481C1C}">
                <a14:useLocalDpi xmlns:a14="http://schemas.microsoft.com/office/drawing/2010/main" val="0"/>
              </a:ext>
            </a:extLst>
          </a:blip>
          <a:srcRect l="-24057" r="-24057"/>
          <a:stretch>
            <a:fillRect/>
          </a:stretch>
        </p:blipFill>
        <p:spPr/>
      </p:pic>
      <p:sp>
        <p:nvSpPr>
          <p:cNvPr id="7" name="Espace réservé du contenu 6"/>
          <p:cNvSpPr>
            <a:spLocks noGrp="1"/>
          </p:cNvSpPr>
          <p:nvPr>
            <p:ph sz="half" idx="2"/>
          </p:nvPr>
        </p:nvSpPr>
        <p:spPr/>
        <p:txBody>
          <a:bodyPr>
            <a:normAutofit fontScale="92500" lnSpcReduction="10000"/>
          </a:bodyPr>
          <a:lstStyle/>
          <a:p>
            <a:r>
              <a:rPr lang="fr-FR" dirty="0" smtClean="0"/>
              <a:t>Structures </a:t>
            </a:r>
            <a:r>
              <a:rPr lang="fr-FR" dirty="0"/>
              <a:t>et à la dynamique des groupes scientifiques dans </a:t>
            </a:r>
            <a:r>
              <a:rPr lang="fr-FR" dirty="0" smtClean="0"/>
              <a:t>l’histoire</a:t>
            </a:r>
          </a:p>
          <a:p>
            <a:r>
              <a:rPr lang="fr-FR" b="1" i="1" dirty="0" smtClean="0"/>
              <a:t>Emergence </a:t>
            </a:r>
            <a:r>
              <a:rPr lang="fr-FR" b="1" i="1" dirty="0"/>
              <a:t>et structuration des corpus théoriques?</a:t>
            </a:r>
          </a:p>
          <a:p>
            <a:endParaRPr lang="fr-FR" dirty="0" smtClean="0"/>
          </a:p>
          <a:p>
            <a:r>
              <a:rPr lang="fr-FR" dirty="0"/>
              <a:t>H</a:t>
            </a:r>
            <a:r>
              <a:rPr lang="fr-FR" dirty="0" smtClean="0"/>
              <a:t>istoire </a:t>
            </a:r>
            <a:r>
              <a:rPr lang="fr-FR" dirty="0"/>
              <a:t>des sciences : développement historique des théories discontinu </a:t>
            </a:r>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43</a:t>
            </a:fld>
            <a:endParaRPr lang="fr-FR"/>
          </a:p>
        </p:txBody>
      </p:sp>
      <p:sp>
        <p:nvSpPr>
          <p:cNvPr id="9" name="ZoneTexte 8"/>
          <p:cNvSpPr txBox="1"/>
          <p:nvPr/>
        </p:nvSpPr>
        <p:spPr>
          <a:xfrm>
            <a:off x="1111112" y="6329902"/>
            <a:ext cx="2811794" cy="369332"/>
          </a:xfrm>
          <a:prstGeom prst="rect">
            <a:avLst/>
          </a:prstGeom>
          <a:noFill/>
        </p:spPr>
        <p:txBody>
          <a:bodyPr wrap="square" rtlCol="0">
            <a:spAutoFit/>
          </a:bodyPr>
          <a:lstStyle/>
          <a:p>
            <a:pPr algn="ctr"/>
            <a:r>
              <a:rPr lang="fr-FR" dirty="0" smtClean="0"/>
              <a:t>1962</a:t>
            </a:r>
            <a:endParaRPr lang="fr-FR" dirty="0"/>
          </a:p>
        </p:txBody>
      </p:sp>
    </p:spTree>
    <p:extLst>
      <p:ext uri="{BB962C8B-B14F-4D97-AF65-F5344CB8AC3E}">
        <p14:creationId xmlns:p14="http://schemas.microsoft.com/office/powerpoint/2010/main" val="30289149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397000" y="1377403"/>
            <a:ext cx="6350000" cy="5080000"/>
          </a:xfrm>
          <a:prstGeom prst="rect">
            <a:avLst/>
          </a:prstGeom>
        </p:spPr>
      </p:pic>
      <p:sp>
        <p:nvSpPr>
          <p:cNvPr id="4" name="ZoneTexte 3"/>
          <p:cNvSpPr txBox="1"/>
          <p:nvPr/>
        </p:nvSpPr>
        <p:spPr>
          <a:xfrm>
            <a:off x="797785" y="263157"/>
            <a:ext cx="2474762" cy="600164"/>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lnSpc>
                <a:spcPct val="200000"/>
              </a:lnSpc>
            </a:pPr>
            <a:r>
              <a:rPr lang="fr-FR" dirty="0" smtClean="0"/>
              <a:t>Préscience</a:t>
            </a:r>
            <a:endParaRPr lang="fr-FR" dirty="0"/>
          </a:p>
        </p:txBody>
      </p:sp>
      <p:cxnSp>
        <p:nvCxnSpPr>
          <p:cNvPr id="6" name="Connecteur en arc 5"/>
          <p:cNvCxnSpPr/>
          <p:nvPr/>
        </p:nvCxnSpPr>
        <p:spPr>
          <a:xfrm>
            <a:off x="2556168" y="857736"/>
            <a:ext cx="1221100" cy="737716"/>
          </a:xfrm>
          <a:prstGeom prst="curvedConnector3">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2" name="Espace réservé du numéro de diapositive 1"/>
          <p:cNvSpPr>
            <a:spLocks noGrp="1"/>
          </p:cNvSpPr>
          <p:nvPr>
            <p:ph type="sldNum" sz="quarter" idx="12"/>
          </p:nvPr>
        </p:nvSpPr>
        <p:spPr/>
        <p:txBody>
          <a:bodyPr/>
          <a:lstStyle/>
          <a:p>
            <a:fld id="{A38A5D41-E0AE-4542-94D6-6FCB10B1150B}" type="slidenum">
              <a:rPr lang="fr-FR" smtClean="0"/>
              <a:t>44</a:t>
            </a:fld>
            <a:endParaRPr lang="fr-FR"/>
          </a:p>
        </p:txBody>
      </p:sp>
    </p:spTree>
    <p:extLst>
      <p:ext uri="{BB962C8B-B14F-4D97-AF65-F5344CB8AC3E}">
        <p14:creationId xmlns:p14="http://schemas.microsoft.com/office/powerpoint/2010/main" val="82918052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a:t>P</a:t>
            </a:r>
            <a:r>
              <a:rPr lang="fr-FR" dirty="0" smtClean="0"/>
              <a:t>hase </a:t>
            </a:r>
            <a:r>
              <a:rPr lang="fr-FR" dirty="0"/>
              <a:t>de </a:t>
            </a:r>
            <a:r>
              <a:rPr lang="fr-FR" i="1" dirty="0"/>
              <a:t>préscience</a:t>
            </a:r>
            <a:r>
              <a:rPr lang="fr-FR" dirty="0"/>
              <a:t> </a:t>
            </a:r>
            <a:r>
              <a:rPr lang="fr-FR" dirty="0" smtClean="0"/>
              <a:t> </a:t>
            </a:r>
            <a:r>
              <a:rPr lang="fr-FR" dirty="0"/>
              <a:t/>
            </a:r>
            <a:br>
              <a:rPr lang="fr-FR" dirty="0"/>
            </a:br>
            <a:endParaRPr lang="fr-FR" dirty="0"/>
          </a:p>
        </p:txBody>
      </p:sp>
      <p:sp>
        <p:nvSpPr>
          <p:cNvPr id="3" name="Espace réservé du contenu 2"/>
          <p:cNvSpPr>
            <a:spLocks noGrp="1"/>
          </p:cNvSpPr>
          <p:nvPr>
            <p:ph idx="1"/>
          </p:nvPr>
        </p:nvSpPr>
        <p:spPr>
          <a:xfrm>
            <a:off x="457200" y="978182"/>
            <a:ext cx="8229600" cy="5147981"/>
          </a:xfrm>
        </p:spPr>
        <p:txBody>
          <a:bodyPr/>
          <a:lstStyle/>
          <a:p>
            <a:r>
              <a:rPr lang="fr-FR" dirty="0"/>
              <a:t>D</a:t>
            </a:r>
            <a:r>
              <a:rPr lang="fr-FR" dirty="0" smtClean="0"/>
              <a:t>ésorganisée </a:t>
            </a:r>
            <a:r>
              <a:rPr lang="fr-FR" dirty="0"/>
              <a:t>au </a:t>
            </a:r>
            <a:r>
              <a:rPr lang="fr-FR" dirty="0" smtClean="0"/>
              <a:t>début</a:t>
            </a:r>
          </a:p>
          <a:p>
            <a:r>
              <a:rPr lang="fr-FR" dirty="0" smtClean="0"/>
              <a:t>Structuration progressive</a:t>
            </a:r>
          </a:p>
          <a:p>
            <a:pPr>
              <a:buFont typeface="Wingdings" charset="0"/>
              <a:buChar char="è"/>
            </a:pPr>
            <a:r>
              <a:rPr lang="fr-FR" dirty="0" smtClean="0"/>
              <a:t>la </a:t>
            </a:r>
            <a:r>
              <a:rPr lang="fr-FR" dirty="0"/>
              <a:t>communauté scientifique s’arrête sur une matrice disciplinaire, des hypothèses théoriques générales, des lois et techniques permettant de les </a:t>
            </a:r>
            <a:r>
              <a:rPr lang="fr-FR" dirty="0" smtClean="0"/>
              <a:t>appliquer, système de logique, méthodologie </a:t>
            </a:r>
          </a:p>
          <a:p>
            <a:pPr marL="0" indent="0">
              <a:buNone/>
            </a:pPr>
            <a:endParaRPr lang="fr-FR" dirty="0" smtClean="0"/>
          </a:p>
          <a:p>
            <a:pPr marL="0" indent="0">
              <a:buNone/>
            </a:pPr>
            <a:r>
              <a:rPr lang="fr-FR" dirty="0" smtClean="0"/>
              <a:t>Ex: notion de trou noir</a:t>
            </a: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45</a:t>
            </a:fld>
            <a:endParaRPr lang="fr-FR"/>
          </a:p>
        </p:txBody>
      </p:sp>
    </p:spTree>
    <p:extLst>
      <p:ext uri="{BB962C8B-B14F-4D97-AF65-F5344CB8AC3E}">
        <p14:creationId xmlns:p14="http://schemas.microsoft.com/office/powerpoint/2010/main" val="317118946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a:t>P</a:t>
            </a:r>
            <a:r>
              <a:rPr lang="fr-FR" dirty="0" smtClean="0"/>
              <a:t>hase </a:t>
            </a:r>
            <a:r>
              <a:rPr lang="fr-FR" dirty="0"/>
              <a:t>de science normale </a:t>
            </a:r>
          </a:p>
        </p:txBody>
      </p:sp>
      <p:sp>
        <p:nvSpPr>
          <p:cNvPr id="3" name="Espace réservé du contenu 2"/>
          <p:cNvSpPr>
            <a:spLocks noGrp="1"/>
          </p:cNvSpPr>
          <p:nvPr>
            <p:ph idx="1"/>
          </p:nvPr>
        </p:nvSpPr>
        <p:spPr/>
        <p:txBody>
          <a:bodyPr>
            <a:normAutofit fontScale="92500" lnSpcReduction="10000"/>
          </a:bodyPr>
          <a:lstStyle/>
          <a:p>
            <a:r>
              <a:rPr lang="fr-FR" dirty="0"/>
              <a:t>véhiculer une norme, </a:t>
            </a:r>
            <a:r>
              <a:rPr lang="fr-FR" dirty="0" smtClean="0"/>
              <a:t>transmettre </a:t>
            </a:r>
            <a:r>
              <a:rPr lang="fr-FR" dirty="0"/>
              <a:t>une grille de lecture et d’interprétation du </a:t>
            </a:r>
            <a:r>
              <a:rPr lang="fr-FR" dirty="0" smtClean="0"/>
              <a:t>monde : </a:t>
            </a:r>
            <a:r>
              <a:rPr lang="fr-FR" dirty="0"/>
              <a:t>présupposés, croyances, méthodes, normes, instruments et usages expérimentaux, attentes, valeurs, épistémologies… </a:t>
            </a:r>
            <a:r>
              <a:rPr lang="fr-FR" dirty="0" smtClean="0"/>
              <a:t> </a:t>
            </a:r>
          </a:p>
          <a:p>
            <a:r>
              <a:rPr lang="fr-FR" dirty="0"/>
              <a:t>D</a:t>
            </a:r>
            <a:r>
              <a:rPr lang="fr-FR" dirty="0" smtClean="0"/>
              <a:t>ébats fondamentaux </a:t>
            </a:r>
            <a:r>
              <a:rPr lang="fr-FR" dirty="0" smtClean="0">
                <a:latin typeface="Wingdings"/>
                <a:ea typeface="Wingdings"/>
                <a:cs typeface="Wingdings"/>
                <a:sym typeface="Wingdings"/>
              </a:rPr>
              <a:t></a:t>
            </a:r>
            <a:endParaRPr lang="fr-FR" dirty="0">
              <a:sym typeface="Wingdings"/>
            </a:endParaRPr>
          </a:p>
          <a:p>
            <a:r>
              <a:rPr lang="fr-FR" dirty="0" smtClean="0">
                <a:latin typeface="Wingdings"/>
                <a:ea typeface="Wingdings"/>
                <a:cs typeface="Wingdings"/>
                <a:sym typeface="Wingdings"/>
              </a:rPr>
              <a:t></a:t>
            </a:r>
            <a:r>
              <a:rPr lang="fr-FR" dirty="0" smtClean="0">
                <a:sym typeface="Wingdings"/>
              </a:rPr>
              <a:t>Connaissances implicites</a:t>
            </a:r>
          </a:p>
          <a:p>
            <a:pPr marL="0" indent="0">
              <a:buNone/>
            </a:pPr>
            <a:r>
              <a:rPr lang="fr-FR" dirty="0" smtClean="0"/>
              <a:t> </a:t>
            </a:r>
            <a:endParaRPr lang="fr-FR" dirty="0"/>
          </a:p>
          <a:p>
            <a:pPr>
              <a:buFont typeface="Wingdings" charset="0"/>
              <a:buChar char="è"/>
            </a:pPr>
            <a:r>
              <a:rPr lang="fr-FR" dirty="0" smtClean="0"/>
              <a:t>expliquer </a:t>
            </a:r>
            <a:r>
              <a:rPr lang="fr-FR" dirty="0"/>
              <a:t>de plus en plus de phénomènes. </a:t>
            </a:r>
            <a:endParaRPr lang="fr-FR" dirty="0" smtClean="0"/>
          </a:p>
          <a:p>
            <a:pPr marL="0" indent="0">
              <a:buNone/>
            </a:pPr>
            <a:r>
              <a:rPr lang="fr-FR" dirty="0" smtClean="0">
                <a:sym typeface="Wingdings"/>
              </a:rPr>
              <a:t> Difficultés progressives</a:t>
            </a: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46</a:t>
            </a:fld>
            <a:endParaRPr lang="fr-FR"/>
          </a:p>
        </p:txBody>
      </p:sp>
    </p:spTree>
    <p:extLst>
      <p:ext uri="{BB962C8B-B14F-4D97-AF65-F5344CB8AC3E}">
        <p14:creationId xmlns:p14="http://schemas.microsoft.com/office/powerpoint/2010/main" val="296081850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11866"/>
            <a:ext cx="8229600" cy="5714297"/>
          </a:xfrm>
        </p:spPr>
        <p:txBody>
          <a:bodyPr/>
          <a:lstStyle/>
          <a:p>
            <a:pPr marL="54864" indent="0">
              <a:spcBef>
                <a:spcPct val="0"/>
              </a:spcBef>
              <a:buNone/>
            </a:pPr>
            <a:r>
              <a:rPr lang="fr-FR" sz="46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Phase de Crise</a:t>
            </a:r>
          </a:p>
          <a:p>
            <a:endParaRPr lang="fr-FR" dirty="0"/>
          </a:p>
          <a:p>
            <a:r>
              <a:rPr lang="fr-FR" dirty="0"/>
              <a:t> </a:t>
            </a:r>
            <a:r>
              <a:rPr lang="fr-FR" dirty="0" smtClean="0"/>
              <a:t>Concept </a:t>
            </a:r>
            <a:r>
              <a:rPr lang="fr-FR" dirty="0"/>
              <a:t>perd de sa validité</a:t>
            </a:r>
          </a:p>
          <a:p>
            <a:endParaRPr lang="fr-FR" dirty="0" smtClean="0"/>
          </a:p>
          <a:p>
            <a:endParaRPr lang="fr-FR" dirty="0"/>
          </a:p>
          <a:p>
            <a:r>
              <a:rPr lang="fr-FR" dirty="0" smtClean="0"/>
              <a:t>Nouveau cycle….</a:t>
            </a:r>
          </a:p>
          <a:p>
            <a:pPr marL="0" indent="0">
              <a:buNone/>
            </a:pPr>
            <a:endParaRPr lang="fr-FR" dirty="0"/>
          </a:p>
        </p:txBody>
      </p:sp>
      <p:sp>
        <p:nvSpPr>
          <p:cNvPr id="2" name="Espace réservé du numéro de diapositive 1"/>
          <p:cNvSpPr>
            <a:spLocks noGrp="1"/>
          </p:cNvSpPr>
          <p:nvPr>
            <p:ph type="sldNum" sz="quarter" idx="12"/>
          </p:nvPr>
        </p:nvSpPr>
        <p:spPr/>
        <p:txBody>
          <a:bodyPr/>
          <a:lstStyle/>
          <a:p>
            <a:fld id="{A38A5D41-E0AE-4542-94D6-6FCB10B1150B}" type="slidenum">
              <a:rPr lang="fr-FR" smtClean="0"/>
              <a:t>47</a:t>
            </a:fld>
            <a:endParaRPr lang="fr-FR"/>
          </a:p>
        </p:txBody>
      </p:sp>
    </p:spTree>
    <p:extLst>
      <p:ext uri="{BB962C8B-B14F-4D97-AF65-F5344CB8AC3E}">
        <p14:creationId xmlns:p14="http://schemas.microsoft.com/office/powerpoint/2010/main" val="371157898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t>Critique de Kuhn à l’</a:t>
            </a:r>
            <a:r>
              <a:rPr lang="fr-FR" dirty="0"/>
              <a:t>e</a:t>
            </a:r>
            <a:r>
              <a:rPr lang="fr-FR" dirty="0" smtClean="0"/>
              <a:t>fficacité de </a:t>
            </a:r>
            <a:r>
              <a:rPr lang="fr-FR" sz="5100" dirty="0"/>
              <a:t>la</a:t>
            </a:r>
            <a:r>
              <a:rPr lang="fr-FR" dirty="0" smtClean="0"/>
              <a:t> réfutation</a:t>
            </a:r>
            <a:endParaRPr lang="fr-FR" dirty="0"/>
          </a:p>
        </p:txBody>
      </p:sp>
      <p:sp>
        <p:nvSpPr>
          <p:cNvPr id="3" name="Espace réservé du contenu 2"/>
          <p:cNvSpPr>
            <a:spLocks noGrp="1"/>
          </p:cNvSpPr>
          <p:nvPr>
            <p:ph idx="1"/>
          </p:nvPr>
        </p:nvSpPr>
        <p:spPr/>
        <p:txBody>
          <a:bodyPr>
            <a:normAutofit/>
          </a:bodyPr>
          <a:lstStyle/>
          <a:p>
            <a:pPr marL="0" indent="0">
              <a:buNone/>
            </a:pPr>
            <a:r>
              <a:rPr lang="fr-FR" dirty="0" smtClean="0"/>
              <a:t>1. On ne </a:t>
            </a:r>
            <a:r>
              <a:rPr lang="fr-FR" dirty="0"/>
              <a:t>peut pas </a:t>
            </a:r>
            <a:r>
              <a:rPr lang="fr-FR" dirty="0" smtClean="0"/>
              <a:t> </a:t>
            </a:r>
            <a:r>
              <a:rPr lang="fr-FR" dirty="0"/>
              <a:t>réfuter en restant à l’intérieur de la discipline. </a:t>
            </a:r>
            <a:endParaRPr lang="fr-FR" dirty="0" smtClean="0"/>
          </a:p>
          <a:p>
            <a:pPr marL="0" indent="0">
              <a:buNone/>
            </a:pPr>
            <a:r>
              <a:rPr lang="fr-FR" dirty="0" smtClean="0"/>
              <a:t>2. la </a:t>
            </a:r>
            <a:r>
              <a:rPr lang="fr-FR" dirty="0"/>
              <a:t>connaissance matricielle est essentiellement tacite, donc il est très peu accessible à la critique depuis </a:t>
            </a:r>
            <a:r>
              <a:rPr lang="fr-FR" dirty="0" smtClean="0"/>
              <a:t>l’intérieur</a:t>
            </a:r>
            <a:r>
              <a:rPr lang="fr-FR" dirty="0"/>
              <a:t> </a:t>
            </a:r>
            <a:r>
              <a:rPr lang="fr-FR" dirty="0" smtClean="0">
                <a:sym typeface="Wingdings"/>
              </a:rPr>
              <a:t> </a:t>
            </a:r>
            <a:r>
              <a:rPr lang="fr-FR" dirty="0" smtClean="0"/>
              <a:t>sortir</a:t>
            </a:r>
            <a:r>
              <a:rPr lang="fr-FR" dirty="0"/>
              <a:t> </a:t>
            </a:r>
            <a:r>
              <a:rPr lang="fr-FR" dirty="0" smtClean="0"/>
              <a:t> </a:t>
            </a: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48</a:t>
            </a:fld>
            <a:endParaRPr lang="fr-FR"/>
          </a:p>
        </p:txBody>
      </p:sp>
    </p:spTree>
    <p:extLst>
      <p:ext uri="{BB962C8B-B14F-4D97-AF65-F5344CB8AC3E}">
        <p14:creationId xmlns:p14="http://schemas.microsoft.com/office/powerpoint/2010/main" val="161482824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Définitions</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smtClean="0"/>
              <a:t>Paradigme  &gt;&gt; croyances partagées</a:t>
            </a:r>
          </a:p>
          <a:p>
            <a:pPr lvl="1"/>
            <a:r>
              <a:rPr lang="fr-FR" dirty="0"/>
              <a:t>un ensemble d'observations et de faits avérés,</a:t>
            </a:r>
          </a:p>
          <a:p>
            <a:pPr lvl="1"/>
            <a:r>
              <a:rPr lang="fr-FR" dirty="0"/>
              <a:t>un ensemble de questions en relation avec le sujet qui se posent et doivent être résolues,</a:t>
            </a:r>
          </a:p>
          <a:p>
            <a:pPr lvl="1"/>
            <a:r>
              <a:rPr lang="fr-FR" dirty="0"/>
              <a:t>des indications méthodologiques (comment ces questions doivent être posées),</a:t>
            </a:r>
          </a:p>
          <a:p>
            <a:pPr lvl="1"/>
            <a:r>
              <a:rPr lang="fr-FR" dirty="0"/>
              <a:t>comment les résultats de la recherche scientifique doivent être interprétés.	</a:t>
            </a:r>
          </a:p>
          <a:p>
            <a:endParaRPr lang="fr-FR" dirty="0" smtClean="0"/>
          </a:p>
          <a:p>
            <a:r>
              <a:rPr lang="fr-FR" dirty="0"/>
              <a:t>R</a:t>
            </a:r>
            <a:r>
              <a:rPr lang="fr-FR" dirty="0" smtClean="0"/>
              <a:t>évolution </a:t>
            </a:r>
            <a:r>
              <a:rPr lang="fr-FR" dirty="0"/>
              <a:t>scientifique </a:t>
            </a:r>
            <a:r>
              <a:rPr lang="fr-FR" dirty="0" smtClean="0"/>
              <a:t>&gt;&gt; </a:t>
            </a:r>
            <a:r>
              <a:rPr lang="fr-FR" dirty="0"/>
              <a:t>concept de rupture épistémologique </a:t>
            </a:r>
            <a:endParaRPr lang="fr-FR" dirty="0" smtClean="0"/>
          </a:p>
          <a:p>
            <a:pPr marL="0" indent="0">
              <a:buNone/>
            </a:pPr>
            <a:r>
              <a:rPr lang="fr-FR" dirty="0" smtClean="0"/>
              <a:t>car propose explication </a:t>
            </a:r>
            <a:r>
              <a:rPr lang="fr-FR" dirty="0"/>
              <a:t>de ces ruptures et les situe dans une dynamique.</a:t>
            </a:r>
          </a:p>
          <a:p>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49</a:t>
            </a:fld>
            <a:endParaRPr lang="fr-FR"/>
          </a:p>
        </p:txBody>
      </p:sp>
    </p:spTree>
    <p:extLst>
      <p:ext uri="{BB962C8B-B14F-4D97-AF65-F5344CB8AC3E}">
        <p14:creationId xmlns:p14="http://schemas.microsoft.com/office/powerpoint/2010/main" val="7002998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r>
              <a:rPr lang="fr-FR" dirty="0" smtClean="0"/>
              <a:t>Nouvelles  </a:t>
            </a:r>
            <a:r>
              <a:rPr lang="fr-FR" dirty="0"/>
              <a:t>pratiques d’investigation scientifique et </a:t>
            </a:r>
            <a:r>
              <a:rPr lang="fr-FR" dirty="0" smtClean="0"/>
              <a:t> </a:t>
            </a:r>
            <a:r>
              <a:rPr lang="fr-FR" dirty="0"/>
              <a:t>pratiques de régulation des sciences, des techniques et des </a:t>
            </a:r>
            <a:r>
              <a:rPr lang="fr-FR" dirty="0" smtClean="0"/>
              <a:t>savoirs</a:t>
            </a:r>
            <a:endParaRPr lang="fr-FR" dirty="0"/>
          </a:p>
        </p:txBody>
      </p:sp>
      <p:pic>
        <p:nvPicPr>
          <p:cNvPr id="4" name="Image 3" descr="conquete espa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634" y="342978"/>
            <a:ext cx="3015876" cy="4146830"/>
          </a:xfrm>
          <a:prstGeom prst="rect">
            <a:avLst/>
          </a:prstGeom>
        </p:spPr>
      </p:pic>
      <p:pic>
        <p:nvPicPr>
          <p:cNvPr id="5" name="Image 4" descr="acceleratuer particule calte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106" y="342978"/>
            <a:ext cx="3451996" cy="3803852"/>
          </a:xfrm>
          <a:prstGeom prst="rect">
            <a:avLst/>
          </a:prstGeom>
        </p:spPr>
      </p:pic>
      <p:sp>
        <p:nvSpPr>
          <p:cNvPr id="6" name="Espace réservé du numéro de diapositive 5"/>
          <p:cNvSpPr>
            <a:spLocks noGrp="1"/>
          </p:cNvSpPr>
          <p:nvPr>
            <p:ph type="sldNum" sz="quarter" idx="12"/>
          </p:nvPr>
        </p:nvSpPr>
        <p:spPr/>
        <p:txBody>
          <a:bodyPr/>
          <a:lstStyle/>
          <a:p>
            <a:fld id="{A38A5D41-E0AE-4542-94D6-6FCB10B1150B}" type="slidenum">
              <a:rPr lang="fr-FR" smtClean="0"/>
              <a:t>5</a:t>
            </a:fld>
            <a:endParaRPr lang="fr-FR"/>
          </a:p>
        </p:txBody>
      </p:sp>
    </p:spTree>
    <p:extLst>
      <p:ext uri="{BB962C8B-B14F-4D97-AF65-F5344CB8AC3E}">
        <p14:creationId xmlns:p14="http://schemas.microsoft.com/office/powerpoint/2010/main" val="11609948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Quelle rationalité?</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smtClean="0"/>
              <a:t>Kuhn : on </a:t>
            </a:r>
            <a:r>
              <a:rPr lang="fr-FR" dirty="0"/>
              <a:t>ne </a:t>
            </a:r>
            <a:r>
              <a:rPr lang="fr-FR" dirty="0" smtClean="0"/>
              <a:t>peut </a:t>
            </a:r>
            <a:r>
              <a:rPr lang="fr-FR" dirty="0"/>
              <a:t>pas donner de critère absolu de vérité, </a:t>
            </a:r>
            <a:endParaRPr lang="fr-FR" dirty="0" smtClean="0"/>
          </a:p>
          <a:p>
            <a:r>
              <a:rPr lang="fr-FR" dirty="0"/>
              <a:t>C</a:t>
            </a:r>
            <a:r>
              <a:rPr lang="fr-FR" dirty="0" smtClean="0"/>
              <a:t>ritères </a:t>
            </a:r>
            <a:r>
              <a:rPr lang="fr-FR" dirty="0"/>
              <a:t>de qualité d’une théorie sont les valeurs d’une communauté scientifique élaborées dans la phase de </a:t>
            </a:r>
            <a:r>
              <a:rPr lang="fr-FR" dirty="0" err="1" smtClean="0"/>
              <a:t>pré-science</a:t>
            </a:r>
            <a:r>
              <a:rPr lang="fr-FR" dirty="0"/>
              <a:t>. </a:t>
            </a:r>
            <a:r>
              <a:rPr lang="fr-FR" dirty="0" smtClean="0"/>
              <a:t>Attention : Kuhn </a:t>
            </a:r>
            <a:r>
              <a:rPr lang="fr-FR" dirty="0"/>
              <a:t>ne se reconnait pas dans cette </a:t>
            </a:r>
            <a:r>
              <a:rPr lang="fr-FR" dirty="0" smtClean="0"/>
              <a:t>critique</a:t>
            </a:r>
          </a:p>
          <a:p>
            <a:r>
              <a:rPr lang="fr-FR" dirty="0" smtClean="0"/>
              <a:t> Il existe «</a:t>
            </a:r>
            <a:r>
              <a:rPr lang="fr-FR" dirty="0"/>
              <a:t> rationalité non paradigmatique », qui dépasse l’ensemble des matrices disciplinaires scientifiques. </a:t>
            </a:r>
            <a:endParaRPr lang="fr-FR" dirty="0" smtClean="0"/>
          </a:p>
          <a:p>
            <a:r>
              <a:rPr lang="fr-FR" dirty="0" smtClean="0"/>
              <a:t>Mais pas de rationalité </a:t>
            </a:r>
            <a:r>
              <a:rPr lang="fr-FR" dirty="0"/>
              <a:t>universelle et anhistorique, voire l’idée qu’il existe une vérité dans l’absolu.</a:t>
            </a:r>
          </a:p>
          <a:p>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50</a:t>
            </a:fld>
            <a:endParaRPr lang="fr-FR"/>
          </a:p>
        </p:txBody>
      </p:sp>
    </p:spTree>
    <p:extLst>
      <p:ext uri="{BB962C8B-B14F-4D97-AF65-F5344CB8AC3E}">
        <p14:creationId xmlns:p14="http://schemas.microsoft.com/office/powerpoint/2010/main" val="75770176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a:t>C</a:t>
            </a:r>
            <a:r>
              <a:rPr lang="fr-FR" dirty="0" smtClean="0"/>
              <a:t>ritiques</a:t>
            </a:r>
            <a:endParaRPr lang="fr-FR" dirty="0"/>
          </a:p>
        </p:txBody>
      </p:sp>
      <p:sp>
        <p:nvSpPr>
          <p:cNvPr id="3" name="Espace réservé du contenu 2"/>
          <p:cNvSpPr>
            <a:spLocks noGrp="1"/>
          </p:cNvSpPr>
          <p:nvPr>
            <p:ph idx="1"/>
          </p:nvPr>
        </p:nvSpPr>
        <p:spPr/>
        <p:txBody>
          <a:bodyPr/>
          <a:lstStyle/>
          <a:p>
            <a:r>
              <a:rPr lang="fr-FR" dirty="0" smtClean="0"/>
              <a:t>Approche unifiée des disciplines et des ruptures</a:t>
            </a:r>
          </a:p>
          <a:p>
            <a:r>
              <a:rPr lang="fr-FR" dirty="0" smtClean="0"/>
              <a:t>Sous-cultures (P. </a:t>
            </a:r>
            <a:r>
              <a:rPr lang="fr-FR" dirty="0" err="1" smtClean="0"/>
              <a:t>Galison</a:t>
            </a:r>
            <a:r>
              <a:rPr lang="fr-FR" dirty="0" smtClean="0"/>
              <a:t>) : physiciens (expérimentaux, théoriciens, instrumentistes)</a:t>
            </a:r>
          </a:p>
          <a:p>
            <a:r>
              <a:rPr lang="fr-FR" dirty="0" smtClean="0"/>
              <a:t>Quelle connaissance des pratiques scientifiques ?</a:t>
            </a: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51</a:t>
            </a:fld>
            <a:endParaRPr lang="fr-FR"/>
          </a:p>
        </p:txBody>
      </p:sp>
    </p:spTree>
    <p:extLst>
      <p:ext uri="{BB962C8B-B14F-4D97-AF65-F5344CB8AC3E}">
        <p14:creationId xmlns:p14="http://schemas.microsoft.com/office/powerpoint/2010/main" val="26860110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Perspective épistémologique</a:t>
            </a:r>
            <a:endParaRPr lang="fr-FR" dirty="0"/>
          </a:p>
        </p:txBody>
      </p:sp>
      <p:sp>
        <p:nvSpPr>
          <p:cNvPr id="3" name="Espace réservé du contenu 2"/>
          <p:cNvSpPr>
            <a:spLocks noGrp="1"/>
          </p:cNvSpPr>
          <p:nvPr>
            <p:ph idx="1"/>
          </p:nvPr>
        </p:nvSpPr>
        <p:spPr/>
        <p:txBody>
          <a:bodyPr/>
          <a:lstStyle/>
          <a:p>
            <a:r>
              <a:rPr lang="fr-FR" dirty="0" smtClean="0"/>
              <a:t>Induction /falsification = méthodologie, normes</a:t>
            </a:r>
          </a:p>
          <a:p>
            <a:r>
              <a:rPr lang="fr-FR" dirty="0" smtClean="0"/>
              <a:t>Programmes de recherche, révolutions, descriptions de l’activité scientifique</a:t>
            </a:r>
            <a:endParaRPr lang="fr-FR" dirty="0"/>
          </a:p>
        </p:txBody>
      </p:sp>
      <p:sp>
        <p:nvSpPr>
          <p:cNvPr id="4" name="Espace réservé du numéro de diapositive 3"/>
          <p:cNvSpPr>
            <a:spLocks noGrp="1"/>
          </p:cNvSpPr>
          <p:nvPr>
            <p:ph type="sldNum" sz="quarter" idx="12"/>
          </p:nvPr>
        </p:nvSpPr>
        <p:spPr/>
        <p:txBody>
          <a:bodyPr/>
          <a:lstStyle/>
          <a:p>
            <a:fld id="{A38A5D41-E0AE-4542-94D6-6FCB10B1150B}" type="slidenum">
              <a:rPr lang="fr-FR" smtClean="0"/>
              <a:t>52</a:t>
            </a:fld>
            <a:endParaRPr lang="fr-FR"/>
          </a:p>
        </p:txBody>
      </p:sp>
    </p:spTree>
    <p:extLst>
      <p:ext uri="{BB962C8B-B14F-4D97-AF65-F5344CB8AC3E}">
        <p14:creationId xmlns:p14="http://schemas.microsoft.com/office/powerpoint/2010/main" val="1984241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effectLst/>
              </a:rPr>
              <a:t>1.2. Siècle </a:t>
            </a:r>
            <a:r>
              <a:rPr lang="fr-FR" dirty="0">
                <a:effectLst/>
              </a:rPr>
              <a:t>des Etats-</a:t>
            </a:r>
            <a:r>
              <a:rPr lang="fr-FR" dirty="0" smtClean="0">
                <a:effectLst/>
              </a:rPr>
              <a:t>Nations </a:t>
            </a:r>
            <a:endParaRPr lang="fr-FR" dirty="0"/>
          </a:p>
        </p:txBody>
      </p:sp>
      <p:sp>
        <p:nvSpPr>
          <p:cNvPr id="3" name="Espace réservé du contenu 2"/>
          <p:cNvSpPr>
            <a:spLocks noGrp="1"/>
          </p:cNvSpPr>
          <p:nvPr>
            <p:ph idx="1"/>
          </p:nvPr>
        </p:nvSpPr>
        <p:spPr/>
        <p:txBody>
          <a:bodyPr/>
          <a:lstStyle/>
          <a:p>
            <a:r>
              <a:rPr lang="fr-FR" dirty="0" smtClean="0"/>
              <a:t>Système d’imposition généralisé </a:t>
            </a:r>
            <a:r>
              <a:rPr lang="fr-FR" dirty="0" smtClean="0">
                <a:sym typeface="Wingdings"/>
              </a:rPr>
              <a:t> moyens</a:t>
            </a:r>
          </a:p>
          <a:p>
            <a:r>
              <a:rPr lang="fr-FR" dirty="0"/>
              <a:t>S</a:t>
            </a:r>
            <a:r>
              <a:rPr lang="fr-FR" dirty="0" smtClean="0"/>
              <a:t>tructures </a:t>
            </a:r>
            <a:r>
              <a:rPr lang="fr-FR" dirty="0"/>
              <a:t>de financement de la </a:t>
            </a:r>
            <a:r>
              <a:rPr lang="fr-FR" dirty="0" smtClean="0"/>
              <a:t>recherche</a:t>
            </a:r>
          </a:p>
          <a:p>
            <a:r>
              <a:rPr lang="fr-FR" dirty="0" smtClean="0"/>
              <a:t>Deuxième guerre mondiale : la victoire de la Science </a:t>
            </a:r>
          </a:p>
          <a:p>
            <a:endParaRPr lang="fr-FR" dirty="0"/>
          </a:p>
        </p:txBody>
      </p:sp>
      <p:sp>
        <p:nvSpPr>
          <p:cNvPr id="6" name="Espace réservé du numéro de diapositive 5"/>
          <p:cNvSpPr>
            <a:spLocks noGrp="1"/>
          </p:cNvSpPr>
          <p:nvPr>
            <p:ph type="sldNum" sz="quarter" idx="12"/>
          </p:nvPr>
        </p:nvSpPr>
        <p:spPr/>
        <p:txBody>
          <a:bodyPr/>
          <a:lstStyle/>
          <a:p>
            <a:fld id="{A38A5D41-E0AE-4542-94D6-6FCB10B1150B}" type="slidenum">
              <a:rPr lang="fr-FR" smtClean="0"/>
              <a:t>6</a:t>
            </a:fld>
            <a:endParaRPr lang="fr-FR"/>
          </a:p>
        </p:txBody>
      </p:sp>
    </p:spTree>
    <p:extLst>
      <p:ext uri="{BB962C8B-B14F-4D97-AF65-F5344CB8AC3E}">
        <p14:creationId xmlns:p14="http://schemas.microsoft.com/office/powerpoint/2010/main" val="2735480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marL="0" algn="l">
              <a:spcBef>
                <a:spcPts val="0"/>
              </a:spcBef>
              <a:buClr>
                <a:schemeClr val="accent1"/>
              </a:buClr>
              <a:buSzPct val="70000"/>
            </a:pPr>
            <a:r>
              <a:rPr lang="fr-FR" sz="3200" dirty="0">
                <a:solidFill>
                  <a:schemeClr val="tx1"/>
                </a:solidFill>
                <a:latin typeface="+mn-lt"/>
                <a:ea typeface="+mn-ea"/>
                <a:cs typeface="+mn-cs"/>
              </a:rPr>
              <a:t>Économies planifiées</a:t>
            </a:r>
            <a:br>
              <a:rPr lang="fr-FR" sz="3200" dirty="0">
                <a:solidFill>
                  <a:schemeClr val="tx1"/>
                </a:solidFill>
                <a:latin typeface="+mn-lt"/>
                <a:ea typeface="+mn-ea"/>
                <a:cs typeface="+mn-cs"/>
              </a:rPr>
            </a:br>
            <a:endParaRPr lang="fr-FR" sz="3200" dirty="0">
              <a:solidFill>
                <a:schemeClr val="tx1"/>
              </a:solidFill>
              <a:latin typeface="+mn-lt"/>
              <a:ea typeface="+mn-ea"/>
              <a:cs typeface="+mn-cs"/>
            </a:endParaRPr>
          </a:p>
        </p:txBody>
      </p:sp>
      <p:pic>
        <p:nvPicPr>
          <p:cNvPr id="4" name="Espace réservé du contenu 3" descr="economie URSS.jpg"/>
          <p:cNvPicPr>
            <a:picLocks noGrp="1" noChangeAspect="1"/>
          </p:cNvPicPr>
          <p:nvPr>
            <p:ph idx="1"/>
          </p:nvPr>
        </p:nvPicPr>
        <p:blipFill rotWithShape="1">
          <a:blip r:embed="rId2">
            <a:extLst>
              <a:ext uri="{28A0092B-C50C-407E-A947-70E740481C1C}">
                <a14:useLocalDpi xmlns:a14="http://schemas.microsoft.com/office/drawing/2010/main" val="0"/>
              </a:ext>
            </a:extLst>
          </a:blip>
          <a:srcRect l="-3074" r="-3691" b="5588"/>
          <a:stretch/>
        </p:blipFill>
        <p:spPr>
          <a:xfrm>
            <a:off x="457199" y="1646236"/>
            <a:ext cx="3826028" cy="4568205"/>
          </a:xfrm>
          <a:prstGeom prst="rect">
            <a:avLst/>
          </a:prstGeom>
        </p:spPr>
      </p:pic>
      <p:pic>
        <p:nvPicPr>
          <p:cNvPr id="5" name="Image 4" descr="marshallPlanPage-275x3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368" y="1649293"/>
            <a:ext cx="3914444" cy="4270303"/>
          </a:xfrm>
          <a:prstGeom prst="rect">
            <a:avLst/>
          </a:prstGeom>
        </p:spPr>
      </p:pic>
      <p:sp>
        <p:nvSpPr>
          <p:cNvPr id="6" name="Espace réservé du numéro de diapositive 5"/>
          <p:cNvSpPr>
            <a:spLocks noGrp="1"/>
          </p:cNvSpPr>
          <p:nvPr>
            <p:ph type="sldNum" sz="quarter" idx="12"/>
          </p:nvPr>
        </p:nvSpPr>
        <p:spPr/>
        <p:txBody>
          <a:bodyPr/>
          <a:lstStyle/>
          <a:p>
            <a:fld id="{A38A5D41-E0AE-4542-94D6-6FCB10B1150B}" type="slidenum">
              <a:rPr lang="fr-FR" smtClean="0"/>
              <a:t>7</a:t>
            </a:fld>
            <a:endParaRPr lang="fr-FR"/>
          </a:p>
        </p:txBody>
      </p:sp>
    </p:spTree>
    <p:extLst>
      <p:ext uri="{BB962C8B-B14F-4D97-AF65-F5344CB8AC3E}">
        <p14:creationId xmlns:p14="http://schemas.microsoft.com/office/powerpoint/2010/main" val="1602788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numéro de diapositive 7"/>
          <p:cNvSpPr>
            <a:spLocks noGrp="1"/>
          </p:cNvSpPr>
          <p:nvPr>
            <p:ph type="sldNum" sz="quarter" idx="12"/>
          </p:nvPr>
        </p:nvSpPr>
        <p:spPr/>
        <p:txBody>
          <a:bodyPr/>
          <a:lstStyle/>
          <a:p>
            <a:fld id="{A38A5D41-E0AE-4542-94D6-6FCB10B1150B}" type="slidenum">
              <a:rPr lang="fr-FR" smtClean="0"/>
              <a:t>8</a:t>
            </a:fld>
            <a:endParaRPr lang="fr-FR"/>
          </a:p>
        </p:txBody>
      </p:sp>
      <p:sp>
        <p:nvSpPr>
          <p:cNvPr id="3" name="Espace réservé du contenu 2"/>
          <p:cNvSpPr>
            <a:spLocks noGrp="1"/>
          </p:cNvSpPr>
          <p:nvPr>
            <p:ph sz="half" idx="4294967295"/>
          </p:nvPr>
        </p:nvSpPr>
        <p:spPr>
          <a:xfrm>
            <a:off x="457200" y="1900792"/>
            <a:ext cx="4038600" cy="4525962"/>
          </a:xfrm>
        </p:spPr>
        <p:txBody>
          <a:bodyPr/>
          <a:lstStyle/>
          <a:p>
            <a:r>
              <a:rPr lang="fr-FR" dirty="0" smtClean="0"/>
              <a:t> </a:t>
            </a:r>
            <a:r>
              <a:rPr lang="fr-FR" dirty="0"/>
              <a:t>D</a:t>
            </a:r>
            <a:r>
              <a:rPr lang="fr-FR" dirty="0" smtClean="0"/>
              <a:t>éveloppement mondial</a:t>
            </a:r>
          </a:p>
          <a:p>
            <a:endParaRPr lang="fr-FR" dirty="0"/>
          </a:p>
        </p:txBody>
      </p:sp>
      <p:sp>
        <p:nvSpPr>
          <p:cNvPr id="7" name="Espace réservé du contenu 6"/>
          <p:cNvSpPr>
            <a:spLocks noGrp="1"/>
          </p:cNvSpPr>
          <p:nvPr>
            <p:ph sz="half" idx="4294967295"/>
          </p:nvPr>
        </p:nvSpPr>
        <p:spPr>
          <a:xfrm>
            <a:off x="4817819" y="1351392"/>
            <a:ext cx="4038600" cy="4525962"/>
          </a:xfrm>
        </p:spPr>
        <p:txBody>
          <a:bodyPr/>
          <a:lstStyle/>
          <a:p>
            <a:endParaRPr lang="fr-FR" dirty="0"/>
          </a:p>
          <a:p>
            <a:r>
              <a:rPr lang="fr-FR" dirty="0"/>
              <a:t>Concurrence entre pays +++</a:t>
            </a:r>
          </a:p>
          <a:p>
            <a:endParaRPr lang="fr-FR" dirty="0"/>
          </a:p>
        </p:txBody>
      </p:sp>
      <p:pic>
        <p:nvPicPr>
          <p:cNvPr id="4" name="Image 3" descr="science internation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15410"/>
            <a:ext cx="7446974" cy="1508500"/>
          </a:xfrm>
          <a:prstGeom prst="rect">
            <a:avLst/>
          </a:prstGeom>
        </p:spPr>
      </p:pic>
      <p:pic>
        <p:nvPicPr>
          <p:cNvPr id="5" name="Image 4" descr="silison valle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115409"/>
            <a:ext cx="4360619" cy="3311345"/>
          </a:xfrm>
          <a:prstGeom prst="rect">
            <a:avLst/>
          </a:prstGeom>
        </p:spPr>
      </p:pic>
    </p:spTree>
    <p:extLst>
      <p:ext uri="{BB962C8B-B14F-4D97-AF65-F5344CB8AC3E}">
        <p14:creationId xmlns:p14="http://schemas.microsoft.com/office/powerpoint/2010/main" val="1388438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effectLst/>
              </a:rPr>
              <a:t>1.3. Siècle </a:t>
            </a:r>
            <a:r>
              <a:rPr lang="fr-FR" dirty="0">
                <a:effectLst/>
              </a:rPr>
              <a:t>américain 1914-2014 </a:t>
            </a:r>
            <a:endParaRPr lang="fr-FR" dirty="0"/>
          </a:p>
        </p:txBody>
      </p:sp>
      <p:pic>
        <p:nvPicPr>
          <p:cNvPr id="4" name="Espace réservé du contenu 3" descr="american 2.jpg"/>
          <p:cNvPicPr>
            <a:picLocks noGrp="1" noChangeAspect="1"/>
          </p:cNvPicPr>
          <p:nvPr>
            <p:ph sz="half" idx="1"/>
          </p:nvPr>
        </p:nvPicPr>
        <p:blipFill>
          <a:blip r:embed="rId2">
            <a:extLst>
              <a:ext uri="{28A0092B-C50C-407E-A947-70E740481C1C}">
                <a14:useLocalDpi xmlns:a14="http://schemas.microsoft.com/office/drawing/2010/main" val="0"/>
              </a:ext>
            </a:extLst>
          </a:blip>
          <a:srcRect t="-23566" b="-23566"/>
          <a:stretch>
            <a:fillRect/>
          </a:stretch>
        </p:blipFill>
        <p:spPr/>
      </p:pic>
      <p:sp>
        <p:nvSpPr>
          <p:cNvPr id="5" name="Espace réservé du contenu 4"/>
          <p:cNvSpPr>
            <a:spLocks noGrp="1"/>
          </p:cNvSpPr>
          <p:nvPr>
            <p:ph sz="half" idx="2"/>
          </p:nvPr>
        </p:nvSpPr>
        <p:spPr/>
        <p:txBody>
          <a:bodyPr>
            <a:normAutofit fontScale="92500"/>
          </a:bodyPr>
          <a:lstStyle/>
          <a:p>
            <a:r>
              <a:rPr lang="fr-FR" dirty="0" smtClean="0"/>
              <a:t>1920 première </a:t>
            </a:r>
            <a:r>
              <a:rPr lang="fr-FR" dirty="0"/>
              <a:t>puissance industrielle </a:t>
            </a:r>
          </a:p>
          <a:p>
            <a:r>
              <a:rPr lang="fr-FR" dirty="0" smtClean="0"/>
              <a:t>1930 </a:t>
            </a:r>
            <a:r>
              <a:rPr lang="fr-FR" dirty="0"/>
              <a:t>plus grand potentiel de </a:t>
            </a:r>
            <a:r>
              <a:rPr lang="fr-FR" dirty="0" smtClean="0"/>
              <a:t>recherche</a:t>
            </a:r>
          </a:p>
          <a:p>
            <a:r>
              <a:rPr lang="fr-FR" dirty="0" smtClean="0"/>
              <a:t>1940 </a:t>
            </a:r>
            <a:r>
              <a:rPr lang="fr-FR" dirty="0"/>
              <a:t>puissance géostratégique</a:t>
            </a:r>
            <a:r>
              <a:rPr lang="fr-FR" dirty="0" smtClean="0"/>
              <a:t>,</a:t>
            </a:r>
          </a:p>
          <a:p>
            <a:r>
              <a:rPr lang="fr-FR" dirty="0"/>
              <a:t>M</a:t>
            </a:r>
            <a:r>
              <a:rPr lang="fr-FR" dirty="0" smtClean="0"/>
              <a:t>édia, culture,</a:t>
            </a:r>
          </a:p>
          <a:p>
            <a:r>
              <a:rPr lang="fr-FR" dirty="0"/>
              <a:t>I</a:t>
            </a:r>
            <a:r>
              <a:rPr lang="fr-FR" dirty="0" smtClean="0"/>
              <a:t>nnovation </a:t>
            </a:r>
            <a:r>
              <a:rPr lang="fr-FR" dirty="0"/>
              <a:t>technique et </a:t>
            </a:r>
            <a:r>
              <a:rPr lang="fr-FR" dirty="0" smtClean="0"/>
              <a:t>institutionnelle </a:t>
            </a:r>
          </a:p>
          <a:p>
            <a:r>
              <a:rPr lang="fr-FR" dirty="0" smtClean="0"/>
              <a:t>Consommation</a:t>
            </a:r>
          </a:p>
          <a:p>
            <a:r>
              <a:rPr lang="fr-FR" dirty="0"/>
              <a:t>P</a:t>
            </a:r>
            <a:r>
              <a:rPr lang="fr-FR" dirty="0" smtClean="0"/>
              <a:t>ollution </a:t>
            </a:r>
            <a:endParaRPr lang="fr-FR" dirty="0"/>
          </a:p>
        </p:txBody>
      </p:sp>
      <p:sp>
        <p:nvSpPr>
          <p:cNvPr id="6" name="ZoneTexte 5"/>
          <p:cNvSpPr txBox="1"/>
          <p:nvPr/>
        </p:nvSpPr>
        <p:spPr>
          <a:xfrm>
            <a:off x="952382" y="5780188"/>
            <a:ext cx="2776233" cy="369332"/>
          </a:xfrm>
          <a:prstGeom prst="rect">
            <a:avLst/>
          </a:prstGeom>
          <a:noFill/>
        </p:spPr>
        <p:txBody>
          <a:bodyPr wrap="none" rtlCol="0">
            <a:spAutoFit/>
          </a:bodyPr>
          <a:lstStyle/>
          <a:p>
            <a:r>
              <a:rPr lang="fr-FR" dirty="0" smtClean="0"/>
              <a:t>The </a:t>
            </a:r>
            <a:r>
              <a:rPr lang="fr-FR" dirty="0" err="1" smtClean="0"/>
              <a:t>américan</a:t>
            </a:r>
            <a:r>
              <a:rPr lang="fr-FR" dirty="0" smtClean="0"/>
              <a:t> </a:t>
            </a:r>
            <a:r>
              <a:rPr lang="fr-FR" dirty="0" err="1" smtClean="0"/>
              <a:t>way</a:t>
            </a:r>
            <a:r>
              <a:rPr lang="fr-FR" dirty="0" smtClean="0"/>
              <a:t> of life</a:t>
            </a:r>
            <a:endParaRPr lang="fr-FR" dirty="0"/>
          </a:p>
        </p:txBody>
      </p:sp>
      <p:sp>
        <p:nvSpPr>
          <p:cNvPr id="7" name="Espace réservé du numéro de diapositive 6"/>
          <p:cNvSpPr>
            <a:spLocks noGrp="1"/>
          </p:cNvSpPr>
          <p:nvPr>
            <p:ph type="sldNum" sz="quarter" idx="12"/>
          </p:nvPr>
        </p:nvSpPr>
        <p:spPr/>
        <p:txBody>
          <a:bodyPr/>
          <a:lstStyle/>
          <a:p>
            <a:fld id="{A38A5D41-E0AE-4542-94D6-6FCB10B1150B}" type="slidenum">
              <a:rPr lang="fr-FR" smtClean="0"/>
              <a:t>9</a:t>
            </a:fld>
            <a:endParaRPr lang="fr-FR"/>
          </a:p>
        </p:txBody>
      </p:sp>
    </p:spTree>
    <p:extLst>
      <p:ext uri="{BB962C8B-B14F-4D97-AF65-F5344CB8AC3E}">
        <p14:creationId xmlns:p14="http://schemas.microsoft.com/office/powerpoint/2010/main" val="26173676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nderie">
  <a:themeElements>
    <a:clrScheme name="Fonderie">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nderie">
      <a:majorFont>
        <a:latin typeface="Rockwell"/>
        <a:ea typeface=""/>
        <a:cs typeface=""/>
        <a:font script="Grek" typeface="Cambria"/>
        <a:font script="Cyrl" typeface="Cambria"/>
        <a:font script="Jpan" typeface="ＭＳ 明朝"/>
        <a:font script="Hang" typeface="바탕"/>
        <a:font script="Hans" typeface="华文新魏"/>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华文新魏"/>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nderie">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Fonderie.thmx</Template>
  <TotalTime>10518</TotalTime>
  <Words>1743</Words>
  <Application>Microsoft Macintosh PowerPoint</Application>
  <PresentationFormat>Présentation à l'écran (4:3)</PresentationFormat>
  <Paragraphs>321</Paragraphs>
  <Slides>52</Slides>
  <Notes>10</Notes>
  <HiddenSlides>0</HiddenSlides>
  <MMClips>0</MMClips>
  <ScaleCrop>false</ScaleCrop>
  <HeadingPairs>
    <vt:vector size="4" baseType="variant">
      <vt:variant>
        <vt:lpstr>Thème</vt:lpstr>
      </vt:variant>
      <vt:variant>
        <vt:i4>1</vt:i4>
      </vt:variant>
      <vt:variant>
        <vt:lpstr>Titres des diapositives</vt:lpstr>
      </vt:variant>
      <vt:variant>
        <vt:i4>52</vt:i4>
      </vt:variant>
    </vt:vector>
  </HeadingPairs>
  <TitlesOfParts>
    <vt:vector size="53" baseType="lpstr">
      <vt:lpstr>Fonderie</vt:lpstr>
      <vt:lpstr>La techno science contemporaine</vt:lpstr>
      <vt:lpstr>Présentation PowerPoint</vt:lpstr>
      <vt:lpstr>1. Le vingtième siècle</vt:lpstr>
      <vt:lpstr>1.1. Siècle de guerres </vt:lpstr>
      <vt:lpstr>Présentation PowerPoint</vt:lpstr>
      <vt:lpstr>1.2. Siècle des Etats-Nations </vt:lpstr>
      <vt:lpstr>Économies planifiées </vt:lpstr>
      <vt:lpstr>Présentation PowerPoint</vt:lpstr>
      <vt:lpstr>1.3. Siècle américain 1914-2014 </vt:lpstr>
      <vt:lpstr>Libéralisme économique</vt:lpstr>
      <vt:lpstr>1.4.Siècle de l’industrie production et consommation de masse </vt:lpstr>
      <vt:lpstr>Le laboratoire de R&amp;D comme archétype</vt:lpstr>
      <vt:lpstr>Années 80, essaimage</vt:lpstr>
      <vt:lpstr>1.5. Siècle du rapport au progrès ambivalent  </vt:lpstr>
      <vt:lpstr>Critiques </vt:lpstr>
      <vt:lpstr>1.6. Multiplication des espaces de construction et de légitimation des savoirs. </vt:lpstr>
      <vt:lpstr>Présentation PowerPoint</vt:lpstr>
      <vt:lpstr>1.7. Siècle des régulations croissantes, </vt:lpstr>
      <vt:lpstr>2. Les figures du scientifique : de la persona à l’entrepreneur scientifique </vt:lpstr>
      <vt:lpstr>2.1. La persona scientifique</vt:lpstr>
      <vt:lpstr> La professionnalisation du scientifique</vt:lpstr>
      <vt:lpstr>2.2. Projets statistiques de recension des scientifiques </vt:lpstr>
      <vt:lpstr>Pourquoi compter?</vt:lpstr>
      <vt:lpstr>Présentation PowerPoint</vt:lpstr>
      <vt:lpstr>2.3. La Big Science comme accélérateur ?</vt:lpstr>
      <vt:lpstr>Présentation PowerPoint</vt:lpstr>
      <vt:lpstr>2.4. Compter les scientifiques pour administrer la science</vt:lpstr>
      <vt:lpstr>Rapport Steelman (1947)</vt:lpstr>
      <vt:lpstr>Contexte</vt:lpstr>
      <vt:lpstr>Présentation PowerPoint</vt:lpstr>
      <vt:lpstr>Un  travail scientifique normalisé ?</vt:lpstr>
      <vt:lpstr>Les chiffres</vt:lpstr>
      <vt:lpstr>Présentation PowerPoint</vt:lpstr>
      <vt:lpstr>Scientométrie</vt:lpstr>
      <vt:lpstr>Conséquences</vt:lpstr>
      <vt:lpstr>2.5. Questions</vt:lpstr>
      <vt:lpstr>Présentation PowerPoint</vt:lpstr>
      <vt:lpstr>Présentation PowerPoint</vt:lpstr>
      <vt:lpstr>Les caractéristiques de la science  R.K. Merton (1910-2003)</vt:lpstr>
      <vt:lpstr>Présentation PowerPoint</vt:lpstr>
      <vt:lpstr>3. Quelle créativité scientifique ? Les révolutions scientifiques</vt:lpstr>
      <vt:lpstr>Thomas Kuhn (1922-1996) </vt:lpstr>
      <vt:lpstr>Présentation PowerPoint</vt:lpstr>
      <vt:lpstr>Présentation PowerPoint</vt:lpstr>
      <vt:lpstr>Phase de préscience   </vt:lpstr>
      <vt:lpstr>Phase de science normale </vt:lpstr>
      <vt:lpstr>Présentation PowerPoint</vt:lpstr>
      <vt:lpstr>Critique de Kuhn à l’efficacité de la réfutation</vt:lpstr>
      <vt:lpstr>Définitions</vt:lpstr>
      <vt:lpstr>Quelle rationalité?</vt:lpstr>
      <vt:lpstr>Critiques</vt:lpstr>
      <vt:lpstr>Perspective épistémologique</vt:lpstr>
    </vt:vector>
  </TitlesOfParts>
  <Company>Ecole Centrale Paris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Cynthia Colmellere</dc:creator>
  <cp:lastModifiedBy>Cynthia Colmellere</cp:lastModifiedBy>
  <cp:revision>34</cp:revision>
  <dcterms:created xsi:type="dcterms:W3CDTF">2016-04-14T14:36:24Z</dcterms:created>
  <dcterms:modified xsi:type="dcterms:W3CDTF">2016-05-15T15:55:20Z</dcterms:modified>
</cp:coreProperties>
</file>