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49" d="100"/>
          <a:sy n="49" d="100"/>
        </p:scale>
        <p:origin x="-116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notesMaster" Target="notesMasters/notesMaster1.xml"/><Relationship Id="rId69" Type="http://schemas.openxmlformats.org/officeDocument/2006/relationships/printerSettings" Target="printerSettings/printerSettings1.bin"/><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esProps" Target="presProps.xml"/><Relationship Id="rId71" Type="http://schemas.openxmlformats.org/officeDocument/2006/relationships/viewProps" Target="viewProps.xml"/><Relationship Id="rId72"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7E26E0-F1EC-3040-83A7-6DE98C211C27}" type="datetimeFigureOut">
              <a:rPr lang="fr-FR" smtClean="0"/>
              <a:t>21/04/16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3187D1-45E4-CC4F-88D9-D2597C44D316}" type="slidenum">
              <a:rPr lang="fr-FR" smtClean="0"/>
              <a:t>‹#›</a:t>
            </a:fld>
            <a:endParaRPr lang="fr-FR"/>
          </a:p>
        </p:txBody>
      </p:sp>
    </p:spTree>
    <p:extLst>
      <p:ext uri="{BB962C8B-B14F-4D97-AF65-F5344CB8AC3E}">
        <p14:creationId xmlns:p14="http://schemas.microsoft.com/office/powerpoint/2010/main" val="5552886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Né à Alès, dans le Gard, en 1800</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4</a:t>
            </a:fld>
            <a:endParaRPr lang="fr-FR"/>
          </a:p>
        </p:txBody>
      </p:sp>
    </p:spTree>
    <p:extLst>
      <p:ext uri="{BB962C8B-B14F-4D97-AF65-F5344CB8AC3E}">
        <p14:creationId xmlns:p14="http://schemas.microsoft.com/office/powerpoint/2010/main" val="77506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Cuvier est en accord avec les idées fixistes (Création divine) et catastrophistes. Il évoque des extinctions majeures qu’il appelle « révolutions du globe » par des catastrophes comme des inondations, des séismes. La Terre se repeuple après ces catastrophes par une nouvelle création ou des migrations. Pour ne pas choquer les autorités religieuses, Cuvier exclut l’homme de cette histoire géologique. </a:t>
            </a:r>
          </a:p>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17</a:t>
            </a:fld>
            <a:endParaRPr lang="fr-FR"/>
          </a:p>
        </p:txBody>
      </p:sp>
    </p:spTree>
    <p:extLst>
      <p:ext uri="{BB962C8B-B14F-4D97-AF65-F5344CB8AC3E}">
        <p14:creationId xmlns:p14="http://schemas.microsoft.com/office/powerpoint/2010/main" val="1448645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Opposé au transformisme de Lamarck, Fixisme des</a:t>
            </a:r>
            <a:r>
              <a:rPr lang="fr-FR" baseline="0" dirty="0" smtClean="0"/>
              <a:t> espèces.</a:t>
            </a:r>
          </a:p>
          <a:p>
            <a:r>
              <a:rPr lang="fr-FR" baseline="0" dirty="0" smtClean="0"/>
              <a:t>Crises majeures, réapparition des espèces ou migration, exclusion de l’homme de ces processus par souci l’égard des autorités religieuses.</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19</a:t>
            </a:fld>
            <a:endParaRPr lang="fr-FR"/>
          </a:p>
        </p:txBody>
      </p:sp>
    </p:spTree>
    <p:extLst>
      <p:ext uri="{BB962C8B-B14F-4D97-AF65-F5344CB8AC3E}">
        <p14:creationId xmlns:p14="http://schemas.microsoft.com/office/powerpoint/2010/main" val="1651016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De retour à Rouen, </a:t>
            </a:r>
            <a:r>
              <a:rPr lang="fr-FR" sz="1200" kern="1200" dirty="0" smtClean="0">
                <a:solidFill>
                  <a:schemeClr val="tx1"/>
                </a:solidFill>
                <a:effectLst/>
                <a:latin typeface="+mn-lt"/>
                <a:ea typeface="+mn-ea"/>
                <a:cs typeface="+mn-cs"/>
              </a:rPr>
              <a:t>en</a:t>
            </a:r>
            <a:r>
              <a:rPr lang="fr-FR" sz="1200" kern="1200" baseline="0" dirty="0" smtClean="0">
                <a:solidFill>
                  <a:schemeClr val="tx1"/>
                </a:solidFill>
                <a:effectLst/>
                <a:latin typeface="+mn-lt"/>
                <a:ea typeface="+mn-ea"/>
                <a:cs typeface="+mn-cs"/>
              </a:rPr>
              <a:t> 1828</a:t>
            </a:r>
            <a:r>
              <a:rPr lang="fr-FR" sz="1200" kern="120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il est nommé professeur d'histoire naturelle au </a:t>
            </a:r>
            <a:r>
              <a:rPr lang="fr-FR" sz="1200" u="none" strike="noStrike" kern="1200" dirty="0" smtClean="0">
                <a:solidFill>
                  <a:schemeClr val="tx1"/>
                </a:solidFill>
                <a:effectLst/>
                <a:latin typeface="+mn-lt"/>
                <a:ea typeface="+mn-ea"/>
                <a:cs typeface="+mn-cs"/>
              </a:rPr>
              <a:t>Muséum de la ville </a:t>
            </a:r>
            <a:r>
              <a:rPr lang="fr-FR" sz="1200" kern="1200" dirty="0" smtClean="0">
                <a:solidFill>
                  <a:schemeClr val="tx1"/>
                </a:solidFill>
                <a:effectLst/>
                <a:latin typeface="+mn-lt"/>
                <a:ea typeface="+mn-ea"/>
                <a:cs typeface="+mn-cs"/>
              </a:rPr>
              <a:t>qui </a:t>
            </a:r>
            <a:r>
              <a:rPr lang="fr-FR" sz="1200" kern="1200" dirty="0" smtClean="0">
                <a:solidFill>
                  <a:schemeClr val="tx1"/>
                </a:solidFill>
                <a:effectLst/>
                <a:latin typeface="+mn-lt"/>
                <a:ea typeface="+mn-ea"/>
                <a:cs typeface="+mn-cs"/>
              </a:rPr>
              <a:t>vient d'être fondé. Le </a:t>
            </a:r>
            <a:r>
              <a:rPr lang="fr-FR" sz="1200" u="none" strike="noStrike" kern="1200" dirty="0" smtClean="0">
                <a:solidFill>
                  <a:schemeClr val="tx1"/>
                </a:solidFill>
                <a:effectLst/>
                <a:latin typeface="+mn-lt"/>
                <a:ea typeface="+mn-ea"/>
                <a:cs typeface="+mn-cs"/>
              </a:rPr>
              <a:t>20 juillet 1834, </a:t>
            </a:r>
            <a:r>
              <a:rPr lang="fr-FR" sz="1200" kern="1200" dirty="0" smtClean="0">
                <a:solidFill>
                  <a:schemeClr val="tx1"/>
                </a:solidFill>
                <a:effectLst/>
                <a:latin typeface="+mn-lt"/>
                <a:ea typeface="+mn-ea"/>
                <a:cs typeface="+mn-cs"/>
              </a:rPr>
              <a:t>il </a:t>
            </a:r>
            <a:r>
              <a:rPr lang="fr-FR" sz="1200" kern="1200" dirty="0" smtClean="0">
                <a:solidFill>
                  <a:schemeClr val="tx1"/>
                </a:solidFill>
                <a:effectLst/>
                <a:latin typeface="+mn-lt"/>
                <a:ea typeface="+mn-ea"/>
                <a:cs typeface="+mn-cs"/>
              </a:rPr>
              <a:t>ouvre le Muséum au grand public, démarche novatrice pour l'époque. Mais qui s’inscrit dans les développements d’une science vulgarisée, orientée vers le public. </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22</a:t>
            </a:fld>
            <a:endParaRPr lang="fr-FR"/>
          </a:p>
        </p:txBody>
      </p:sp>
    </p:spTree>
    <p:extLst>
      <p:ext uri="{BB962C8B-B14F-4D97-AF65-F5344CB8AC3E}">
        <p14:creationId xmlns:p14="http://schemas.microsoft.com/office/powerpoint/2010/main" val="1908266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dirty="0" smtClean="0"/>
              <a:t>2. Ce mode de production d'êtres vivants nouveaux, en l'absence de parents, seulement à partir d'éléments primordiaux tirés de la matière organique ambiante, est limité aux organismes inférieurs.</a:t>
            </a:r>
          </a:p>
          <a:p>
            <a:endParaRPr lang="fr-FR" dirty="0"/>
          </a:p>
        </p:txBody>
      </p:sp>
      <p:sp>
        <p:nvSpPr>
          <p:cNvPr id="4" name="Espace réservé du numéro de diapositive 3"/>
          <p:cNvSpPr>
            <a:spLocks noGrp="1"/>
          </p:cNvSpPr>
          <p:nvPr>
            <p:ph type="sldNum" sz="quarter" idx="10"/>
          </p:nvPr>
        </p:nvSpPr>
        <p:spPr/>
        <p:txBody>
          <a:bodyPr/>
          <a:lstStyle/>
          <a:p>
            <a:fld id="{6608F5B0-F166-E343-93CB-D44119E98DEE}" type="slidenum">
              <a:rPr lang="fr-FR" smtClean="0"/>
              <a:t>25</a:t>
            </a:fld>
            <a:endParaRPr lang="fr-FR"/>
          </a:p>
        </p:txBody>
      </p:sp>
    </p:spTree>
    <p:extLst>
      <p:ext uri="{BB962C8B-B14F-4D97-AF65-F5344CB8AC3E}">
        <p14:creationId xmlns:p14="http://schemas.microsoft.com/office/powerpoint/2010/main" val="2246733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Notoriété de Pasteur, </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32</a:t>
            </a:fld>
            <a:endParaRPr lang="fr-FR"/>
          </a:p>
        </p:txBody>
      </p:sp>
    </p:spTree>
    <p:extLst>
      <p:ext uri="{BB962C8B-B14F-4D97-AF65-F5344CB8AC3E}">
        <p14:creationId xmlns:p14="http://schemas.microsoft.com/office/powerpoint/2010/main" val="256431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Dans le premier et le troisième cas, on remarque que les bouillons se sont troublés et au microscope on observe des micro-organismes. Normal, puisque ces derniers étaient en contact avec l'air comme le soutient Pasteur.</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Dans le deuxième cas, on observe aucun organisme au microscope puisque le ballon est hermétiquement fermé.</a:t>
            </a:r>
          </a:p>
          <a:p>
            <a:r>
              <a:rPr lang="fr-FR" sz="1200" kern="120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Dans le quatrième cas, on remarque la même chose que dans le 3ème cas, soit aucun organisme.</a:t>
            </a:r>
          </a:p>
          <a:p>
            <a:r>
              <a:rPr lang="fr-FR" sz="1200" kern="1200" dirty="0" smtClean="0">
                <a:solidFill>
                  <a:schemeClr val="tx1"/>
                </a:solidFill>
                <a:effectLst/>
                <a:latin typeface="+mn-lt"/>
                <a:ea typeface="+mn-ea"/>
                <a:cs typeface="+mn-cs"/>
              </a:rPr>
              <a:t>Ce résultat est particulièrement intéressant, en effet si aucun organisme n'est observé, c'est que l'air bouillon de culture a été filtrée par les sinuosités du col de cygne. Les germes se sont déposés sur la surface du verre au fur et à mesure.</a:t>
            </a:r>
          </a:p>
          <a:p>
            <a:endParaRPr lang="fr-FR" dirty="0"/>
          </a:p>
        </p:txBody>
      </p:sp>
      <p:sp>
        <p:nvSpPr>
          <p:cNvPr id="4" name="Espace réservé du numéro de diapositive 3"/>
          <p:cNvSpPr>
            <a:spLocks noGrp="1"/>
          </p:cNvSpPr>
          <p:nvPr>
            <p:ph type="sldNum" sz="quarter" idx="10"/>
          </p:nvPr>
        </p:nvSpPr>
        <p:spPr/>
        <p:txBody>
          <a:bodyPr/>
          <a:lstStyle/>
          <a:p>
            <a:fld id="{6608F5B0-F166-E343-93CB-D44119E98DEE}" type="slidenum">
              <a:rPr lang="fr-FR" smtClean="0"/>
              <a:t>36</a:t>
            </a:fld>
            <a:endParaRPr lang="fr-FR"/>
          </a:p>
        </p:txBody>
      </p:sp>
    </p:spTree>
    <p:extLst>
      <p:ext uri="{BB962C8B-B14F-4D97-AF65-F5344CB8AC3E}">
        <p14:creationId xmlns:p14="http://schemas.microsoft.com/office/powerpoint/2010/main" val="37284994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Expériences sur 40 </a:t>
            </a:r>
            <a:r>
              <a:rPr lang="fr-FR" dirty="0" smtClean="0"/>
              <a:t>lapines. C'est le cas aussi avec la cytologie vaginale lorsqu'il cherche l'origine du sang des règles.</a:t>
            </a:r>
          </a:p>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44</a:t>
            </a:fld>
            <a:endParaRPr lang="fr-FR"/>
          </a:p>
        </p:txBody>
      </p:sp>
    </p:spTree>
    <p:extLst>
      <p:ext uri="{BB962C8B-B14F-4D97-AF65-F5344CB8AC3E}">
        <p14:creationId xmlns:p14="http://schemas.microsoft.com/office/powerpoint/2010/main" val="3077623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même si la recherche de témoins négatifs n'est pas toujours simple et peut relever d'aléas non maîtrisables dans les circonstances où ils sont réalisés</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45</a:t>
            </a:fld>
            <a:endParaRPr lang="fr-FR"/>
          </a:p>
        </p:txBody>
      </p:sp>
    </p:spTree>
    <p:extLst>
      <p:ext uri="{BB962C8B-B14F-4D97-AF65-F5344CB8AC3E}">
        <p14:creationId xmlns:p14="http://schemas.microsoft.com/office/powerpoint/2010/main" val="25266814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latin typeface="+mn-lt"/>
                <a:ea typeface="+mn-ea"/>
                <a:cs typeface="+mn-cs"/>
              </a:rPr>
              <a:t>L’opération aurait été inventée par le </a:t>
            </a:r>
            <a:r>
              <a:rPr lang="fr-FR" sz="1200" kern="1200" dirty="0" smtClean="0">
                <a:solidFill>
                  <a:schemeClr val="tx1"/>
                </a:solidFill>
                <a:latin typeface="+mn-lt"/>
                <a:ea typeface="+mn-ea"/>
                <a:cs typeface="+mn-cs"/>
              </a:rPr>
              <a:t>chirurgien</a:t>
            </a:r>
          </a:p>
          <a:p>
            <a:r>
              <a:rPr lang="fr-FR" sz="1200" kern="1200" dirty="0" smtClean="0">
                <a:solidFill>
                  <a:schemeClr val="tx1"/>
                </a:solidFill>
                <a:latin typeface="+mn-lt"/>
                <a:ea typeface="+mn-ea"/>
                <a:cs typeface="+mn-cs"/>
              </a:rPr>
              <a:t>Pierre Franco (1550-1578), de </a:t>
            </a:r>
            <a:r>
              <a:rPr lang="fr-FR" sz="1200" kern="1200" dirty="0" err="1" smtClean="0">
                <a:solidFill>
                  <a:schemeClr val="tx1"/>
                </a:solidFill>
                <a:latin typeface="+mn-lt"/>
                <a:ea typeface="+mn-ea"/>
                <a:cs typeface="+mn-cs"/>
              </a:rPr>
              <a:t>Turriers</a:t>
            </a:r>
            <a:r>
              <a:rPr lang="fr-FR" sz="1200" kern="1200" dirty="0" smtClean="0">
                <a:solidFill>
                  <a:schemeClr val="tx1"/>
                </a:solidFill>
                <a:latin typeface="+mn-lt"/>
                <a:ea typeface="+mn-ea"/>
                <a:cs typeface="+mn-cs"/>
              </a:rPr>
              <a:t> au XVIème siècle</a:t>
            </a:r>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59</a:t>
            </a:fld>
            <a:endParaRPr lang="fr-FR"/>
          </a:p>
        </p:txBody>
      </p:sp>
    </p:spTree>
    <p:extLst>
      <p:ext uri="{BB962C8B-B14F-4D97-AF65-F5344CB8AC3E}">
        <p14:creationId xmlns:p14="http://schemas.microsoft.com/office/powerpoint/2010/main" val="989279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Même si l’on peut généraliser des phénomènes à  partir de cas particuliers,  il faut que ce soit dans des conditions suffisamment quelconques, génériques, pour des observations suffisamment variées et qu’on en rencontre pas de contre-exemple. </a:t>
            </a:r>
          </a:p>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64</a:t>
            </a:fld>
            <a:endParaRPr lang="fr-FR"/>
          </a:p>
        </p:txBody>
      </p:sp>
    </p:spTree>
    <p:extLst>
      <p:ext uri="{BB962C8B-B14F-4D97-AF65-F5344CB8AC3E}">
        <p14:creationId xmlns:p14="http://schemas.microsoft.com/office/powerpoint/2010/main" val="2652740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part </a:t>
            </a:r>
            <a:r>
              <a:rPr lang="fr-FR" dirty="0" smtClean="0"/>
              <a:t>vivre</a:t>
            </a:r>
            <a:r>
              <a:rPr lang="fr-FR" baseline="0" dirty="0" smtClean="0"/>
              <a:t> à </a:t>
            </a:r>
            <a:r>
              <a:rPr lang="fr-FR" baseline="0" dirty="0" smtClean="0"/>
              <a:t>Paris, </a:t>
            </a:r>
            <a:r>
              <a:rPr lang="fr-FR" baseline="0" dirty="0" smtClean="0"/>
              <a:t>rencontre et </a:t>
            </a:r>
            <a:r>
              <a:rPr lang="fr-FR" baseline="0" dirty="0" smtClean="0"/>
              <a:t>fréquente Victor Hugo, devient  un protégé de </a:t>
            </a:r>
            <a:r>
              <a:rPr lang="fr-FR" baseline="0" dirty="0" smtClean="0"/>
              <a:t>Laplace </a:t>
            </a:r>
            <a:r>
              <a:rPr lang="fr-FR" baseline="0" dirty="0" smtClean="0"/>
              <a:t>(</a:t>
            </a:r>
            <a:r>
              <a:rPr lang="fr-FR" baseline="0" dirty="0" smtClean="0"/>
              <a:t>Mathématicien</a:t>
            </a:r>
            <a:r>
              <a:rPr lang="fr-FR" baseline="0" dirty="0" smtClean="0"/>
              <a:t>),</a:t>
            </a:r>
          </a:p>
          <a:p>
            <a:r>
              <a:rPr lang="fr-FR" baseline="0" dirty="0" smtClean="0"/>
              <a:t>Mariage avec La fille d’Alexandre </a:t>
            </a:r>
            <a:r>
              <a:rPr lang="fr-FR" baseline="0" dirty="0" err="1" smtClean="0"/>
              <a:t>Brogniart</a:t>
            </a:r>
            <a:r>
              <a:rPr lang="fr-FR" baseline="0" dirty="0" smtClean="0"/>
              <a:t>, directeur de la manufacture de Sèvres</a:t>
            </a:r>
          </a:p>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5</a:t>
            </a:fld>
            <a:endParaRPr lang="fr-FR"/>
          </a:p>
        </p:txBody>
      </p:sp>
    </p:spTree>
    <p:extLst>
      <p:ext uri="{BB962C8B-B14F-4D97-AF65-F5344CB8AC3E}">
        <p14:creationId xmlns:p14="http://schemas.microsoft.com/office/powerpoint/2010/main" val="2536623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JB Dumas est convaincu très tôt de la nécessité d’introduire des savoirs scientifiques dans l’industriel, par sa fréquentation de la société d’encouragement pour l’industrie nationale. Il est également très proche de milieux industriels.</a:t>
            </a:r>
            <a:r>
              <a:rPr lang="fr-FR" dirty="0" smtClean="0">
                <a:effectLst/>
              </a:rPr>
              <a:t> Il en devient président en 1845</a:t>
            </a:r>
            <a:r>
              <a:rPr lang="fr-FR" baseline="0" dirty="0" smtClean="0">
                <a:effectLst/>
              </a:rPr>
              <a:t> </a:t>
            </a:r>
            <a:r>
              <a:rPr lang="fr-FR" dirty="0" smtClean="0">
                <a:effectLst/>
              </a:rPr>
              <a:t>et le restera pendant 40 ans</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6</a:t>
            </a:fld>
            <a:endParaRPr lang="fr-FR"/>
          </a:p>
        </p:txBody>
      </p:sp>
    </p:spTree>
    <p:extLst>
      <p:ext uri="{BB962C8B-B14F-4D97-AF65-F5344CB8AC3E}">
        <p14:creationId xmlns:p14="http://schemas.microsoft.com/office/powerpoint/2010/main" val="3943736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 Annales de l’industrie » avec d’autres professeurs de chimie et le sous-directeur du CNAM. Il est élu à l’Académie et en poste à la faculté des sciences de la Sorbonne dès 1832. Il publie énormément en chimie minérale et organisation (typologie des types chimiques qui servira de base à </a:t>
            </a:r>
            <a:r>
              <a:rPr lang="fr-FR" sz="1200" kern="1200" dirty="0" err="1" smtClean="0">
                <a:solidFill>
                  <a:schemeClr val="tx1"/>
                </a:solidFill>
                <a:effectLst/>
                <a:latin typeface="+mn-lt"/>
                <a:ea typeface="+mn-ea"/>
                <a:cs typeface="+mn-cs"/>
              </a:rPr>
              <a:t>Mendeliev</a:t>
            </a:r>
            <a:r>
              <a:rPr lang="fr-FR" sz="1200" kern="1200" dirty="0" smtClean="0">
                <a:solidFill>
                  <a:schemeClr val="tx1"/>
                </a:solidFill>
                <a:effectLst/>
                <a:latin typeface="+mn-lt"/>
                <a:ea typeface="+mn-ea"/>
                <a:cs typeface="+mn-cs"/>
              </a:rPr>
              <a:t> pour la classification périodique des éléments en 1871 et la loi des substitutions. Il fait apparaitre un traité de chimie appliqué aux arts (traité de science industrielle destinée aux universitaires et aux industriels).</a:t>
            </a:r>
          </a:p>
          <a:p>
            <a:r>
              <a:rPr lang="fr-FR" sz="1200" i="1" kern="1200" dirty="0" smtClean="0">
                <a:solidFill>
                  <a:schemeClr val="tx1"/>
                </a:solidFill>
                <a:effectLst/>
                <a:latin typeface="+mn-lt"/>
                <a:ea typeface="+mn-ea"/>
                <a:cs typeface="+mn-cs"/>
              </a:rPr>
              <a:t>CHIM. </a:t>
            </a:r>
            <a:r>
              <a:rPr lang="fr-FR" sz="1200" kern="1200" dirty="0" smtClean="0">
                <a:solidFill>
                  <a:schemeClr val="tx1"/>
                </a:solidFill>
                <a:effectLst/>
                <a:latin typeface="+mn-lt"/>
                <a:ea typeface="+mn-ea"/>
                <a:cs typeface="+mn-cs"/>
              </a:rPr>
              <a:t>,,Remplacement, dans une combinaison, d'atomes ou de radicaux par d'autres sans changement de constitution`` (DUVAL 1959).</a:t>
            </a:r>
            <a:br>
              <a:rPr lang="fr-FR" sz="1200" kern="1200" dirty="0" smtClean="0">
                <a:solidFill>
                  <a:schemeClr val="tx1"/>
                </a:solidFill>
                <a:effectLst/>
                <a:latin typeface="+mn-lt"/>
                <a:ea typeface="+mn-ea"/>
                <a:cs typeface="+mn-cs"/>
              </a:rPr>
            </a:br>
            <a:r>
              <a:rPr lang="fr-FR" sz="1200" i="1" kern="1200" dirty="0" smtClean="0">
                <a:solidFill>
                  <a:schemeClr val="tx1"/>
                </a:solidFill>
                <a:effectLst/>
                <a:latin typeface="+mn-lt"/>
                <a:ea typeface="+mn-ea"/>
                <a:cs typeface="+mn-cs"/>
              </a:rPr>
              <a:t>Composé</a:t>
            </a:r>
            <a:r>
              <a:rPr lang="fr-FR" sz="1200" kern="1200" dirty="0" smtClean="0">
                <a:solidFill>
                  <a:schemeClr val="tx1"/>
                </a:solidFill>
                <a:effectLst/>
                <a:latin typeface="+mn-lt"/>
                <a:ea typeface="+mn-ea"/>
                <a:cs typeface="+mn-cs"/>
              </a:rPr>
              <a:t> ou </a:t>
            </a:r>
            <a:r>
              <a:rPr lang="fr-FR" sz="1200" i="1" kern="1200" dirty="0" smtClean="0">
                <a:solidFill>
                  <a:schemeClr val="tx1"/>
                </a:solidFill>
                <a:effectLst/>
                <a:latin typeface="+mn-lt"/>
                <a:ea typeface="+mn-ea"/>
                <a:cs typeface="+mn-cs"/>
              </a:rPr>
              <a:t>dérivé de substitution</a:t>
            </a:r>
            <a:r>
              <a:rPr lang="fr-FR" sz="1200" kern="1200" dirty="0" smtClean="0">
                <a:solidFill>
                  <a:schemeClr val="tx1"/>
                </a:solidFill>
                <a:effectLst/>
                <a:latin typeface="+mn-lt"/>
                <a:ea typeface="+mn-ea"/>
                <a:cs typeface="+mn-cs"/>
              </a:rPr>
              <a:t>. ,,Composé obtenu dans l'opération précédente`` (DUVAL 1959). </a:t>
            </a:r>
            <a:r>
              <a:rPr lang="fr-FR" sz="1200" i="1" kern="1200" dirty="0" smtClean="0">
                <a:solidFill>
                  <a:schemeClr val="tx1"/>
                </a:solidFill>
                <a:effectLst/>
                <a:latin typeface="+mn-lt"/>
                <a:ea typeface="+mn-ea"/>
                <a:cs typeface="+mn-cs"/>
              </a:rPr>
              <a:t>Le chloroforme est un dérivé de substitution chloré du méthane</a:t>
            </a:r>
            <a:r>
              <a:rPr lang="fr-FR" sz="1200" kern="1200" dirty="0" smtClean="0">
                <a:solidFill>
                  <a:schemeClr val="tx1"/>
                </a:solidFill>
                <a:effectLst/>
                <a:latin typeface="+mn-lt"/>
                <a:ea typeface="+mn-ea"/>
                <a:cs typeface="+mn-cs"/>
              </a:rPr>
              <a:t> (DUVAL 1959). </a:t>
            </a:r>
          </a:p>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7</a:t>
            </a:fld>
            <a:endParaRPr lang="fr-FR"/>
          </a:p>
        </p:txBody>
      </p:sp>
    </p:spTree>
    <p:extLst>
      <p:ext uri="{BB962C8B-B14F-4D97-AF65-F5344CB8AC3E}">
        <p14:creationId xmlns:p14="http://schemas.microsoft.com/office/powerpoint/2010/main" val="61031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Lois des substitutions, travaux avec l’un des pères de l’agronomie française</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9</a:t>
            </a:fld>
            <a:endParaRPr lang="fr-FR"/>
          </a:p>
        </p:txBody>
      </p:sp>
    </p:spTree>
    <p:extLst>
      <p:ext uri="{BB962C8B-B14F-4D97-AF65-F5344CB8AC3E}">
        <p14:creationId xmlns:p14="http://schemas.microsoft.com/office/powerpoint/2010/main" val="57229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il réussit à s’imposer dans le Nord, en soutenant l’industrie sucrière alors en déclin.  Son intervention décisive auprès du gouvernement lui assure leu soutien d’un très grand industriel Frédéric Kuhlmann. Il est élu en 1849 en mai. En octobre 1849, Louis Napoléon l’appelle au ministère de l’agriculture et du commerce ; Il s’investira également dans la réforme de l’enseignement scientifique. 1863, officier de la légion d’honneur 1854, conseil municipal de la ville de Paris où il participe aux transformations haussmanniennes de la capitale (abduction d’eau potable</a:t>
            </a:r>
            <a:r>
              <a:rPr lang="fr-FR" sz="1200" kern="1200" dirty="0" smtClean="0">
                <a:solidFill>
                  <a:schemeClr val="tx1"/>
                </a:solidFill>
                <a:effectLst/>
                <a:latin typeface="+mn-lt"/>
                <a:ea typeface="+mn-ea"/>
                <a:cs typeface="+mn-cs"/>
              </a:rPr>
              <a:t>, égout, </a:t>
            </a:r>
            <a:r>
              <a:rPr lang="fr-FR" sz="1200" kern="1200" dirty="0" smtClean="0">
                <a:solidFill>
                  <a:schemeClr val="tx1"/>
                </a:solidFill>
                <a:effectLst/>
                <a:latin typeface="+mn-lt"/>
                <a:ea typeface="+mn-ea"/>
                <a:cs typeface="+mn-cs"/>
              </a:rPr>
              <a:t>éclairage au gaz dont nous </a:t>
            </a:r>
            <a:r>
              <a:rPr lang="fr-FR" sz="1200" kern="1200" dirty="0" smtClean="0">
                <a:solidFill>
                  <a:schemeClr val="tx1"/>
                </a:solidFill>
                <a:effectLst/>
                <a:latin typeface="+mn-lt"/>
                <a:ea typeface="+mn-ea"/>
                <a:cs typeface="+mn-cs"/>
              </a:rPr>
              <a:t>reparlerons)</a:t>
            </a:r>
            <a:r>
              <a:rPr lang="fr-FR" sz="1200" kern="1200" dirty="0" smtClean="0">
                <a:solidFill>
                  <a:schemeClr val="tx1"/>
                </a:solidFill>
                <a:effectLst/>
                <a:latin typeface="+mn-lt"/>
                <a:ea typeface="+mn-ea"/>
                <a:cs typeface="+mn-cs"/>
              </a:rPr>
              <a:t>.</a:t>
            </a:r>
            <a:r>
              <a:rPr lang="fr-FR" dirty="0" smtClean="0">
                <a:effectLst/>
              </a:rPr>
              <a:t> </a:t>
            </a:r>
          </a:p>
          <a:p>
            <a:r>
              <a:rPr lang="fr-FR" dirty="0" smtClean="0">
                <a:effectLst/>
              </a:rPr>
              <a:t>1853, </a:t>
            </a:r>
            <a:r>
              <a:rPr lang="fr-FR" dirty="0" smtClean="0">
                <a:effectLst/>
              </a:rPr>
              <a:t>création de l’Ecole Centrale </a:t>
            </a:r>
            <a:r>
              <a:rPr lang="fr-FR" dirty="0" smtClean="0">
                <a:effectLst/>
              </a:rPr>
              <a:t>Lille</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10</a:t>
            </a:fld>
            <a:endParaRPr lang="fr-FR"/>
          </a:p>
        </p:txBody>
      </p:sp>
    </p:spTree>
    <p:extLst>
      <p:ext uri="{BB962C8B-B14F-4D97-AF65-F5344CB8AC3E}">
        <p14:creationId xmlns:p14="http://schemas.microsoft.com/office/powerpoint/2010/main" val="4126655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11</a:t>
            </a:fld>
            <a:endParaRPr lang="fr-FR"/>
          </a:p>
        </p:txBody>
      </p:sp>
    </p:spTree>
    <p:extLst>
      <p:ext uri="{BB962C8B-B14F-4D97-AF65-F5344CB8AC3E}">
        <p14:creationId xmlns:p14="http://schemas.microsoft.com/office/powerpoint/2010/main" val="2054069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Cette théorie de la génération spontanée, due à Aristote, traversa le Moyen-âge et sera encore évoquée à la Renaissance. Au XVIIe siècle, un médecin flamand, Van Helmont, tente de prouver scientifiquement le bien-fondé de la génération spontanée. Il mélange des grains de blé avec une chemise souillée de sueur humaine et après 21 jours d'incubation, il obtient... des souris ! La théorie sera égratignée pour la première fois par Francesco Redi en 1668. Il prouve que l'apparition d'asticots sur un morceau de viande en putréfaction n'a pas lieu si l'on prend soin de recouvrir les bocaux d'une fine mousseline. </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13</a:t>
            </a:fld>
            <a:endParaRPr lang="fr-FR"/>
          </a:p>
        </p:txBody>
      </p:sp>
    </p:spTree>
    <p:extLst>
      <p:ext uri="{BB962C8B-B14F-4D97-AF65-F5344CB8AC3E}">
        <p14:creationId xmlns:p14="http://schemas.microsoft.com/office/powerpoint/2010/main" val="4072488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Antony Van Leeuwenhoek (1632-1723), commerçant et savant néerlandais. Il est l’un des pères de la biologie cellulaire et de la microbiologie. Il est connu pour avoir développé des techniques de fabrication de lentilles ayant contribués à améliorer les microscopes disponibles à son époque. Il utilise ces microscopes pour juger de la qualité de ses étoffes. Il observera des protozoaires, des spermatozoïdes et l’existence de bactéries. Il gardera secrets les modes de fabrication de ses lentilles, rendant difficiles la réappropriation de ses savoirs à sa mort mais surtout, freinant la diffusion de ses découvertes. Il en fait part immédiatement et régulièrement à la Royal Society de Londres, mais la nécessaire traduction de ses lettres en hollandais – il ne maîtrise ni l’anglais ni le latin - en freine la diffusion. De plus, gardant sa technique de fabrication de lentilles secrète, ses observations ne peuvent être reproduites par ses confrères anglais. Il leur faudra plus de 3 ans et plus de 4 tentatives pour que la réalité de sa découverte des protozoaires - la plus accessible aux autres microscopes de l'époque - soit reconnue, amenant leur confiance sur la fiabilité de ses autres observations et son élection en 1680 comme membre de la Royal Society de Londres et en 1699 comme membre de </a:t>
            </a:r>
            <a:r>
              <a:rPr lang="fr-FR" sz="1200" kern="1200" dirty="0" smtClean="0">
                <a:solidFill>
                  <a:schemeClr val="tx1"/>
                </a:solidFill>
                <a:effectLst/>
                <a:latin typeface="+mn-lt"/>
                <a:ea typeface="+mn-ea"/>
                <a:cs typeface="+mn-cs"/>
              </a:rPr>
              <a:t>l’Académie des Sciences de Paris</a:t>
            </a:r>
            <a:r>
              <a:rPr lang="fr-FR" sz="1200" kern="1200" dirty="0" smtClean="0">
                <a:solidFill>
                  <a:schemeClr val="tx1"/>
                </a:solidFill>
                <a:effectLst/>
                <a:latin typeface="+mn-lt"/>
                <a:ea typeface="+mn-ea"/>
                <a:cs typeface="+mn-cs"/>
              </a:rPr>
              <a:t>. Du fait de ses découvertes, il sera un farouche opposant à la théorie de la génération spontanée. </a:t>
            </a: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En fait, il existe une théorie microbienne des maladies contagieuses, soutenue en 1840 par </a:t>
            </a:r>
            <a:r>
              <a:rPr lang="fr-FR" sz="1200" kern="1200" dirty="0" smtClean="0">
                <a:solidFill>
                  <a:schemeClr val="tx1"/>
                </a:solidFill>
                <a:effectLst/>
                <a:latin typeface="+mn-lt"/>
                <a:ea typeface="+mn-ea"/>
                <a:cs typeface="+mn-cs"/>
              </a:rPr>
              <a:t>F. </a:t>
            </a:r>
            <a:r>
              <a:rPr lang="fr-FR" sz="1200" kern="1200" dirty="0" err="1" smtClean="0">
                <a:solidFill>
                  <a:schemeClr val="tx1"/>
                </a:solidFill>
                <a:effectLst/>
                <a:latin typeface="+mn-lt"/>
                <a:ea typeface="+mn-ea"/>
                <a:cs typeface="+mn-cs"/>
              </a:rPr>
              <a:t>Henle</a:t>
            </a:r>
            <a:r>
              <a:rPr lang="fr-FR" sz="1200" kern="1200" dirty="0" smtClean="0">
                <a:solidFill>
                  <a:schemeClr val="tx1"/>
                </a:solidFill>
                <a:effectLst/>
                <a:latin typeface="+mn-lt"/>
                <a:ea typeface="+mn-ea"/>
                <a:cs typeface="+mn-cs"/>
              </a:rPr>
              <a:t>.</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Mais </a:t>
            </a:r>
            <a:r>
              <a:rPr lang="fr-FR" sz="1200" kern="1200" dirty="0" smtClean="0">
                <a:solidFill>
                  <a:schemeClr val="tx1"/>
                </a:solidFill>
                <a:effectLst/>
                <a:latin typeface="+mn-lt"/>
                <a:ea typeface="+mn-ea"/>
                <a:cs typeface="+mn-cs"/>
              </a:rPr>
              <a:t>elle n'était pas encore universellement admise à l'époque et Semmelweis n'en était pas adepte. </a:t>
            </a:r>
          </a:p>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15</a:t>
            </a:fld>
            <a:endParaRPr lang="fr-FR"/>
          </a:p>
        </p:txBody>
      </p:sp>
    </p:spTree>
    <p:extLst>
      <p:ext uri="{BB962C8B-B14F-4D97-AF65-F5344CB8AC3E}">
        <p14:creationId xmlns:p14="http://schemas.microsoft.com/office/powerpoint/2010/main" val="1266816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Arrondir un rectangle avec un coin diagonal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r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fr-FR" smtClean="0"/>
              <a:t>Cliquez et modifiez le titre</a:t>
            </a:r>
            <a:endParaRPr kumimoji="0" lang="en-US"/>
          </a:p>
        </p:txBody>
      </p:sp>
      <p:sp>
        <p:nvSpPr>
          <p:cNvPr id="9" name="Sous-titr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10" name="Espace réservé de la date 9"/>
          <p:cNvSpPr>
            <a:spLocks noGrp="1"/>
          </p:cNvSpPr>
          <p:nvPr>
            <p:ph type="dt" sz="half" idx="10"/>
          </p:nvPr>
        </p:nvSpPr>
        <p:spPr>
          <a:xfrm>
            <a:off x="5562600" y="6509004"/>
            <a:ext cx="3002280" cy="274320"/>
          </a:xfrm>
        </p:spPr>
        <p:txBody>
          <a:bodyPr vert="horz" rtlCol="0"/>
          <a:lstStyle>
            <a:extLst/>
          </a:lstStyle>
          <a:p>
            <a:fld id="{027BB417-FAB4-B448-9E38-1B8A0CE432E3}" type="datetimeFigureOut">
              <a:rPr lang="fr-FR" smtClean="0"/>
              <a:t>21/04/16</a:t>
            </a:fld>
            <a:endParaRPr lang="fr-FR"/>
          </a:p>
        </p:txBody>
      </p:sp>
      <p:sp>
        <p:nvSpPr>
          <p:cNvPr id="11" name="Espace réservé du numéro de diapositive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45B0D191-D06B-5042-BA43-DDDDF606BCAC}" type="slidenum">
              <a:rPr lang="fr-FR" smtClean="0"/>
              <a:t>‹#›</a:t>
            </a:fld>
            <a:endParaRPr lang="fr-FR"/>
          </a:p>
        </p:txBody>
      </p:sp>
      <p:sp>
        <p:nvSpPr>
          <p:cNvPr id="12" name="Espace réservé du pied de page 11"/>
          <p:cNvSpPr>
            <a:spLocks noGrp="1"/>
          </p:cNvSpPr>
          <p:nvPr>
            <p:ph type="ftr" sz="quarter" idx="12"/>
          </p:nvPr>
        </p:nvSpPr>
        <p:spPr>
          <a:xfrm>
            <a:off x="1600200" y="6509004"/>
            <a:ext cx="3907464" cy="274320"/>
          </a:xfrm>
        </p:spPr>
        <p:txBody>
          <a:bodyPr vert="horz" rtlCol="0"/>
          <a:lstStyle>
            <a:extLst/>
          </a:lstStyle>
          <a:p>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027BB417-FAB4-B448-9E38-1B8A0CE432E3}" type="datetimeFigureOut">
              <a:rPr lang="fr-FR" smtClean="0"/>
              <a:t>21/04/16</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45B0D191-D06B-5042-BA43-DDDDF606BCAC}" type="slidenum">
              <a:rPr lang="fr-FR" smtClean="0"/>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lvl1pPr algn="l">
              <a:defRPr/>
            </a:lvl1pPr>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027BB417-FAB4-B448-9E38-1B8A0CE432E3}" type="datetimeFigureOut">
              <a:rPr lang="fr-FR" smtClean="0"/>
              <a:t>21/04/16</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45B0D191-D06B-5042-BA43-DDDDF606BCAC}" type="slidenum">
              <a:rPr lang="fr-FR" smtClean="0"/>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027BB417-FAB4-B448-9E38-1B8A0CE432E3}" type="datetimeFigureOut">
              <a:rPr lang="fr-FR" smtClean="0"/>
              <a:t>21/04/16</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45B0D191-D06B-5042-BA43-DDDDF606BCAC}" type="slidenum">
              <a:rPr lang="fr-FR" smtClean="0"/>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8" name="Espace réservé de la date 7"/>
          <p:cNvSpPr>
            <a:spLocks noGrp="1"/>
          </p:cNvSpPr>
          <p:nvPr>
            <p:ph type="dt" sz="half" idx="10"/>
          </p:nvPr>
        </p:nvSpPr>
        <p:spPr>
          <a:xfrm>
            <a:off x="5562600" y="6513670"/>
            <a:ext cx="3002280" cy="274320"/>
          </a:xfrm>
        </p:spPr>
        <p:txBody>
          <a:bodyPr vert="horz" rtlCol="0"/>
          <a:lstStyle>
            <a:extLst/>
          </a:lstStyle>
          <a:p>
            <a:fld id="{027BB417-FAB4-B448-9E38-1B8A0CE432E3}" type="datetimeFigureOut">
              <a:rPr lang="fr-FR" smtClean="0"/>
              <a:t>21/04/16</a:t>
            </a:fld>
            <a:endParaRPr lang="fr-FR"/>
          </a:p>
        </p:txBody>
      </p:sp>
      <p:sp>
        <p:nvSpPr>
          <p:cNvPr id="9" name="Espace réservé du numéro de diapositive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45B0D191-D06B-5042-BA43-DDDDF606BCAC}" type="slidenum">
              <a:rPr lang="fr-FR" smtClean="0"/>
              <a:t>‹#›</a:t>
            </a:fld>
            <a:endParaRPr lang="fr-FR"/>
          </a:p>
        </p:txBody>
      </p:sp>
      <p:sp>
        <p:nvSpPr>
          <p:cNvPr id="10" name="Espace réservé du pied de page 9"/>
          <p:cNvSpPr>
            <a:spLocks noGrp="1"/>
          </p:cNvSpPr>
          <p:nvPr>
            <p:ph type="ftr" sz="quarter" idx="12"/>
          </p:nvPr>
        </p:nvSpPr>
        <p:spPr>
          <a:xfrm>
            <a:off x="1600200" y="6513670"/>
            <a:ext cx="3907464" cy="274320"/>
          </a:xfrm>
        </p:spPr>
        <p:txBody>
          <a:bodyPr vert="horz" rtlCol="0"/>
          <a:lstStyle>
            <a:extLst/>
          </a:lstStyle>
          <a:p>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contenu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027BB417-FAB4-B448-9E38-1B8A0CE432E3}" type="datetimeFigureOut">
              <a:rPr lang="fr-FR" smtClean="0"/>
              <a:t>21/04/16</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a:xfrm>
            <a:off x="8641080" y="6514568"/>
            <a:ext cx="464288" cy="274320"/>
          </a:xfrm>
        </p:spPr>
        <p:txBody>
          <a:bodyPr/>
          <a:lstStyle>
            <a:extLst/>
          </a:lstStyle>
          <a:p>
            <a:fld id="{45B0D191-D06B-5042-BA43-DDDDF606BCAC}" type="slidenum">
              <a:rPr lang="fr-FR" smtClean="0"/>
              <a:t>‹#›</a:t>
            </a:fld>
            <a:endParaRPr lang="fr-FR"/>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re 1"/>
          <p:cNvSpPr>
            <a:spLocks noGrp="1"/>
          </p:cNvSpPr>
          <p:nvPr>
            <p:ph type="title"/>
          </p:nvPr>
        </p:nvSpPr>
        <p:spPr>
          <a:xfrm>
            <a:off x="457200" y="251948"/>
            <a:ext cx="8229600" cy="1143000"/>
          </a:xfrm>
        </p:spPr>
        <p:txBody>
          <a:bodyPr anchor="b"/>
          <a:lstStyle>
            <a:lvl1pPr>
              <a:defRPr/>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027BB417-FAB4-B448-9E38-1B8A0CE432E3}" type="datetimeFigureOut">
              <a:rPr lang="fr-FR" smtClean="0"/>
              <a:t>21/04/16</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a:xfrm>
            <a:off x="8641080" y="6514568"/>
            <a:ext cx="464288" cy="274320"/>
          </a:xfrm>
        </p:spPr>
        <p:txBody>
          <a:bodyPr/>
          <a:lstStyle>
            <a:extLst/>
          </a:lstStyle>
          <a:p>
            <a:fld id="{45B0D191-D06B-5042-BA43-DDDDF606BCAC}" type="slidenum">
              <a:rPr lang="fr-FR" smtClean="0"/>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53218"/>
            <a:ext cx="8229600" cy="1143000"/>
          </a:xfrm>
        </p:spPr>
        <p:txBody>
          <a:bodyPr/>
          <a:lstStyle>
            <a:extLst/>
          </a:lstStyle>
          <a:p>
            <a:r>
              <a:rPr kumimoji="0" lang="fr-FR" smtClean="0"/>
              <a:t>Cliquez et modifiez le titre</a:t>
            </a:r>
            <a:endParaRPr kumimoji="0" lang="en-US"/>
          </a:p>
        </p:txBody>
      </p:sp>
      <p:sp>
        <p:nvSpPr>
          <p:cNvPr id="3" name="Espace réservé de la date 2"/>
          <p:cNvSpPr>
            <a:spLocks noGrp="1"/>
          </p:cNvSpPr>
          <p:nvPr>
            <p:ph type="dt" sz="half" idx="10"/>
          </p:nvPr>
        </p:nvSpPr>
        <p:spPr/>
        <p:txBody>
          <a:bodyPr/>
          <a:lstStyle>
            <a:extLst/>
          </a:lstStyle>
          <a:p>
            <a:fld id="{027BB417-FAB4-B448-9E38-1B8A0CE432E3}" type="datetimeFigureOut">
              <a:rPr lang="fr-FR" smtClean="0"/>
              <a:t>21/04/16</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45B0D191-D06B-5042-BA43-DDDDF606BCAC}" type="slidenum">
              <a:rPr lang="fr-FR" smtClean="0"/>
              <a:t>‹#›</a:t>
            </a:fld>
            <a:endParaRPr lang="fr-FR"/>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027BB417-FAB4-B448-9E38-1B8A0CE432E3}" type="datetimeFigureOut">
              <a:rPr lang="fr-FR" smtClean="0"/>
              <a:t>21/04/16</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45B0D191-D06B-5042-BA43-DDDDF606BCAC}" type="slidenum">
              <a:rPr lang="fr-FR" smtClean="0"/>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4963136" y="304800"/>
            <a:ext cx="3931920" cy="762000"/>
          </a:xfrm>
        </p:spPr>
        <p:txBody>
          <a:bodyPr anchor="b"/>
          <a:lstStyle>
            <a:lvl1pPr marL="0" algn="r">
              <a:buNone/>
              <a:defRPr sz="2000" b="1"/>
            </a:lvl1pPr>
            <a:extLst/>
          </a:lstStyle>
          <a:p>
            <a:r>
              <a:rPr kumimoji="0" lang="fr-FR" smtClean="0"/>
              <a:t>Cliquez et modifiez le titre</a:t>
            </a:r>
            <a:endParaRPr kumimoji="0" lang="en-US"/>
          </a:p>
        </p:txBody>
      </p:sp>
      <p:sp>
        <p:nvSpPr>
          <p:cNvPr id="3" name="Espace réservé du texte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9" name="Espace réservé de la date 8"/>
          <p:cNvSpPr>
            <a:spLocks noGrp="1"/>
          </p:cNvSpPr>
          <p:nvPr>
            <p:ph type="dt" sz="half" idx="10"/>
          </p:nvPr>
        </p:nvSpPr>
        <p:spPr>
          <a:xfrm>
            <a:off x="5562600" y="6513670"/>
            <a:ext cx="3002280" cy="274320"/>
          </a:xfrm>
        </p:spPr>
        <p:txBody>
          <a:bodyPr vert="horz" rtlCol="0"/>
          <a:lstStyle>
            <a:extLst/>
          </a:lstStyle>
          <a:p>
            <a:fld id="{027BB417-FAB4-B448-9E38-1B8A0CE432E3}" type="datetimeFigureOut">
              <a:rPr lang="fr-FR" smtClean="0"/>
              <a:t>21/04/16</a:t>
            </a:fld>
            <a:endParaRPr lang="fr-FR"/>
          </a:p>
        </p:txBody>
      </p:sp>
      <p:sp>
        <p:nvSpPr>
          <p:cNvPr id="10" name="Espace réservé du numéro de diapositive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45B0D191-D06B-5042-BA43-DDDDF606BCAC}" type="slidenum">
              <a:rPr lang="fr-FR" smtClean="0"/>
              <a:t>‹#›</a:t>
            </a:fld>
            <a:endParaRPr lang="fr-FR"/>
          </a:p>
        </p:txBody>
      </p:sp>
      <p:sp>
        <p:nvSpPr>
          <p:cNvPr id="11" name="Espace réservé du pied de page 10"/>
          <p:cNvSpPr>
            <a:spLocks noGrp="1"/>
          </p:cNvSpPr>
          <p:nvPr>
            <p:ph type="ftr" sz="quarter" idx="12"/>
          </p:nvPr>
        </p:nvSpPr>
        <p:spPr>
          <a:xfrm>
            <a:off x="1600200" y="6513670"/>
            <a:ext cx="3907464" cy="274320"/>
          </a:xfrm>
        </p:spPr>
        <p:txBody>
          <a:bodyPr vert="horz" rtlCol="0"/>
          <a:lstStyle>
            <a:extLst/>
          </a:lstStyle>
          <a:p>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040443" y="4724400"/>
            <a:ext cx="5486400" cy="664536"/>
          </a:xfrm>
        </p:spPr>
        <p:txBody>
          <a:bodyPr anchor="b"/>
          <a:lstStyle>
            <a:lvl1pPr marL="0" algn="r">
              <a:buNone/>
              <a:defRPr sz="2000" b="1"/>
            </a:lvl1pPr>
            <a:extLst/>
          </a:lstStyle>
          <a:p>
            <a:r>
              <a:rPr kumimoji="0" lang="fr-FR" smtClean="0"/>
              <a:t>Cliquez et modifiez le titre</a:t>
            </a:r>
            <a:endParaRPr kumimoji="0" lang="en-US"/>
          </a:p>
        </p:txBody>
      </p:sp>
      <p:sp>
        <p:nvSpPr>
          <p:cNvPr id="4" name="Espace réservé du texte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13" name="Espace réservé pour une image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fr-FR" smtClean="0">
                <a:solidFill>
                  <a:schemeClr val="lt1"/>
                </a:solidFill>
                <a:latin typeface="+mn-lt"/>
                <a:ea typeface="+mn-ea"/>
                <a:cs typeface="+mn-cs"/>
              </a:rPr>
              <a:t>Faire glisser l'image vers l'espace réservé ou cliquer sur l'icône pour l'ajouter</a:t>
            </a:r>
            <a:endParaRPr kumimoji="0" lang="en-US" dirty="0">
              <a:solidFill>
                <a:schemeClr val="lt1"/>
              </a:solidFill>
              <a:latin typeface="+mn-lt"/>
              <a:ea typeface="+mn-ea"/>
              <a:cs typeface="+mn-cs"/>
            </a:endParaRPr>
          </a:p>
        </p:txBody>
      </p:sp>
      <p:sp>
        <p:nvSpPr>
          <p:cNvPr id="8" name="Espace réservé de la date 7"/>
          <p:cNvSpPr>
            <a:spLocks noGrp="1"/>
          </p:cNvSpPr>
          <p:nvPr>
            <p:ph type="dt" sz="half" idx="10"/>
          </p:nvPr>
        </p:nvSpPr>
        <p:spPr>
          <a:xfrm>
            <a:off x="5562600" y="6509004"/>
            <a:ext cx="3002280" cy="274320"/>
          </a:xfrm>
        </p:spPr>
        <p:txBody>
          <a:bodyPr vert="horz" rtlCol="0"/>
          <a:lstStyle>
            <a:extLst/>
          </a:lstStyle>
          <a:p>
            <a:fld id="{027BB417-FAB4-B448-9E38-1B8A0CE432E3}" type="datetimeFigureOut">
              <a:rPr lang="fr-FR" smtClean="0"/>
              <a:t>21/04/16</a:t>
            </a:fld>
            <a:endParaRPr lang="fr-FR"/>
          </a:p>
        </p:txBody>
      </p:sp>
      <p:sp>
        <p:nvSpPr>
          <p:cNvPr id="9" name="Espace réservé du numéro de diapositive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45B0D191-D06B-5042-BA43-DDDDF606BCAC}" type="slidenum">
              <a:rPr lang="fr-FR" smtClean="0"/>
              <a:t>‹#›</a:t>
            </a:fld>
            <a:endParaRPr lang="fr-FR"/>
          </a:p>
        </p:txBody>
      </p:sp>
      <p:sp>
        <p:nvSpPr>
          <p:cNvPr id="10" name="Espace réservé du pied de page 9"/>
          <p:cNvSpPr>
            <a:spLocks noGrp="1"/>
          </p:cNvSpPr>
          <p:nvPr>
            <p:ph type="ftr" sz="quarter" idx="12"/>
          </p:nvPr>
        </p:nvSpPr>
        <p:spPr>
          <a:xfrm>
            <a:off x="1600200" y="6509004"/>
            <a:ext cx="3907464" cy="274320"/>
          </a:xfrm>
        </p:spPr>
        <p:txBody>
          <a:bodyPr vert="horz" rtlCol="0"/>
          <a:lstStyle>
            <a:extLst/>
          </a:lstStyle>
          <a:p>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Arrondir un rectangle avec un coin diagonal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Espace réservé du pied de page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fr-FR"/>
          </a:p>
        </p:txBody>
      </p:sp>
      <p:sp>
        <p:nvSpPr>
          <p:cNvPr id="14" name="Espace réservé de la date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027BB417-FAB4-B448-9E38-1B8A0CE432E3}" type="datetimeFigureOut">
              <a:rPr lang="fr-FR" smtClean="0"/>
              <a:t>21/04/16</a:t>
            </a:fld>
            <a:endParaRPr lang="fr-FR"/>
          </a:p>
        </p:txBody>
      </p:sp>
      <p:sp>
        <p:nvSpPr>
          <p:cNvPr id="23" name="Espace réservé du numéro de diapositive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45B0D191-D06B-5042-BA43-DDDDF606BCAC}" type="slidenum">
              <a:rPr lang="fr-FR" smtClean="0"/>
              <a:t>‹#›</a:t>
            </a:fld>
            <a:endParaRPr lang="fr-FR"/>
          </a:p>
        </p:txBody>
      </p:sp>
      <p:sp>
        <p:nvSpPr>
          <p:cNvPr id="22" name="Espace réservé du titre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fr-FR" smtClean="0"/>
              <a:t>Cliquez et modifiez le titre</a:t>
            </a:r>
            <a:endParaRPr kumimoji="0" lang="en-US"/>
          </a:p>
        </p:txBody>
      </p:sp>
      <p:sp>
        <p:nvSpPr>
          <p:cNvPr id="13" name="Espace réservé du texte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4.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 Id="rId3"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jpg"/><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3" Type="http://schemas.openxmlformats.org/officeDocument/2006/relationships/hyperlink" Target="http://fr.wikipedia.org/wiki/Ignace_Philippe_Semmelweis" TargetMode="External"/><Relationship Id="rId4"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6.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3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8.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1" Type="http://schemas.openxmlformats.org/officeDocument/2006/relationships/hyperlink" Target="https://fr.wikipedia.org/wiki/Chimiste" TargetMode="External"/><Relationship Id="rId12" Type="http://schemas.openxmlformats.org/officeDocument/2006/relationships/hyperlink" Target="https://fr.wikipedia.org/wiki/Min%C3%A9ralogie" TargetMode="External"/><Relationship Id="rId13" Type="http://schemas.openxmlformats.org/officeDocument/2006/relationships/hyperlink" Target="https://fr.wikipedia.org/wiki/Zoologie" TargetMode="External"/><Relationship Id="rId14" Type="http://schemas.openxmlformats.org/officeDocument/2006/relationships/hyperlink" Target="https://fr.wikipedia.org/wiki/Professeur_des_universit%C3%A9s" TargetMode="External"/><Relationship Id="rId15"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5.jpg"/><Relationship Id="rId5" Type="http://schemas.openxmlformats.org/officeDocument/2006/relationships/hyperlink" Target="https://fr.wikipedia.org/wiki/Math%C3%A9maticien" TargetMode="External"/><Relationship Id="rId6" Type="http://schemas.openxmlformats.org/officeDocument/2006/relationships/hyperlink" Target="https://fr.wikipedia.org/wiki/Astronome" TargetMode="External"/><Relationship Id="rId7" Type="http://schemas.openxmlformats.org/officeDocument/2006/relationships/hyperlink" Target="https://fr.wikipedia.org/wiki/Physicien" TargetMode="External"/><Relationship Id="rId8" Type="http://schemas.openxmlformats.org/officeDocument/2006/relationships/hyperlink" Target="https://fr.wikipedia.org/wiki/Personnalit%C3%A9_politique" TargetMode="External"/><Relationship Id="rId9" Type="http://schemas.openxmlformats.org/officeDocument/2006/relationships/hyperlink" Target="https://fr.wikipedia.org/wiki/Botaniste" TargetMode="External"/><Relationship Id="rId10" Type="http://schemas.openxmlformats.org/officeDocument/2006/relationships/hyperlink" Target="https://fr.wikipedia.org/wiki/G%C3%A9ologue"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4.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4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48.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pPr algn="l"/>
            <a:r>
              <a:rPr lang="fr-FR" dirty="0" smtClean="0"/>
              <a:t>Le mariage de la science et</a:t>
            </a:r>
            <a:br>
              <a:rPr lang="fr-FR" dirty="0" smtClean="0"/>
            </a:br>
            <a:r>
              <a:rPr lang="fr-FR" dirty="0" smtClean="0"/>
              <a:t>de l’industrie</a:t>
            </a:r>
            <a:br>
              <a:rPr lang="fr-FR" dirty="0" smtClean="0"/>
            </a:br>
            <a:r>
              <a:rPr lang="fr-FR" dirty="0" smtClean="0"/>
              <a:t>La controverse Pasteur-Pouchet</a:t>
            </a:r>
            <a:endParaRPr lang="fr-FR" dirty="0"/>
          </a:p>
        </p:txBody>
      </p:sp>
      <p:sp>
        <p:nvSpPr>
          <p:cNvPr id="3" name="Sous-titre 2"/>
          <p:cNvSpPr>
            <a:spLocks noGrp="1"/>
          </p:cNvSpPr>
          <p:nvPr>
            <p:ph type="subTitle" idx="1"/>
          </p:nvPr>
        </p:nvSpPr>
        <p:spPr>
          <a:xfrm>
            <a:off x="2133600" y="4773594"/>
            <a:ext cx="6560234" cy="1752600"/>
          </a:xfrm>
        </p:spPr>
        <p:txBody>
          <a:bodyPr/>
          <a:lstStyle/>
          <a:p>
            <a:r>
              <a:rPr lang="fr-FR" dirty="0" smtClean="0"/>
              <a:t>Séance 2,  21 mars 2016</a:t>
            </a:r>
            <a:endParaRPr lang="fr-FR" dirty="0"/>
          </a:p>
        </p:txBody>
      </p:sp>
    </p:spTree>
    <p:extLst>
      <p:ext uri="{BB962C8B-B14F-4D97-AF65-F5344CB8AC3E}">
        <p14:creationId xmlns:p14="http://schemas.microsoft.com/office/powerpoint/2010/main" val="2364564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Vie politique</a:t>
            </a:r>
            <a:endParaRPr lang="fr-FR" dirty="0"/>
          </a:p>
        </p:txBody>
      </p:sp>
      <p:sp>
        <p:nvSpPr>
          <p:cNvPr id="3" name="Espace réservé du contenu 2"/>
          <p:cNvSpPr>
            <a:spLocks noGrp="1"/>
          </p:cNvSpPr>
          <p:nvPr>
            <p:ph idx="1"/>
          </p:nvPr>
        </p:nvSpPr>
        <p:spPr/>
        <p:txBody>
          <a:bodyPr/>
          <a:lstStyle/>
          <a:p>
            <a:pPr>
              <a:lnSpc>
                <a:spcPct val="130000"/>
              </a:lnSpc>
            </a:pPr>
            <a:r>
              <a:rPr lang="fr-FR" dirty="0" smtClean="0"/>
              <a:t>Mai 1849, élu Député, Nord, </a:t>
            </a:r>
          </a:p>
          <a:p>
            <a:pPr>
              <a:lnSpc>
                <a:spcPct val="130000"/>
              </a:lnSpc>
            </a:pPr>
            <a:r>
              <a:rPr lang="fr-FR" dirty="0" smtClean="0"/>
              <a:t>Octobre 1849, ministère agriculture commerce, Ministre 1850-1851</a:t>
            </a:r>
          </a:p>
          <a:p>
            <a:pPr>
              <a:lnSpc>
                <a:spcPct val="130000"/>
              </a:lnSpc>
            </a:pPr>
            <a:r>
              <a:rPr lang="fr-FR" dirty="0" smtClean="0"/>
              <a:t>Réforme enseignement scientifique</a:t>
            </a:r>
          </a:p>
          <a:p>
            <a:pPr>
              <a:lnSpc>
                <a:spcPct val="130000"/>
              </a:lnSpc>
            </a:pPr>
            <a:r>
              <a:rPr lang="fr-FR" dirty="0" smtClean="0"/>
              <a:t>Conseil municipal Ville de Paris</a:t>
            </a:r>
          </a:p>
          <a:p>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10</a:t>
            </a:fld>
            <a:endParaRPr kumimoji="0" lang="en-US" dirty="0"/>
          </a:p>
        </p:txBody>
      </p:sp>
    </p:spTree>
    <p:extLst>
      <p:ext uri="{BB962C8B-B14F-4D97-AF65-F5344CB8AC3E}">
        <p14:creationId xmlns:p14="http://schemas.microsoft.com/office/powerpoint/2010/main" val="218723588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11</a:t>
            </a:fld>
            <a:endParaRPr kumimoji="0" lang="en-US" dirty="0"/>
          </a:p>
        </p:txBody>
      </p:sp>
      <p:pic>
        <p:nvPicPr>
          <p:cNvPr id="5" name="Image 4" descr="rue-montagne Ginett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4011" y="390839"/>
            <a:ext cx="5299432" cy="5691590"/>
          </a:xfrm>
          <a:prstGeom prst="rect">
            <a:avLst/>
          </a:prstGeom>
        </p:spPr>
      </p:pic>
      <p:sp>
        <p:nvSpPr>
          <p:cNvPr id="7" name="ZoneTexte 6"/>
          <p:cNvSpPr txBox="1"/>
          <p:nvPr/>
        </p:nvSpPr>
        <p:spPr>
          <a:xfrm>
            <a:off x="1856278" y="6082429"/>
            <a:ext cx="5813080" cy="369332"/>
          </a:xfrm>
          <a:prstGeom prst="rect">
            <a:avLst/>
          </a:prstGeom>
          <a:noFill/>
        </p:spPr>
        <p:txBody>
          <a:bodyPr wrap="square" rtlCol="0">
            <a:spAutoFit/>
          </a:bodyPr>
          <a:lstStyle/>
          <a:p>
            <a:pPr algn="ctr"/>
            <a:r>
              <a:rPr lang="fr-FR" dirty="0" smtClean="0"/>
              <a:t>Rue de la Montagne Sainte-Geneviève</a:t>
            </a:r>
            <a:endParaRPr lang="fr-FR" dirty="0"/>
          </a:p>
        </p:txBody>
      </p:sp>
    </p:spTree>
    <p:extLst>
      <p:ext uri="{BB962C8B-B14F-4D97-AF65-F5344CB8AC3E}">
        <p14:creationId xmlns:p14="http://schemas.microsoft.com/office/powerpoint/2010/main" val="246501551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b="1" dirty="0">
                <a:solidFill>
                  <a:srgbClr val="CEC597"/>
                </a:solidFill>
              </a:rPr>
              <a:t>3.2. La controverse sur la théorie de la génération spontanée, la science en train de se faire </a:t>
            </a:r>
            <a:endParaRPr lang="fr-FR" sz="3200" dirty="0"/>
          </a:p>
        </p:txBody>
      </p:sp>
      <p:sp>
        <p:nvSpPr>
          <p:cNvPr id="3" name="Espace réservé du texte 2"/>
          <p:cNvSpPr>
            <a:spLocks noGrp="1"/>
          </p:cNvSpPr>
          <p:nvPr>
            <p:ph type="body" idx="1"/>
          </p:nvPr>
        </p:nvSpPr>
        <p:spPr/>
        <p:txBody>
          <a:bodyPr/>
          <a:lstStyle/>
          <a:p>
            <a:r>
              <a:rPr lang="fr-FR" dirty="0" smtClean="0"/>
              <a:t>Felix A. Pouchet</a:t>
            </a:r>
            <a:endParaRPr lang="fr-FR" dirty="0"/>
          </a:p>
        </p:txBody>
      </p:sp>
      <p:sp>
        <p:nvSpPr>
          <p:cNvPr id="5" name="Espace réservé du texte 4"/>
          <p:cNvSpPr>
            <a:spLocks noGrp="1"/>
          </p:cNvSpPr>
          <p:nvPr>
            <p:ph type="body" sz="half" idx="3"/>
          </p:nvPr>
        </p:nvSpPr>
        <p:spPr/>
        <p:txBody>
          <a:bodyPr/>
          <a:lstStyle/>
          <a:p>
            <a:r>
              <a:rPr lang="fr-FR" dirty="0" smtClean="0"/>
              <a:t>Louis Pasteur</a:t>
            </a:r>
            <a:endParaRPr lang="fr-FR" dirty="0"/>
          </a:p>
        </p:txBody>
      </p:sp>
      <p:pic>
        <p:nvPicPr>
          <p:cNvPr id="7" name="Espace réservé du contenu 6"/>
          <p:cNvPicPr>
            <a:picLocks noGrp="1" noChangeAspect="1"/>
          </p:cNvPicPr>
          <p:nvPr>
            <p:ph sz="quarter" idx="2"/>
          </p:nvPr>
        </p:nvPicPr>
        <p:blipFill>
          <a:blip r:embed="rId2"/>
          <a:srcRect l="297" r="297"/>
          <a:stretch>
            <a:fillRect/>
          </a:stretch>
        </p:blipFill>
        <p:spPr/>
      </p:pic>
      <p:pic>
        <p:nvPicPr>
          <p:cNvPr id="8" name="Espace réservé du contenu 7"/>
          <p:cNvPicPr>
            <a:picLocks noGrp="1" noChangeAspect="1"/>
          </p:cNvPicPr>
          <p:nvPr>
            <p:ph sz="quarter" idx="4"/>
          </p:nvPr>
        </p:nvPicPr>
        <p:blipFill>
          <a:blip r:embed="rId3"/>
          <a:srcRect l="796" r="796"/>
          <a:stretch>
            <a:fillRect/>
          </a:stretch>
        </p:blipFill>
        <p:spPr/>
      </p:pic>
    </p:spTree>
    <p:extLst>
      <p:ext uri="{BB962C8B-B14F-4D97-AF65-F5344CB8AC3E}">
        <p14:creationId xmlns:p14="http://schemas.microsoft.com/office/powerpoint/2010/main" val="174979135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normAutofit fontScale="90000"/>
          </a:bodyPr>
          <a:lstStyle/>
          <a:p>
            <a:pPr algn="l"/>
            <a:r>
              <a:rPr lang="fr-FR" dirty="0" smtClean="0"/>
              <a:t>Théorie de la génération spontanée</a:t>
            </a:r>
            <a:endParaRPr lang="fr-FR" dirty="0"/>
          </a:p>
        </p:txBody>
      </p:sp>
      <p:sp>
        <p:nvSpPr>
          <p:cNvPr id="7" name="Espace réservé du contenu 6"/>
          <p:cNvSpPr>
            <a:spLocks noGrp="1"/>
          </p:cNvSpPr>
          <p:nvPr>
            <p:ph idx="1"/>
          </p:nvPr>
        </p:nvSpPr>
        <p:spPr/>
        <p:txBody>
          <a:bodyPr/>
          <a:lstStyle/>
          <a:p>
            <a:pPr marL="0" indent="0">
              <a:buNone/>
            </a:pPr>
            <a:r>
              <a:rPr lang="fr-FR" dirty="0"/>
              <a:t>D</a:t>
            </a:r>
            <a:r>
              <a:rPr lang="fr-FR" dirty="0" smtClean="0"/>
              <a:t>es </a:t>
            </a:r>
            <a:r>
              <a:rPr lang="fr-FR" dirty="0"/>
              <a:t>entités vivantes microscopiques </a:t>
            </a:r>
            <a:r>
              <a:rPr lang="fr-FR" dirty="0" smtClean="0"/>
              <a:t>peuvent  </a:t>
            </a:r>
            <a:r>
              <a:rPr lang="fr-FR" dirty="0"/>
              <a:t>apparaître spontanément dans un milieu inerte </a:t>
            </a:r>
          </a:p>
        </p:txBody>
      </p:sp>
      <p:sp>
        <p:nvSpPr>
          <p:cNvPr id="5" name="Espace réservé du numéro de diapositive 4"/>
          <p:cNvSpPr>
            <a:spLocks noGrp="1"/>
          </p:cNvSpPr>
          <p:nvPr>
            <p:ph type="sldNum" sz="quarter" idx="12"/>
          </p:nvPr>
        </p:nvSpPr>
        <p:spPr/>
        <p:txBody>
          <a:bodyPr/>
          <a:lstStyle/>
          <a:p>
            <a:fld id="{8C592886-E571-45D5-8B56-343DC94F8FA6}" type="slidenum">
              <a:rPr kumimoji="0" lang="en-US" smtClean="0"/>
              <a:t>13</a:t>
            </a:fld>
            <a:endParaRPr kumimoji="0" lang="en-US"/>
          </a:p>
        </p:txBody>
      </p:sp>
      <p:pic>
        <p:nvPicPr>
          <p:cNvPr id="8" name="Image 7" descr="génération spontanée_van Helmon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527" y="2789929"/>
            <a:ext cx="4445000" cy="3556000"/>
          </a:xfrm>
          <a:prstGeom prst="rect">
            <a:avLst/>
          </a:prstGeom>
        </p:spPr>
      </p:pic>
    </p:spTree>
    <p:extLst>
      <p:ext uri="{BB962C8B-B14F-4D97-AF65-F5344CB8AC3E}">
        <p14:creationId xmlns:p14="http://schemas.microsoft.com/office/powerpoint/2010/main" val="3762824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title"/>
          </p:nvPr>
        </p:nvSpPr>
        <p:spPr>
          <a:xfrm>
            <a:off x="457200" y="253536"/>
            <a:ext cx="4259026" cy="1143000"/>
          </a:xfrm>
        </p:spPr>
        <p:txBody>
          <a:bodyPr>
            <a:normAutofit fontScale="90000"/>
          </a:bodyPr>
          <a:lstStyle/>
          <a:p>
            <a:pPr algn="l"/>
            <a:r>
              <a:rPr lang="fr-FR" dirty="0" smtClean="0"/>
              <a:t>Francesco Redi </a:t>
            </a:r>
            <a:br>
              <a:rPr lang="fr-FR" dirty="0" smtClean="0"/>
            </a:br>
            <a:r>
              <a:rPr lang="fr-FR" dirty="0" smtClean="0"/>
              <a:t>1668</a:t>
            </a:r>
            <a:endParaRPr lang="fr-FR" dirty="0"/>
          </a:p>
        </p:txBody>
      </p:sp>
      <p:pic>
        <p:nvPicPr>
          <p:cNvPr id="7" name="Espace réservé du contenu 6" descr="fransesco_redi_experiment.jpg"/>
          <p:cNvPicPr>
            <a:picLocks noGrp="1" noChangeAspect="1"/>
          </p:cNvPicPr>
          <p:nvPr>
            <p:ph idx="1"/>
          </p:nvPr>
        </p:nvPicPr>
        <p:blipFill>
          <a:blip r:embed="rId2">
            <a:extLst>
              <a:ext uri="{28A0092B-C50C-407E-A947-70E740481C1C}">
                <a14:useLocalDpi xmlns:a14="http://schemas.microsoft.com/office/drawing/2010/main" val="0"/>
              </a:ext>
            </a:extLst>
          </a:blip>
          <a:srcRect l="-13912" r="-13912"/>
          <a:stretch>
            <a:fillRect/>
          </a:stretch>
        </p:blipFill>
        <p:spPr>
          <a:xfrm>
            <a:off x="-470938" y="2781344"/>
            <a:ext cx="6310775" cy="3733224"/>
          </a:xfr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14</a:t>
            </a:fld>
            <a:endParaRPr kumimoji="0" lang="en-US" dirty="0"/>
          </a:p>
        </p:txBody>
      </p:sp>
      <p:pic>
        <p:nvPicPr>
          <p:cNvPr id="9" name="Image 8" descr="fransesco_Redi_Portrai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6986" y="69900"/>
            <a:ext cx="4387014" cy="3141876"/>
          </a:xfrm>
          <a:prstGeom prst="rect">
            <a:avLst/>
          </a:prstGeom>
        </p:spPr>
      </p:pic>
    </p:spTree>
    <p:extLst>
      <p:ext uri="{BB962C8B-B14F-4D97-AF65-F5344CB8AC3E}">
        <p14:creationId xmlns:p14="http://schemas.microsoft.com/office/powerpoint/2010/main" val="2967517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fr-FR" dirty="0" smtClean="0"/>
              <a:t>Les microbes avant Pasteur</a:t>
            </a:r>
            <a:br>
              <a:rPr lang="fr-FR" dirty="0" smtClean="0"/>
            </a:br>
            <a:endParaRPr lang="fr-FR" dirty="0"/>
          </a:p>
        </p:txBody>
      </p:sp>
      <p:sp>
        <p:nvSpPr>
          <p:cNvPr id="4" name="Espace réservé du contenu 3"/>
          <p:cNvSpPr>
            <a:spLocks noGrp="1"/>
          </p:cNvSpPr>
          <p:nvPr>
            <p:ph sz="half" idx="1"/>
          </p:nvPr>
        </p:nvSpPr>
        <p:spPr/>
        <p:txBody>
          <a:bodyPr/>
          <a:lstStyle/>
          <a:p>
            <a:pPr marL="0" indent="0">
              <a:buNone/>
            </a:pPr>
            <a:r>
              <a:rPr lang="fr-FR" dirty="0"/>
              <a:t>Antony Van Leeuwenhoek (1632-1723</a:t>
            </a:r>
            <a:r>
              <a:rPr lang="fr-FR" dirty="0" smtClean="0"/>
              <a:t>)</a:t>
            </a:r>
          </a:p>
          <a:p>
            <a:pPr marL="0" indent="0">
              <a:buNone/>
            </a:pPr>
            <a:r>
              <a:rPr lang="fr-FR" dirty="0" smtClean="0"/>
              <a:t> </a:t>
            </a:r>
          </a:p>
          <a:p>
            <a:endParaRPr lang="fr-FR" dirty="0"/>
          </a:p>
        </p:txBody>
      </p:sp>
      <p:sp>
        <p:nvSpPr>
          <p:cNvPr id="2" name="Espace réservé du numéro de diapositive 1"/>
          <p:cNvSpPr>
            <a:spLocks noGrp="1"/>
          </p:cNvSpPr>
          <p:nvPr>
            <p:ph type="sldNum" sz="quarter" idx="12"/>
          </p:nvPr>
        </p:nvSpPr>
        <p:spPr/>
        <p:txBody>
          <a:bodyPr/>
          <a:lstStyle/>
          <a:p>
            <a:fld id="{8C592886-E571-45D5-8B56-343DC94F8FA6}" type="slidenum">
              <a:rPr kumimoji="0" lang="en-US" smtClean="0"/>
              <a:t>15</a:t>
            </a:fld>
            <a:endParaRPr kumimoji="0" lang="en-US"/>
          </a:p>
        </p:txBody>
      </p:sp>
      <p:pic>
        <p:nvPicPr>
          <p:cNvPr id="7" name="Image 6" descr="microscope_Lewenhoe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444" y="3611539"/>
            <a:ext cx="1270000" cy="2108200"/>
          </a:xfrm>
          <a:prstGeom prst="rect">
            <a:avLst/>
          </a:prstGeom>
        </p:spPr>
      </p:pic>
      <p:pic>
        <p:nvPicPr>
          <p:cNvPr id="5" name="Image 4" descr="Van Lewenhoeck au travail.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7104" y="825934"/>
            <a:ext cx="4723976" cy="5962954"/>
          </a:xfrm>
          <a:prstGeom prst="rect">
            <a:avLst/>
          </a:prstGeom>
        </p:spPr>
      </p:pic>
    </p:spTree>
    <p:extLst>
      <p:ext uri="{BB962C8B-B14F-4D97-AF65-F5344CB8AC3E}">
        <p14:creationId xmlns:p14="http://schemas.microsoft.com/office/powerpoint/2010/main" val="3639939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microbes avant Pasteur</a:t>
            </a:r>
            <a:endParaRPr lang="fr-FR" dirty="0"/>
          </a:p>
        </p:txBody>
      </p:sp>
      <p:pic>
        <p:nvPicPr>
          <p:cNvPr id="5" name="Espace réservé du contenu 4" descr="Semmelweiss.jpg"/>
          <p:cNvPicPr>
            <a:picLocks noGrp="1" noChangeAspect="1"/>
          </p:cNvPicPr>
          <p:nvPr>
            <p:ph idx="1"/>
          </p:nvPr>
        </p:nvPicPr>
        <p:blipFill>
          <a:blip r:embed="rId2">
            <a:extLst>
              <a:ext uri="{28A0092B-C50C-407E-A947-70E740481C1C}">
                <a14:useLocalDpi xmlns:a14="http://schemas.microsoft.com/office/drawing/2010/main" val="0"/>
              </a:ext>
            </a:extLst>
          </a:blip>
          <a:srcRect l="-77313" r="-77313"/>
          <a:stretch>
            <a:fillRect/>
          </a:stretch>
        </p:blipFill>
        <p:spPr>
          <a:xfrm>
            <a:off x="-1130407" y="1404244"/>
            <a:ext cx="8229600" cy="4526280"/>
          </a:xfrm>
          <a:prstGeom prst="rect">
            <a:avLst/>
          </a:prstGeo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16</a:t>
            </a:fld>
            <a:endParaRPr kumimoji="0" lang="en-US" dirty="0"/>
          </a:p>
        </p:txBody>
      </p:sp>
      <p:sp>
        <p:nvSpPr>
          <p:cNvPr id="6" name="Rectangle 5"/>
          <p:cNvSpPr/>
          <p:nvPr/>
        </p:nvSpPr>
        <p:spPr>
          <a:xfrm>
            <a:off x="457200" y="6329902"/>
            <a:ext cx="4553350" cy="369332"/>
          </a:xfrm>
          <a:prstGeom prst="rect">
            <a:avLst/>
          </a:prstGeom>
        </p:spPr>
        <p:txBody>
          <a:bodyPr wrap="none">
            <a:spAutoFit/>
          </a:bodyPr>
          <a:lstStyle/>
          <a:p>
            <a:r>
              <a:rPr lang="fr-FR" dirty="0">
                <a:solidFill>
                  <a:srgbClr val="FFFFFF"/>
                </a:solidFill>
                <a:hlinkClick r:id="rId3"/>
              </a:rPr>
              <a:t>Ignace Philippe Semmelweis</a:t>
            </a:r>
            <a:r>
              <a:rPr lang="fr-FR" dirty="0">
                <a:solidFill>
                  <a:srgbClr val="FFFFFF"/>
                </a:solidFill>
              </a:rPr>
              <a:t> (1818-1865) </a:t>
            </a:r>
          </a:p>
        </p:txBody>
      </p:sp>
      <p:pic>
        <p:nvPicPr>
          <p:cNvPr id="3" name="Image 2" descr="semmelweis portrait.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3282" y="1404244"/>
            <a:ext cx="3175670" cy="4768273"/>
          </a:xfrm>
          <a:prstGeom prst="rect">
            <a:avLst/>
          </a:prstGeom>
        </p:spPr>
      </p:pic>
    </p:spTree>
    <p:extLst>
      <p:ext uri="{BB962C8B-B14F-4D97-AF65-F5344CB8AC3E}">
        <p14:creationId xmlns:p14="http://schemas.microsoft.com/office/powerpoint/2010/main" val="3742097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a:t>
            </a:r>
            <a:r>
              <a:rPr lang="fr-FR" dirty="0"/>
              <a:t>F</a:t>
            </a:r>
            <a:r>
              <a:rPr lang="fr-FR" dirty="0" smtClean="0"/>
              <a:t>élix Archimède Pouchet</a:t>
            </a:r>
            <a:endParaRPr lang="fr-FR" dirty="0"/>
          </a:p>
        </p:txBody>
      </p:sp>
      <p:sp>
        <p:nvSpPr>
          <p:cNvPr id="3" name="Espace réservé du contenu 2"/>
          <p:cNvSpPr>
            <a:spLocks noGrp="1"/>
          </p:cNvSpPr>
          <p:nvPr>
            <p:ph idx="1"/>
          </p:nvPr>
        </p:nvSpPr>
        <p:spPr/>
        <p:txBody>
          <a:bodyPr>
            <a:normAutofit/>
          </a:bodyPr>
          <a:lstStyle/>
          <a:p>
            <a:r>
              <a:rPr lang="fr-FR" dirty="0" smtClean="0"/>
              <a:t>Reprendre un débat tombé dans l’oubli à la mort de Georges Cuvier</a:t>
            </a:r>
          </a:p>
          <a:p>
            <a:endParaRPr lang="fr-FR" dirty="0" smtClean="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17</a:t>
            </a:fld>
            <a:endParaRPr kumimoji="0" lang="en-US" dirty="0"/>
          </a:p>
        </p:txBody>
      </p:sp>
    </p:spTree>
    <p:extLst>
      <p:ext uri="{BB962C8B-B14F-4D97-AF65-F5344CB8AC3E}">
        <p14:creationId xmlns:p14="http://schemas.microsoft.com/office/powerpoint/2010/main" val="10805843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pPr algn="ctr"/>
            <a:r>
              <a:rPr lang="fr-FR" dirty="0" smtClean="0"/>
              <a:t>Panspermie</a:t>
            </a:r>
            <a:endParaRPr lang="fr-FR" dirty="0"/>
          </a:p>
        </p:txBody>
      </p:sp>
      <p:pic>
        <p:nvPicPr>
          <p:cNvPr id="5" name="Espace réservé du contenu 4" descr="panspermie.jpg"/>
          <p:cNvPicPr>
            <a:picLocks noGrp="1" noChangeAspect="1"/>
          </p:cNvPicPr>
          <p:nvPr>
            <p:ph sz="half" idx="1"/>
          </p:nvPr>
        </p:nvPicPr>
        <p:blipFill>
          <a:blip r:embed="rId2">
            <a:extLst>
              <a:ext uri="{28A0092B-C50C-407E-A947-70E740481C1C}">
                <a14:useLocalDpi xmlns:a14="http://schemas.microsoft.com/office/drawing/2010/main" val="0"/>
              </a:ext>
            </a:extLst>
          </a:blip>
          <a:srcRect t="192" b="192"/>
          <a:stretch>
            <a:fillRect/>
          </a:stretch>
        </p:blipFill>
        <p:spPr/>
      </p:pic>
      <p:sp>
        <p:nvSpPr>
          <p:cNvPr id="9" name="Espace réservé du contenu 8"/>
          <p:cNvSpPr>
            <a:spLocks noGrp="1"/>
          </p:cNvSpPr>
          <p:nvPr>
            <p:ph sz="half" idx="2"/>
          </p:nvPr>
        </p:nvSpPr>
        <p:spPr>
          <a:xfrm>
            <a:off x="4648200" y="1645920"/>
            <a:ext cx="4038600" cy="5816978"/>
          </a:xfrm>
          <a:prstGeom prst="rect">
            <a:avLst/>
          </a:prstGeom>
        </p:spPr>
        <p:txBody>
          <a:bodyPr wrap="square">
            <a:spAutoFit/>
          </a:bodyPr>
          <a:lstStyle/>
          <a:p>
            <a:pPr marL="0" indent="0">
              <a:buNone/>
            </a:pPr>
            <a:r>
              <a:rPr lang="fr-FR" dirty="0" smtClean="0"/>
              <a:t>Théorie</a:t>
            </a:r>
          </a:p>
          <a:p>
            <a:pPr marL="0" indent="0">
              <a:buNone/>
            </a:pPr>
            <a:endParaRPr lang="fr-FR" dirty="0"/>
          </a:p>
          <a:p>
            <a:pPr marL="0" indent="0">
              <a:buNone/>
            </a:pPr>
            <a:r>
              <a:rPr lang="fr-FR" dirty="0" smtClean="0"/>
              <a:t>la </a:t>
            </a:r>
            <a:r>
              <a:rPr lang="fr-FR" dirty="0"/>
              <a:t>vie est </a:t>
            </a:r>
            <a:r>
              <a:rPr lang="fr-FR" dirty="0" smtClean="0"/>
              <a:t>présente partout </a:t>
            </a:r>
            <a:r>
              <a:rPr lang="fr-FR" dirty="0"/>
              <a:t>sur la </a:t>
            </a:r>
            <a:r>
              <a:rPr lang="fr-FR" dirty="0" smtClean="0"/>
              <a:t>terre,</a:t>
            </a:r>
          </a:p>
          <a:p>
            <a:pPr marL="0" indent="0">
              <a:buNone/>
            </a:pPr>
            <a:r>
              <a:rPr lang="fr-FR" dirty="0" smtClean="0"/>
              <a:t> </a:t>
            </a:r>
            <a:r>
              <a:rPr lang="fr-FR" dirty="0"/>
              <a:t>sous la forme de germes qui se développent lorsque les conditions deviennent favorables</a:t>
            </a:r>
            <a:r>
              <a:rPr lang="fr-FR" dirty="0" smtClean="0"/>
              <a:t>.</a:t>
            </a:r>
          </a:p>
          <a:p>
            <a:pPr marL="0" indent="0">
              <a:buNone/>
            </a:pPr>
            <a:endParaRPr lang="fr-FR" sz="2000" dirty="0"/>
          </a:p>
          <a:p>
            <a:pPr marL="0" indent="0">
              <a:buNone/>
            </a:pPr>
            <a:endParaRPr lang="fr-FR" sz="2000" dirty="0" smtClean="0"/>
          </a:p>
          <a:p>
            <a:pPr marL="0" indent="0">
              <a:buNone/>
            </a:pPr>
            <a:endParaRPr lang="fr-FR" sz="2000" dirty="0"/>
          </a:p>
          <a:p>
            <a:pPr marL="0" indent="0">
              <a:buNone/>
            </a:pPr>
            <a:endParaRPr lang="fr-FR" sz="2000" dirty="0" smtClean="0"/>
          </a:p>
          <a:p>
            <a:pPr marL="0" indent="0">
              <a:buNone/>
            </a:pPr>
            <a:endParaRPr lang="fr-FR" sz="2000" dirty="0"/>
          </a:p>
          <a:p>
            <a:pPr marL="0" indent="0">
              <a:buNone/>
            </a:pPr>
            <a:r>
              <a:rPr lang="fr-FR" sz="2000" dirty="0" smtClean="0"/>
              <a:t> </a:t>
            </a:r>
            <a:endParaRPr lang="fr-FR" sz="2000"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18</a:t>
            </a:fld>
            <a:endParaRPr kumimoji="0" lang="en-US" dirty="0"/>
          </a:p>
        </p:txBody>
      </p:sp>
    </p:spTree>
    <p:extLst>
      <p:ext uri="{BB962C8B-B14F-4D97-AF65-F5344CB8AC3E}">
        <p14:creationId xmlns:p14="http://schemas.microsoft.com/office/powerpoint/2010/main" val="24455508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Créationnisme</a:t>
            </a:r>
            <a:endParaRPr lang="fr-FR" dirty="0"/>
          </a:p>
        </p:txBody>
      </p:sp>
      <p:sp>
        <p:nvSpPr>
          <p:cNvPr id="3" name="Espace réservé du contenu 2"/>
          <p:cNvSpPr>
            <a:spLocks noGrp="1"/>
          </p:cNvSpPr>
          <p:nvPr>
            <p:ph sz="half" idx="1"/>
          </p:nvPr>
        </p:nvSpPr>
        <p:spPr/>
        <p:txBody>
          <a:bodyPr/>
          <a:lstStyle/>
          <a:p>
            <a:pPr marL="0" indent="0">
              <a:buNone/>
            </a:pPr>
            <a:r>
              <a:rPr lang="fr-FR" dirty="0" smtClean="0"/>
              <a:t>Georges </a:t>
            </a:r>
            <a:r>
              <a:rPr lang="fr-FR" dirty="0"/>
              <a:t>Cuvier (1769-1832), </a:t>
            </a:r>
            <a:endParaRPr lang="fr-FR" dirty="0" smtClean="0"/>
          </a:p>
          <a:p>
            <a:pPr marL="0" indent="0">
              <a:buNone/>
            </a:pPr>
            <a:endParaRPr lang="fr-FR" dirty="0"/>
          </a:p>
          <a:p>
            <a:pPr marL="0" indent="0">
              <a:buNone/>
            </a:pPr>
            <a:r>
              <a:rPr lang="fr-FR" dirty="0"/>
              <a:t>C</a:t>
            </a:r>
            <a:r>
              <a:rPr lang="fr-FR" dirty="0" smtClean="0"/>
              <a:t>ontre </a:t>
            </a:r>
            <a:r>
              <a:rPr lang="fr-FR" dirty="0"/>
              <a:t>la génération spontanée</a:t>
            </a:r>
          </a:p>
          <a:p>
            <a:endParaRPr lang="fr-FR" dirty="0"/>
          </a:p>
        </p:txBody>
      </p:sp>
      <p:sp>
        <p:nvSpPr>
          <p:cNvPr id="5" name="Espace réservé du numéro de diapositive 4"/>
          <p:cNvSpPr>
            <a:spLocks noGrp="1"/>
          </p:cNvSpPr>
          <p:nvPr>
            <p:ph type="sldNum" sz="quarter" idx="12"/>
          </p:nvPr>
        </p:nvSpPr>
        <p:spPr/>
        <p:txBody>
          <a:bodyPr/>
          <a:lstStyle/>
          <a:p>
            <a:fld id="{8C592886-E571-45D5-8B56-343DC94F8FA6}" type="slidenum">
              <a:rPr kumimoji="0" lang="en-US" smtClean="0"/>
              <a:t>19</a:t>
            </a:fld>
            <a:endParaRPr kumimoji="0" lang="en-US"/>
          </a:p>
        </p:txBody>
      </p:sp>
      <p:pic>
        <p:nvPicPr>
          <p:cNvPr id="6" name="Image 5" descr="arche_Cuvi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2069230"/>
            <a:ext cx="4449871" cy="3731770"/>
          </a:xfrm>
          <a:prstGeom prst="rect">
            <a:avLst/>
          </a:prstGeom>
        </p:spPr>
      </p:pic>
    </p:spTree>
    <p:extLst>
      <p:ext uri="{BB962C8B-B14F-4D97-AF65-F5344CB8AC3E}">
        <p14:creationId xmlns:p14="http://schemas.microsoft.com/office/powerpoint/2010/main" val="1891993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lvl="0"/>
            <a:r>
              <a:rPr lang="fr-FR" dirty="0" smtClean="0">
                <a:effectLst/>
              </a:rPr>
              <a:t>3. Le </a:t>
            </a:r>
            <a:r>
              <a:rPr lang="fr-FR" dirty="0">
                <a:effectLst/>
              </a:rPr>
              <a:t>mariage de la science et de l’industrie</a:t>
            </a:r>
            <a:br>
              <a:rPr lang="fr-FR" dirty="0">
                <a:effectLst/>
              </a:rPr>
            </a:br>
            <a:endParaRPr lang="fr-FR" dirty="0"/>
          </a:p>
        </p:txBody>
      </p:sp>
      <p:sp>
        <p:nvSpPr>
          <p:cNvPr id="3" name="Espace réservé du texte 2"/>
          <p:cNvSpPr>
            <a:spLocks noGrp="1"/>
          </p:cNvSpPr>
          <p:nvPr>
            <p:ph type="body" idx="1"/>
          </p:nvPr>
        </p:nvSpPr>
        <p:spPr/>
        <p:txBody>
          <a:bodyPr/>
          <a:lstStyle/>
          <a:p>
            <a:endParaRPr lang="fr-FR"/>
          </a:p>
        </p:txBody>
      </p:sp>
      <p:sp>
        <p:nvSpPr>
          <p:cNvPr id="5" name="Espace réservé du numéro de diapositive 4"/>
          <p:cNvSpPr>
            <a:spLocks noGrp="1"/>
          </p:cNvSpPr>
          <p:nvPr>
            <p:ph type="sldNum" sz="quarter" idx="11"/>
          </p:nvPr>
        </p:nvSpPr>
        <p:spPr/>
        <p:txBody>
          <a:bodyPr/>
          <a:lstStyle/>
          <a:p>
            <a:pPr algn="r" eaLnBrk="1" latinLnBrk="0" hangingPunct="1"/>
            <a:fld id="{8C592886-E571-45D5-8B56-343DC94F8FA6}" type="slidenum">
              <a:rPr kumimoji="0" lang="en-US" smtClean="0"/>
              <a:t>2</a:t>
            </a:fld>
            <a:endParaRPr kumimoji="0" lang="en-US">
              <a:solidFill>
                <a:schemeClr val="tx2">
                  <a:shade val="90000"/>
                </a:schemeClr>
              </a:solidFill>
            </a:endParaRPr>
          </a:p>
        </p:txBody>
      </p:sp>
    </p:spTree>
    <p:extLst>
      <p:ext uri="{BB962C8B-B14F-4D97-AF65-F5344CB8AC3E}">
        <p14:creationId xmlns:p14="http://schemas.microsoft.com/office/powerpoint/2010/main" val="289675508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a:t>C</a:t>
            </a:r>
            <a:r>
              <a:rPr lang="fr-FR" dirty="0" smtClean="0"/>
              <a:t>atastrophisme</a:t>
            </a:r>
            <a:endParaRPr lang="fr-FR" dirty="0"/>
          </a:p>
        </p:txBody>
      </p:sp>
      <p:pic>
        <p:nvPicPr>
          <p:cNvPr id="5" name="Espace réservé du contenu 4" descr="les-fins-du-mondes.jpg"/>
          <p:cNvPicPr>
            <a:picLocks noGrp="1" noChangeAspect="1"/>
          </p:cNvPicPr>
          <p:nvPr>
            <p:ph idx="1"/>
          </p:nvPr>
        </p:nvPicPr>
        <p:blipFill>
          <a:blip r:embed="rId2" cstate="print">
            <a:extLst>
              <a:ext uri="{28A0092B-C50C-407E-A947-70E740481C1C}">
                <a14:useLocalDpi xmlns:a14="http://schemas.microsoft.com/office/drawing/2010/main" val="0"/>
              </a:ext>
            </a:extLst>
          </a:blip>
          <a:srcRect t="27513" b="27513"/>
          <a:stretch>
            <a:fillRect/>
          </a:stretch>
        </p:blipFill>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20</a:t>
            </a:fld>
            <a:endParaRPr kumimoji="0" lang="en-US" dirty="0"/>
          </a:p>
        </p:txBody>
      </p:sp>
    </p:spTree>
    <p:extLst>
      <p:ext uri="{BB962C8B-B14F-4D97-AF65-F5344CB8AC3E}">
        <p14:creationId xmlns:p14="http://schemas.microsoft.com/office/powerpoint/2010/main" val="3321837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2169862"/>
          </a:xfrm>
        </p:spPr>
        <p:txBody>
          <a:bodyPr>
            <a:normAutofit fontScale="90000"/>
          </a:bodyPr>
          <a:lstStyle/>
          <a:p>
            <a:r>
              <a:rPr lang="fr-FR" dirty="0" smtClean="0"/>
              <a:t/>
            </a:r>
            <a:br>
              <a:rPr lang="fr-FR" dirty="0" smtClean="0"/>
            </a:br>
            <a:r>
              <a:rPr lang="fr-FR" dirty="0" smtClean="0"/>
              <a:t>Félix </a:t>
            </a:r>
            <a:r>
              <a:rPr lang="fr-FR" dirty="0"/>
              <a:t>Archimède Pouchet, 1800-1872.</a:t>
            </a:r>
            <a:br>
              <a:rPr lang="fr-FR" dirty="0"/>
            </a:br>
            <a:endParaRPr lang="fr-FR" dirty="0"/>
          </a:p>
        </p:txBody>
      </p:sp>
      <p:sp>
        <p:nvSpPr>
          <p:cNvPr id="3" name="Espace réservé du contenu 2"/>
          <p:cNvSpPr>
            <a:spLocks noGrp="1"/>
          </p:cNvSpPr>
          <p:nvPr>
            <p:ph idx="1"/>
          </p:nvPr>
        </p:nvSpPr>
        <p:spPr>
          <a:xfrm>
            <a:off x="457200" y="2011092"/>
            <a:ext cx="8229600" cy="4498495"/>
          </a:xfrm>
        </p:spPr>
        <p:txBody>
          <a:bodyPr>
            <a:normAutofit/>
          </a:bodyPr>
          <a:lstStyle/>
          <a:p>
            <a:r>
              <a:rPr lang="fr-FR" dirty="0" smtClean="0"/>
              <a:t>Rouen, protestant</a:t>
            </a:r>
          </a:p>
          <a:p>
            <a:r>
              <a:rPr lang="fr-FR" dirty="0" smtClean="0"/>
              <a:t>Chirurgien, botaniste, naturaliste</a:t>
            </a:r>
          </a:p>
          <a:p>
            <a:r>
              <a:rPr lang="fr-FR" dirty="0" smtClean="0">
                <a:solidFill>
                  <a:srgbClr val="EAEBDE"/>
                </a:solidFill>
              </a:rPr>
              <a:t>1845, </a:t>
            </a:r>
            <a:r>
              <a:rPr lang="fr-FR" dirty="0" smtClean="0"/>
              <a:t>Théorie </a:t>
            </a:r>
            <a:r>
              <a:rPr lang="fr-FR" dirty="0"/>
              <a:t>positive de l'ovulation spontanée et de la fécondation des mammifères et de l'espèce humaine, ouvrage </a:t>
            </a:r>
            <a:r>
              <a:rPr lang="fr-FR" dirty="0" smtClean="0"/>
              <a:t>couronné </a:t>
            </a:r>
            <a:r>
              <a:rPr lang="fr-FR" dirty="0"/>
              <a:t>par </a:t>
            </a:r>
            <a:r>
              <a:rPr lang="fr-FR" dirty="0" smtClean="0"/>
              <a:t>l'Académie de Sciences</a:t>
            </a:r>
          </a:p>
          <a:p>
            <a:r>
              <a:rPr lang="fr-FR" dirty="0" smtClean="0">
                <a:effectLst/>
              </a:rPr>
              <a:t> </a:t>
            </a:r>
            <a:r>
              <a:rPr lang="fr-FR" b="1" dirty="0"/>
              <a:t>1859</a:t>
            </a:r>
            <a:r>
              <a:rPr lang="fr-FR" dirty="0"/>
              <a:t>, </a:t>
            </a:r>
            <a:r>
              <a:rPr lang="fr-FR" dirty="0" smtClean="0"/>
              <a:t>ouvrage </a:t>
            </a:r>
            <a:r>
              <a:rPr lang="fr-FR" dirty="0"/>
              <a:t>sur l'Hétérogénie (génération spontanée).</a:t>
            </a:r>
            <a:r>
              <a:rPr lang="fr-FR" dirty="0" smtClean="0">
                <a:effectLst/>
              </a:rPr>
              <a:t> </a:t>
            </a:r>
            <a:endParaRPr lang="fr-FR" dirty="0"/>
          </a:p>
        </p:txBody>
      </p:sp>
    </p:spTree>
    <p:extLst>
      <p:ext uri="{BB962C8B-B14F-4D97-AF65-F5344CB8AC3E}">
        <p14:creationId xmlns:p14="http://schemas.microsoft.com/office/powerpoint/2010/main" val="219666377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t>Muséum  d’histoire naturelle, Rouen, ouverture au public, 1834</a:t>
            </a:r>
            <a:endParaRPr lang="fr-FR" dirty="0"/>
          </a:p>
        </p:txBody>
      </p:sp>
      <p:pic>
        <p:nvPicPr>
          <p:cNvPr id="7" name="Espace réservé du contenu 6" descr="musée rouen Pouchet.png"/>
          <p:cNvPicPr>
            <a:picLocks noGrp="1" noChangeAspect="1"/>
          </p:cNvPicPr>
          <p:nvPr>
            <p:ph idx="1"/>
          </p:nvPr>
        </p:nvPicPr>
        <p:blipFill>
          <a:blip r:embed="rId3">
            <a:extLst>
              <a:ext uri="{28A0092B-C50C-407E-A947-70E740481C1C}">
                <a14:useLocalDpi xmlns:a14="http://schemas.microsoft.com/office/drawing/2010/main" val="0"/>
              </a:ext>
            </a:extLst>
          </a:blip>
          <a:srcRect t="27891" b="27891"/>
          <a:stretch>
            <a:fillRect/>
          </a:stretch>
        </p:blipFill>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22</a:t>
            </a:fld>
            <a:endParaRPr kumimoji="0" lang="en-US" dirty="0"/>
          </a:p>
        </p:txBody>
      </p:sp>
    </p:spTree>
    <p:extLst>
      <p:ext uri="{BB962C8B-B14F-4D97-AF65-F5344CB8AC3E}">
        <p14:creationId xmlns:p14="http://schemas.microsoft.com/office/powerpoint/2010/main" val="33729077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23</a:t>
            </a:fld>
            <a:endParaRPr kumimoji="0" lang="en-US" dirty="0"/>
          </a:p>
        </p:txBody>
      </p:sp>
      <p:pic>
        <p:nvPicPr>
          <p:cNvPr id="5" name="Espace réservé du contenu 4" descr="univers livre pouchet.png"/>
          <p:cNvPicPr>
            <a:picLocks noGrp="1" noChangeAspect="1"/>
          </p:cNvPicPr>
          <p:nvPr>
            <p:ph idx="4294967295"/>
          </p:nvPr>
        </p:nvPicPr>
        <p:blipFill>
          <a:blip r:embed="rId2">
            <a:extLst>
              <a:ext uri="{28A0092B-C50C-407E-A947-70E740481C1C}">
                <a14:useLocalDpi xmlns:a14="http://schemas.microsoft.com/office/drawing/2010/main" val="0"/>
              </a:ext>
            </a:extLst>
          </a:blip>
          <a:srcRect l="-9663" r="-9663"/>
          <a:stretch>
            <a:fillRect/>
          </a:stretch>
        </p:blipFill>
        <p:spPr>
          <a:xfrm>
            <a:off x="914400" y="1071563"/>
            <a:ext cx="8229600" cy="4525962"/>
          </a:xfrm>
        </p:spPr>
      </p:pic>
    </p:spTree>
    <p:extLst>
      <p:ext uri="{BB962C8B-B14F-4D97-AF65-F5344CB8AC3E}">
        <p14:creationId xmlns:p14="http://schemas.microsoft.com/office/powerpoint/2010/main" val="4025477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Laboratoire F.A. Pouchet, Rouen</a:t>
            </a:r>
            <a:endParaRPr lang="fr-FR" dirty="0"/>
          </a:p>
        </p:txBody>
      </p:sp>
      <p:sp>
        <p:nvSpPr>
          <p:cNvPr id="4" name="Espace réservé du texte 3"/>
          <p:cNvSpPr>
            <a:spLocks noGrp="1"/>
          </p:cNvSpPr>
          <p:nvPr>
            <p:ph type="body" sz="half" idx="2"/>
          </p:nvPr>
        </p:nvSpPr>
        <p:spPr/>
        <p:txBody>
          <a:bodyPr/>
          <a:lstStyle/>
          <a:p>
            <a:endParaRPr lang="fr-FR"/>
          </a:p>
        </p:txBody>
      </p:sp>
      <p:pic>
        <p:nvPicPr>
          <p:cNvPr id="5" name="Espace réservé pour une image  4"/>
          <p:cNvPicPr>
            <a:picLocks noGrp="1" noChangeAspect="1"/>
          </p:cNvPicPr>
          <p:nvPr>
            <p:ph type="pic" idx="1"/>
          </p:nvPr>
        </p:nvPicPr>
        <p:blipFill>
          <a:blip r:embed="rId2"/>
          <a:srcRect t="33164" b="33164"/>
          <a:stretch>
            <a:fillRect/>
          </a:stretch>
        </p:blipFill>
        <p:spPr/>
      </p:pic>
    </p:spTree>
    <p:extLst>
      <p:ext uri="{BB962C8B-B14F-4D97-AF65-F5344CB8AC3E}">
        <p14:creationId xmlns:p14="http://schemas.microsoft.com/office/powerpoint/2010/main" val="383684965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T</a:t>
            </a:r>
            <a:r>
              <a:rPr lang="fr-FR" dirty="0" smtClean="0"/>
              <a:t>ravaux de Pouchet : Principes</a:t>
            </a:r>
            <a:endParaRPr lang="fr-FR" dirty="0"/>
          </a:p>
        </p:txBody>
      </p:sp>
      <p:sp>
        <p:nvSpPr>
          <p:cNvPr id="3" name="Espace réservé du contenu 2"/>
          <p:cNvSpPr>
            <a:spLocks noGrp="1"/>
          </p:cNvSpPr>
          <p:nvPr>
            <p:ph idx="1"/>
          </p:nvPr>
        </p:nvSpPr>
        <p:spPr/>
        <p:txBody>
          <a:bodyPr>
            <a:normAutofit fontScale="85000" lnSpcReduction="20000"/>
          </a:bodyPr>
          <a:lstStyle/>
          <a:p>
            <a:pPr marL="514350" lvl="0" indent="-514350">
              <a:buFont typeface="+mj-lt"/>
              <a:buAutoNum type="arabicPeriod"/>
            </a:pPr>
            <a:r>
              <a:rPr lang="fr-FR" dirty="0"/>
              <a:t>R</a:t>
            </a:r>
            <a:r>
              <a:rPr lang="fr-FR" dirty="0" smtClean="0"/>
              <a:t>éapparition </a:t>
            </a:r>
            <a:r>
              <a:rPr lang="fr-FR" dirty="0"/>
              <a:t>de formes vivantes après les </a:t>
            </a:r>
            <a:r>
              <a:rPr lang="fr-FR" dirty="0" smtClean="0"/>
              <a:t>catastrophes </a:t>
            </a:r>
            <a:r>
              <a:rPr lang="fr-FR" dirty="0"/>
              <a:t>géologiques du passé peut s'expliquer par la création de nouveaux organismes par génération spontanée. </a:t>
            </a:r>
            <a:r>
              <a:rPr lang="fr-FR" dirty="0" smtClean="0"/>
              <a:t>Dieu </a:t>
            </a:r>
            <a:r>
              <a:rPr lang="fr-FR" dirty="0"/>
              <a:t>est le créateur de tout, mais la nature a aussi le pouvoir de produire des </a:t>
            </a:r>
            <a:r>
              <a:rPr lang="fr-FR" dirty="0" smtClean="0"/>
              <a:t>organismes.</a:t>
            </a:r>
          </a:p>
          <a:p>
            <a:pPr marL="0" lvl="0" indent="0">
              <a:buNone/>
            </a:pPr>
            <a:endParaRPr lang="fr-FR" dirty="0" smtClean="0"/>
          </a:p>
          <a:p>
            <a:pPr marL="514350" lvl="0" indent="-514350">
              <a:buFont typeface="+mj-lt"/>
              <a:buAutoNum type="arabicPeriod"/>
            </a:pPr>
            <a:r>
              <a:rPr lang="fr-FR" dirty="0" smtClean="0"/>
              <a:t>L'hétérogénie </a:t>
            </a:r>
            <a:r>
              <a:rPr lang="fr-FR" dirty="0"/>
              <a:t>concerne les micro-organismes à partir d'une matière vivante en décomposition. </a:t>
            </a:r>
            <a:endParaRPr lang="fr-FR" dirty="0" smtClean="0"/>
          </a:p>
          <a:p>
            <a:pPr marL="514350" lvl="0" indent="-514350">
              <a:buFont typeface="+mj-lt"/>
              <a:buAutoNum type="arabicPeriod"/>
            </a:pPr>
            <a:endParaRPr lang="fr-FR" dirty="0" smtClean="0"/>
          </a:p>
          <a:p>
            <a:pPr marL="514350" lvl="0" indent="-514350">
              <a:buFont typeface="+mj-lt"/>
              <a:buAutoNum type="arabicPeriod"/>
            </a:pPr>
            <a:r>
              <a:rPr lang="fr-FR" dirty="0"/>
              <a:t>H</a:t>
            </a:r>
            <a:r>
              <a:rPr lang="fr-FR" dirty="0" smtClean="0"/>
              <a:t>étérogénie </a:t>
            </a:r>
            <a:r>
              <a:rPr lang="fr-FR" dirty="0"/>
              <a:t>ne doit pas s'appuyer sur la seule théorie, </a:t>
            </a:r>
            <a:r>
              <a:rPr lang="fr-FR" dirty="0" smtClean="0"/>
              <a:t>doit </a:t>
            </a:r>
            <a:r>
              <a:rPr lang="fr-FR" dirty="0"/>
              <a:t>être mise à l'épreuve de l'expérience. </a:t>
            </a:r>
            <a:endParaRPr lang="fr-FR" dirty="0" smtClean="0"/>
          </a:p>
          <a:p>
            <a:endParaRPr lang="fr-FR" dirty="0"/>
          </a:p>
        </p:txBody>
      </p:sp>
    </p:spTree>
    <p:extLst>
      <p:ext uri="{BB962C8B-B14F-4D97-AF65-F5344CB8AC3E}">
        <p14:creationId xmlns:p14="http://schemas.microsoft.com/office/powerpoint/2010/main" val="204097326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dirty="0" smtClean="0"/>
              <a:t> </a:t>
            </a:r>
            <a:br>
              <a:rPr lang="fr-FR" dirty="0" smtClean="0"/>
            </a:br>
            <a:r>
              <a:rPr lang="fr-FR" dirty="0" smtClean="0"/>
              <a:t>Travaux de Pouchet, </a:t>
            </a:r>
            <a:br>
              <a:rPr lang="fr-FR" dirty="0" smtClean="0"/>
            </a:br>
            <a:r>
              <a:rPr lang="fr-FR" dirty="0" smtClean="0"/>
              <a:t>Publications</a:t>
            </a:r>
            <a:endParaRPr lang="fr-FR" dirty="0"/>
          </a:p>
        </p:txBody>
      </p:sp>
      <p:sp>
        <p:nvSpPr>
          <p:cNvPr id="3" name="Espace réservé du contenu 2"/>
          <p:cNvSpPr>
            <a:spLocks noGrp="1"/>
          </p:cNvSpPr>
          <p:nvPr>
            <p:ph idx="1"/>
          </p:nvPr>
        </p:nvSpPr>
        <p:spPr/>
        <p:txBody>
          <a:bodyPr>
            <a:normAutofit/>
          </a:bodyPr>
          <a:lstStyle/>
          <a:p>
            <a:r>
              <a:rPr lang="fr-FR" dirty="0"/>
              <a:t>D</a:t>
            </a:r>
            <a:r>
              <a:rPr lang="fr-FR" dirty="0" smtClean="0"/>
              <a:t>écembre </a:t>
            </a:r>
            <a:r>
              <a:rPr lang="fr-FR" dirty="0"/>
              <a:t>1858, Pouchet publie dans les Comptes rendus de l'Académie des sciences un article décrivant « les micro-organismes végétaux et animaux nés spontanément dans l'air artificiel et le gaz naturel ». </a:t>
            </a:r>
            <a:endParaRPr lang="fr-FR" dirty="0" smtClean="0"/>
          </a:p>
        </p:txBody>
      </p:sp>
    </p:spTree>
    <p:extLst>
      <p:ext uri="{BB962C8B-B14F-4D97-AF65-F5344CB8AC3E}">
        <p14:creationId xmlns:p14="http://schemas.microsoft.com/office/powerpoint/2010/main" val="227240439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C592886-E571-45D5-8B56-343DC94F8FA6}" type="slidenum">
              <a:rPr kumimoji="0" lang="en-US" smtClean="0"/>
              <a:t>27</a:t>
            </a:fld>
            <a:endParaRPr kumimoji="0" lang="en-US"/>
          </a:p>
        </p:txBody>
      </p:sp>
      <p:pic>
        <p:nvPicPr>
          <p:cNvPr id="3" name="Image 2" descr="dispositif Pouche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4649" y="1635116"/>
            <a:ext cx="6096000" cy="3735971"/>
          </a:xfrm>
          <a:prstGeom prst="rect">
            <a:avLst/>
          </a:prstGeom>
        </p:spPr>
      </p:pic>
      <p:sp>
        <p:nvSpPr>
          <p:cNvPr id="7" name="Rectangle 6"/>
          <p:cNvSpPr/>
          <p:nvPr/>
        </p:nvSpPr>
        <p:spPr>
          <a:xfrm>
            <a:off x="525538" y="5371088"/>
            <a:ext cx="8113414" cy="923330"/>
          </a:xfrm>
          <a:prstGeom prst="rect">
            <a:avLst/>
          </a:prstGeom>
        </p:spPr>
        <p:txBody>
          <a:bodyPr wrap="square">
            <a:spAutoFit/>
          </a:bodyPr>
          <a:lstStyle/>
          <a:p>
            <a:r>
              <a:rPr lang="fr-FR" dirty="0"/>
              <a:t>Infusion de foin placée dans un ballon rempli d'eau préalablement ébouillantée</a:t>
            </a:r>
            <a:r>
              <a:rPr lang="fr-FR" dirty="0" smtClean="0"/>
              <a:t>,</a:t>
            </a:r>
          </a:p>
          <a:p>
            <a:r>
              <a:rPr lang="fr-FR" dirty="0" smtClean="0"/>
              <a:t>Microscope : apparition </a:t>
            </a:r>
            <a:r>
              <a:rPr lang="fr-FR" dirty="0"/>
              <a:t>de multiples micro-organismes (quelques jours) </a:t>
            </a:r>
          </a:p>
        </p:txBody>
      </p:sp>
    </p:spTree>
    <p:extLst>
      <p:ext uri="{BB962C8B-B14F-4D97-AF65-F5344CB8AC3E}">
        <p14:creationId xmlns:p14="http://schemas.microsoft.com/office/powerpoint/2010/main" val="874360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Autofit/>
          </a:bodyPr>
          <a:lstStyle/>
          <a:p>
            <a:pPr algn="l"/>
            <a:r>
              <a:rPr lang="fr-FR" sz="2800" dirty="0"/>
              <a:t>1859, Pouchet publie son ouvrage sur </a:t>
            </a:r>
            <a:r>
              <a:rPr lang="fr-FR" sz="2800" dirty="0" smtClean="0"/>
              <a:t>l'Hétérogénie</a:t>
            </a:r>
            <a:endParaRPr lang="fr-FR" sz="2800" dirty="0"/>
          </a:p>
        </p:txBody>
      </p:sp>
      <p:sp>
        <p:nvSpPr>
          <p:cNvPr id="2" name="Espace réservé du numéro de diapositive 1"/>
          <p:cNvSpPr>
            <a:spLocks noGrp="1"/>
          </p:cNvSpPr>
          <p:nvPr>
            <p:ph type="sldNum" sz="quarter" idx="12"/>
          </p:nvPr>
        </p:nvSpPr>
        <p:spPr/>
        <p:txBody>
          <a:bodyPr/>
          <a:lstStyle/>
          <a:p>
            <a:fld id="{8C592886-E571-45D5-8B56-343DC94F8FA6}" type="slidenum">
              <a:rPr kumimoji="0" lang="en-US" smtClean="0"/>
              <a:t>28</a:t>
            </a:fld>
            <a:endParaRPr kumimoji="0" lang="en-US"/>
          </a:p>
        </p:txBody>
      </p:sp>
      <p:pic>
        <p:nvPicPr>
          <p:cNvPr id="5" name="Image 4" descr="Pouchet_Traité_hétérogéni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9828" y="1646237"/>
            <a:ext cx="6505292" cy="4705956"/>
          </a:xfrm>
          <a:prstGeom prst="rect">
            <a:avLst/>
          </a:prstGeom>
        </p:spPr>
      </p:pic>
    </p:spTree>
    <p:extLst>
      <p:ext uri="{BB962C8B-B14F-4D97-AF65-F5344CB8AC3E}">
        <p14:creationId xmlns:p14="http://schemas.microsoft.com/office/powerpoint/2010/main" val="7802210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29</a:t>
            </a:fld>
            <a:endParaRPr kumimoji="0" lang="en-US" dirty="0"/>
          </a:p>
        </p:txBody>
      </p:sp>
      <p:pic>
        <p:nvPicPr>
          <p:cNvPr id="7" name="Espace réservé du contenu 6" descr="figure-7_1_Pouchet_heterogénie_1859.jpg"/>
          <p:cNvPicPr>
            <a:picLocks noGrp="1" noChangeAspect="1"/>
          </p:cNvPicPr>
          <p:nvPr>
            <p:ph idx="4294967295"/>
          </p:nvPr>
        </p:nvPicPr>
        <p:blipFill>
          <a:blip r:embed="rId2">
            <a:extLst>
              <a:ext uri="{28A0092B-C50C-407E-A947-70E740481C1C}">
                <a14:useLocalDpi xmlns:a14="http://schemas.microsoft.com/office/drawing/2010/main" val="0"/>
              </a:ext>
            </a:extLst>
          </a:blip>
          <a:srcRect l="-25822" r="-25822"/>
          <a:stretch>
            <a:fillRect/>
          </a:stretch>
        </p:blipFill>
        <p:spPr>
          <a:xfrm>
            <a:off x="914400" y="406400"/>
            <a:ext cx="8229600" cy="4525963"/>
          </a:xfrm>
        </p:spPr>
      </p:pic>
      <p:sp>
        <p:nvSpPr>
          <p:cNvPr id="8" name="ZoneTexte 7"/>
          <p:cNvSpPr txBox="1"/>
          <p:nvPr/>
        </p:nvSpPr>
        <p:spPr>
          <a:xfrm>
            <a:off x="1224744" y="5560255"/>
            <a:ext cx="6478118" cy="369332"/>
          </a:xfrm>
          <a:prstGeom prst="rect">
            <a:avLst/>
          </a:prstGeom>
          <a:noFill/>
        </p:spPr>
        <p:txBody>
          <a:bodyPr wrap="none" rtlCol="0">
            <a:spAutoFit/>
          </a:bodyPr>
          <a:lstStyle/>
          <a:p>
            <a:r>
              <a:rPr lang="fr-FR" dirty="0" smtClean="0"/>
              <a:t>Pouchet est contredit par des académiciens dont J.B. Dumas</a:t>
            </a:r>
            <a:endParaRPr lang="fr-FR" dirty="0"/>
          </a:p>
        </p:txBody>
      </p:sp>
    </p:spTree>
    <p:extLst>
      <p:ext uri="{BB962C8B-B14F-4D97-AF65-F5344CB8AC3E}">
        <p14:creationId xmlns:p14="http://schemas.microsoft.com/office/powerpoint/2010/main" val="4057741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Dumas Humou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3373" y="1440729"/>
            <a:ext cx="4003264" cy="5150024"/>
          </a:xfrm>
          <a:prstGeom prst="rect">
            <a:avLst/>
          </a:prstGeom>
        </p:spPr>
      </p:pic>
      <p:sp>
        <p:nvSpPr>
          <p:cNvPr id="2" name="Titre 1"/>
          <p:cNvSpPr>
            <a:spLocks noGrp="1"/>
          </p:cNvSpPr>
          <p:nvPr>
            <p:ph type="title"/>
          </p:nvPr>
        </p:nvSpPr>
        <p:spPr/>
        <p:txBody>
          <a:bodyPr>
            <a:normAutofit fontScale="90000"/>
          </a:bodyPr>
          <a:lstStyle/>
          <a:p>
            <a:pPr marL="54864" lvl="1" algn="r" rtl="0">
              <a:spcBef>
                <a:spcPct val="0"/>
              </a:spcBef>
            </a:pPr>
            <a:r>
              <a:rPr lang="fr-FR" sz="2400" b="1" dirty="0" smtClean="0">
                <a:solidFill>
                  <a:srgbClr val="CEC597"/>
                </a:solidFill>
                <a:latin typeface="+mj-lt"/>
              </a:rPr>
              <a:t>3.1. Jean</a:t>
            </a:r>
            <a:r>
              <a:rPr lang="fr-FR" sz="2400" b="1" dirty="0">
                <a:solidFill>
                  <a:srgbClr val="CEC597"/>
                </a:solidFill>
                <a:latin typeface="+mj-lt"/>
              </a:rPr>
              <a:t>-Baptiste Dumas 1800-</a:t>
            </a:r>
            <a:r>
              <a:rPr lang="fr-FR" sz="2400" b="1" dirty="0" smtClean="0">
                <a:solidFill>
                  <a:srgbClr val="CEC597"/>
                </a:solidFill>
                <a:latin typeface="+mj-lt"/>
              </a:rPr>
              <a:t>1884, </a:t>
            </a:r>
            <a:br>
              <a:rPr lang="fr-FR" sz="2400" b="1" dirty="0" smtClean="0">
                <a:solidFill>
                  <a:srgbClr val="CEC597"/>
                </a:solidFill>
                <a:latin typeface="+mj-lt"/>
              </a:rPr>
            </a:br>
            <a:r>
              <a:rPr lang="fr-FR" sz="2400" b="1" dirty="0" smtClean="0">
                <a:solidFill>
                  <a:srgbClr val="CEC597"/>
                </a:solidFill>
                <a:latin typeface="+mj-lt"/>
              </a:rPr>
              <a:t>la </a:t>
            </a:r>
            <a:r>
              <a:rPr lang="fr-FR" sz="2400" b="1" dirty="0">
                <a:solidFill>
                  <a:srgbClr val="CEC597"/>
                </a:solidFill>
                <a:latin typeface="+mj-lt"/>
              </a:rPr>
              <a:t>construction des liens durables entre la science et l’industrie</a:t>
            </a:r>
            <a:r>
              <a:rPr lang="fr-FR" sz="2400" b="1" dirty="0"/>
              <a:t/>
            </a:r>
            <a:br>
              <a:rPr lang="fr-FR" sz="2400" b="1" dirty="0"/>
            </a:br>
            <a:endParaRPr lang="fr-FR" dirty="0"/>
          </a:p>
        </p:txBody>
      </p:sp>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3</a:t>
            </a:fld>
            <a:endParaRPr kumimoji="0" lang="en-US" dirty="0"/>
          </a:p>
        </p:txBody>
      </p:sp>
    </p:spTree>
    <p:extLst>
      <p:ext uri="{BB962C8B-B14F-4D97-AF65-F5344CB8AC3E}">
        <p14:creationId xmlns:p14="http://schemas.microsoft.com/office/powerpoint/2010/main" val="404263626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La controverse devient publique</a:t>
            </a:r>
            <a:endParaRPr lang="fr-FR" dirty="0"/>
          </a:p>
        </p:txBody>
      </p:sp>
      <p:sp>
        <p:nvSpPr>
          <p:cNvPr id="3" name="Espace réservé du contenu 2"/>
          <p:cNvSpPr>
            <a:spLocks noGrp="1"/>
          </p:cNvSpPr>
          <p:nvPr>
            <p:ph idx="1"/>
          </p:nvPr>
        </p:nvSpPr>
        <p:spPr/>
        <p:txBody>
          <a:bodyPr/>
          <a:lstStyle/>
          <a:p>
            <a:r>
              <a:rPr lang="fr-FR" dirty="0" smtClean="0"/>
              <a:t>1860</a:t>
            </a:r>
            <a:r>
              <a:rPr lang="fr-FR" dirty="0"/>
              <a:t>, L’académie des sciences  décide de récompenser d’un prix de 2500 </a:t>
            </a:r>
            <a:r>
              <a:rPr lang="fr-FR" dirty="0" smtClean="0"/>
              <a:t>francs</a:t>
            </a:r>
          </a:p>
          <a:p>
            <a:pPr marL="0" indent="0">
              <a:buNone/>
            </a:pPr>
            <a:endParaRPr lang="fr-FR" dirty="0"/>
          </a:p>
          <a:p>
            <a:pPr marL="0" indent="0">
              <a:buNone/>
            </a:pPr>
            <a:r>
              <a:rPr lang="fr-FR" dirty="0" smtClean="0"/>
              <a:t> </a:t>
            </a:r>
            <a:r>
              <a:rPr lang="fr-FR" dirty="0"/>
              <a:t>« celui qui, par des expériences bien faites, jettera un jour nouveau sur la question des générations dites </a:t>
            </a:r>
            <a:r>
              <a:rPr lang="fr-FR" dirty="0" smtClean="0"/>
              <a:t>spontanées</a:t>
            </a:r>
            <a:r>
              <a:rPr lang="fr-FR" dirty="0"/>
              <a:t> </a:t>
            </a:r>
            <a:r>
              <a:rPr lang="fr-FR" dirty="0" smtClean="0"/>
              <a:t> </a:t>
            </a:r>
            <a:r>
              <a:rPr lang="fr-FR" dirty="0"/>
              <a:t> ». </a:t>
            </a:r>
          </a:p>
          <a:p>
            <a:pPr marL="0" indent="0">
              <a:buNone/>
            </a:pPr>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30</a:t>
            </a:fld>
            <a:endParaRPr kumimoji="0" lang="en-US" dirty="0"/>
          </a:p>
        </p:txBody>
      </p:sp>
    </p:spTree>
    <p:extLst>
      <p:ext uri="{BB962C8B-B14F-4D97-AF65-F5344CB8AC3E}">
        <p14:creationId xmlns:p14="http://schemas.microsoft.com/office/powerpoint/2010/main" val="26851193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Louis Pasteur (1822-1895)</a:t>
            </a:r>
            <a:endParaRPr lang="fr-FR" dirty="0"/>
          </a:p>
        </p:txBody>
      </p:sp>
      <p:sp>
        <p:nvSpPr>
          <p:cNvPr id="3" name="Espace réservé du contenu 2"/>
          <p:cNvSpPr>
            <a:spLocks noGrp="1"/>
          </p:cNvSpPr>
          <p:nvPr>
            <p:ph idx="1"/>
          </p:nvPr>
        </p:nvSpPr>
        <p:spPr/>
        <p:txBody>
          <a:bodyPr>
            <a:normAutofit/>
          </a:bodyPr>
          <a:lstStyle/>
          <a:p>
            <a:r>
              <a:rPr lang="fr-FR" dirty="0" smtClean="0"/>
              <a:t>Chimiste, physicien</a:t>
            </a:r>
            <a:endParaRPr lang="fr-FR" dirty="0"/>
          </a:p>
          <a:p>
            <a:r>
              <a:rPr lang="fr-FR" dirty="0" smtClean="0"/>
              <a:t>Cristallographie,</a:t>
            </a:r>
            <a:r>
              <a:rPr lang="fr-FR" dirty="0"/>
              <a:t> </a:t>
            </a:r>
            <a:r>
              <a:rPr lang="fr-FR" dirty="0" smtClean="0"/>
              <a:t> médaille Rumford en 1856 </a:t>
            </a:r>
          </a:p>
          <a:p>
            <a:r>
              <a:rPr lang="fr-FR" dirty="0" smtClean="0"/>
              <a:t>Fermentations,</a:t>
            </a:r>
          </a:p>
          <a:p>
            <a:r>
              <a:rPr lang="fr-FR" dirty="0" smtClean="0"/>
              <a:t>Professeur de chimie, 1854, Doyen faculté de Lille,</a:t>
            </a:r>
          </a:p>
          <a:p>
            <a:r>
              <a:rPr lang="fr-FR" dirty="0" smtClean="0"/>
              <a:t>Liens industrie chimique, université</a:t>
            </a:r>
          </a:p>
          <a:p>
            <a:r>
              <a:rPr lang="fr-FR" dirty="0" smtClean="0"/>
              <a:t>Administrateur responsable études ENS Ulm, 1857</a:t>
            </a:r>
          </a:p>
          <a:p>
            <a:endParaRPr lang="fr-FR" dirty="0"/>
          </a:p>
        </p:txBody>
      </p:sp>
    </p:spTree>
    <p:extLst>
      <p:ext uri="{BB962C8B-B14F-4D97-AF65-F5344CB8AC3E}">
        <p14:creationId xmlns:p14="http://schemas.microsoft.com/office/powerpoint/2010/main" val="31313978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a:stretch>
            <a:fillRect/>
          </a:stretch>
        </p:blipFill>
        <p:spPr>
          <a:xfrm>
            <a:off x="2032000" y="0"/>
            <a:ext cx="5078614" cy="6858000"/>
          </a:xfrm>
          <a:prstGeom prst="rect">
            <a:avLst/>
          </a:prstGeo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32</a:t>
            </a:fld>
            <a:endParaRPr kumimoji="0" lang="en-US"/>
          </a:p>
        </p:txBody>
      </p:sp>
      <p:sp>
        <p:nvSpPr>
          <p:cNvPr id="3" name="ZoneTexte 2"/>
          <p:cNvSpPr txBox="1"/>
          <p:nvPr/>
        </p:nvSpPr>
        <p:spPr>
          <a:xfrm>
            <a:off x="5125781" y="4056180"/>
            <a:ext cx="3679494" cy="923330"/>
          </a:xfrm>
          <a:prstGeom prst="rect">
            <a:avLst/>
          </a:prstGeom>
          <a:solidFill>
            <a:schemeClr val="tx2"/>
          </a:solidFill>
        </p:spPr>
        <p:txBody>
          <a:bodyPr wrap="square" rtlCol="0">
            <a:spAutoFit/>
          </a:bodyPr>
          <a:lstStyle/>
          <a:p>
            <a:r>
              <a:rPr lang="fr-FR" dirty="0" smtClean="0">
                <a:solidFill>
                  <a:schemeClr val="bg1"/>
                </a:solidFill>
              </a:rPr>
              <a:t>Jeu concours des « grands hommes », Le petit Parisien, 22 décembre 1906</a:t>
            </a:r>
            <a:endParaRPr lang="fr-FR" dirty="0">
              <a:solidFill>
                <a:schemeClr val="bg1"/>
              </a:solidFill>
            </a:endParaRPr>
          </a:p>
        </p:txBody>
      </p:sp>
    </p:spTree>
    <p:extLst>
      <p:ext uri="{BB962C8B-B14F-4D97-AF65-F5344CB8AC3E}">
        <p14:creationId xmlns:p14="http://schemas.microsoft.com/office/powerpoint/2010/main" val="137355883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Laboratoire L. Pasteur, Paris</a:t>
            </a:r>
            <a:endParaRPr lang="fr-FR" dirty="0"/>
          </a:p>
        </p:txBody>
      </p:sp>
      <p:sp>
        <p:nvSpPr>
          <p:cNvPr id="4" name="Espace réservé du texte 3"/>
          <p:cNvSpPr>
            <a:spLocks noGrp="1"/>
          </p:cNvSpPr>
          <p:nvPr>
            <p:ph type="body" sz="half" idx="2"/>
          </p:nvPr>
        </p:nvSpPr>
        <p:spPr/>
        <p:txBody>
          <a:bodyPr/>
          <a:lstStyle/>
          <a:p>
            <a:endParaRPr lang="fr-FR"/>
          </a:p>
        </p:txBody>
      </p:sp>
      <p:pic>
        <p:nvPicPr>
          <p:cNvPr id="5" name="Espace réservé pour une image  4"/>
          <p:cNvPicPr>
            <a:picLocks noGrp="1" noChangeAspect="1"/>
          </p:cNvPicPr>
          <p:nvPr>
            <p:ph type="pic" idx="1"/>
          </p:nvPr>
        </p:nvPicPr>
        <p:blipFill>
          <a:blip r:embed="rId2"/>
          <a:srcRect t="13453" b="13453"/>
          <a:stretch>
            <a:fillRect/>
          </a:stretch>
        </p:blipFill>
        <p:spPr/>
      </p:pic>
    </p:spTree>
    <p:extLst>
      <p:ext uri="{BB962C8B-B14F-4D97-AF65-F5344CB8AC3E}">
        <p14:creationId xmlns:p14="http://schemas.microsoft.com/office/powerpoint/2010/main" val="145653583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p:cNvSpPr>
            <a:spLocks noGrp="1"/>
          </p:cNvSpPr>
          <p:nvPr>
            <p:ph type="body" idx="2"/>
          </p:nvPr>
        </p:nvSpPr>
        <p:spPr>
          <a:xfrm>
            <a:off x="457200" y="788737"/>
            <a:ext cx="3882176" cy="5337426"/>
          </a:xfrm>
        </p:spPr>
        <p:txBody>
          <a:bodyPr anchor="ctr">
            <a:normAutofit/>
          </a:bodyPr>
          <a:lstStyle/>
          <a:p>
            <a:pPr marL="285750" indent="-285750">
              <a:buFont typeface="Arial"/>
              <a:buChar char="•"/>
            </a:pPr>
            <a:r>
              <a:rPr lang="fr-FR" sz="2400" dirty="0"/>
              <a:t>Lettre à Pasteur, avis sur ses expériences</a:t>
            </a:r>
          </a:p>
          <a:p>
            <a:pPr marL="285750" indent="-285750">
              <a:buFont typeface="Arial"/>
              <a:buChar char="•"/>
            </a:pPr>
            <a:r>
              <a:rPr lang="fr-FR" sz="2400" dirty="0"/>
              <a:t>Réponse </a:t>
            </a:r>
            <a:r>
              <a:rPr lang="fr-FR" sz="2400" dirty="0" smtClean="0"/>
              <a:t>: précision </a:t>
            </a:r>
            <a:r>
              <a:rPr lang="fr-FR" sz="2400" dirty="0"/>
              <a:t>du protocole</a:t>
            </a:r>
          </a:p>
          <a:p>
            <a:pPr marL="285750" indent="-285750">
              <a:buFont typeface="Arial"/>
              <a:buChar char="•"/>
            </a:pPr>
            <a:r>
              <a:rPr lang="fr-FR" sz="2400" dirty="0"/>
              <a:t>Pouchet prend en compte les recommandations, chauffage préalable du foin 30min à </a:t>
            </a:r>
            <a:r>
              <a:rPr lang="fr-FR" sz="2400" dirty="0" smtClean="0"/>
              <a:t>100°C </a:t>
            </a:r>
            <a:r>
              <a:rPr lang="fr-FR" sz="2400" dirty="0"/>
              <a:t>et cuve à mercure</a:t>
            </a:r>
          </a:p>
          <a:p>
            <a:endParaRPr lang="fr-FR" dirty="0"/>
          </a:p>
        </p:txBody>
      </p:sp>
      <p:sp>
        <p:nvSpPr>
          <p:cNvPr id="3" name="Espace réservé du contenu 2"/>
          <p:cNvSpPr>
            <a:spLocks noGrp="1"/>
          </p:cNvSpPr>
          <p:nvPr>
            <p:ph sz="half" idx="1"/>
          </p:nvPr>
        </p:nvSpPr>
        <p:spPr/>
        <p:txBody>
          <a:bodyPr>
            <a:normAutofit/>
          </a:bodyPr>
          <a:lstStyle/>
          <a:p>
            <a:endParaRPr lang="fr-FR" dirty="0" smtClean="0"/>
          </a:p>
          <a:p>
            <a:pPr marL="0" indent="0">
              <a:buNone/>
            </a:pPr>
            <a:r>
              <a:rPr lang="fr-FR" dirty="0" smtClean="0"/>
              <a:t> </a:t>
            </a:r>
            <a:endParaRPr lang="fr-FR" dirty="0"/>
          </a:p>
        </p:txBody>
      </p:sp>
      <p:pic>
        <p:nvPicPr>
          <p:cNvPr id="4" name="Image 3"/>
          <p:cNvPicPr/>
          <p:nvPr/>
        </p:nvPicPr>
        <p:blipFill>
          <a:blip r:embed="rId2">
            <a:extLst>
              <a:ext uri="{28A0092B-C50C-407E-A947-70E740481C1C}">
                <a14:useLocalDpi xmlns:a14="http://schemas.microsoft.com/office/drawing/2010/main" val="0"/>
              </a:ext>
            </a:extLst>
          </a:blip>
          <a:srcRect/>
          <a:stretch>
            <a:fillRect/>
          </a:stretch>
        </p:blipFill>
        <p:spPr bwMode="auto">
          <a:xfrm>
            <a:off x="4339376" y="996948"/>
            <a:ext cx="4981020" cy="5129215"/>
          </a:xfrm>
          <a:prstGeom prst="rect">
            <a:avLst/>
          </a:prstGeom>
          <a:noFill/>
          <a:ln>
            <a:noFill/>
          </a:ln>
        </p:spPr>
      </p:pic>
    </p:spTree>
    <p:extLst>
      <p:ext uri="{BB962C8B-B14F-4D97-AF65-F5344CB8AC3E}">
        <p14:creationId xmlns:p14="http://schemas.microsoft.com/office/powerpoint/2010/main" val="206008795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325607"/>
            <a:ext cx="7904037" cy="739662"/>
          </a:xfrm>
        </p:spPr>
        <p:txBody>
          <a:bodyPr>
            <a:normAutofit/>
          </a:bodyPr>
          <a:lstStyle/>
          <a:p>
            <a:pPr algn="l"/>
            <a:r>
              <a:rPr lang="fr-FR" sz="3200" dirty="0" smtClean="0"/>
              <a:t>Les expériences de Pasteur</a:t>
            </a:r>
            <a:endParaRPr lang="fr-FR" sz="3200" dirty="0"/>
          </a:p>
        </p:txBody>
      </p:sp>
      <p:sp>
        <p:nvSpPr>
          <p:cNvPr id="6" name="Espace réservé du texte 5"/>
          <p:cNvSpPr>
            <a:spLocks noGrp="1"/>
          </p:cNvSpPr>
          <p:nvPr>
            <p:ph type="body" idx="2"/>
          </p:nvPr>
        </p:nvSpPr>
        <p:spPr>
          <a:xfrm>
            <a:off x="457200" y="1435100"/>
            <a:ext cx="4393728" cy="4691063"/>
          </a:xfrm>
        </p:spPr>
        <p:txBody>
          <a:bodyPr>
            <a:noAutofit/>
          </a:bodyPr>
          <a:lstStyle/>
          <a:p>
            <a:pPr marL="342900" indent="-342900">
              <a:buFont typeface="Arial"/>
              <a:buChar char="•"/>
            </a:pPr>
            <a:r>
              <a:rPr lang="fr-FR" sz="2400" dirty="0"/>
              <a:t>Pasteur </a:t>
            </a:r>
            <a:r>
              <a:rPr lang="fr-FR" sz="2400" dirty="0" smtClean="0"/>
              <a:t>choisit </a:t>
            </a:r>
            <a:r>
              <a:rPr lang="fr-FR" sz="2400" dirty="0"/>
              <a:t>une suspension de levures de </a:t>
            </a:r>
            <a:r>
              <a:rPr lang="fr-FR" sz="2400" dirty="0" smtClean="0"/>
              <a:t>bière </a:t>
            </a:r>
          </a:p>
          <a:p>
            <a:pPr marL="342900" indent="-342900">
              <a:buFont typeface="Arial"/>
              <a:buChar char="•"/>
            </a:pPr>
            <a:r>
              <a:rPr lang="fr-FR" sz="2400" dirty="0" smtClean="0"/>
              <a:t>Il </a:t>
            </a:r>
            <a:r>
              <a:rPr lang="fr-FR" sz="2400" dirty="0"/>
              <a:t>ne stérilise pas l’air par un filtre à mercure </a:t>
            </a:r>
            <a:endParaRPr lang="fr-FR" sz="2400" dirty="0" smtClean="0"/>
          </a:p>
          <a:p>
            <a:pPr marL="342900" indent="-342900">
              <a:buFont typeface="Arial"/>
              <a:buChar char="•"/>
            </a:pPr>
            <a:r>
              <a:rPr lang="fr-FR" sz="2400" dirty="0" smtClean="0"/>
              <a:t>Invente un </a:t>
            </a:r>
            <a:r>
              <a:rPr lang="fr-FR" sz="2400" dirty="0"/>
              <a:t>dispositif à col de </a:t>
            </a:r>
            <a:r>
              <a:rPr lang="fr-FR" sz="2400" dirty="0" smtClean="0"/>
              <a:t>cygne</a:t>
            </a:r>
          </a:p>
          <a:p>
            <a:pPr marL="342900" indent="-342900">
              <a:buFont typeface="Arial"/>
              <a:buChar char="•"/>
            </a:pPr>
            <a:endParaRPr lang="fr-FR" sz="2400" dirty="0" smtClean="0"/>
          </a:p>
          <a:p>
            <a:r>
              <a:rPr lang="fr-FR" sz="2400" dirty="0" smtClean="0">
                <a:sym typeface="Wingdings"/>
              </a:rPr>
              <a:t></a:t>
            </a:r>
            <a:r>
              <a:rPr lang="fr-FR" sz="2400" dirty="0" smtClean="0"/>
              <a:t>l’air </a:t>
            </a:r>
            <a:r>
              <a:rPr lang="fr-FR" sz="2400" dirty="0"/>
              <a:t>peut passer mais pas les particules </a:t>
            </a:r>
            <a:r>
              <a:rPr lang="fr-FR" sz="2400" dirty="0" smtClean="0"/>
              <a:t>en </a:t>
            </a:r>
            <a:r>
              <a:rPr lang="fr-FR" sz="2400" dirty="0"/>
              <a:t>suspension. </a:t>
            </a:r>
          </a:p>
        </p:txBody>
      </p:sp>
      <p:pic>
        <p:nvPicPr>
          <p:cNvPr id="7" name="Espace réservé du contenu 6"/>
          <p:cNvPicPr>
            <a:picLocks noGrp="1"/>
          </p:cNvPicPr>
          <p:nvPr>
            <p:ph sz="half" idx="1"/>
          </p:nvPr>
        </p:nvPicPr>
        <p:blipFill>
          <a:blip r:embed="rId2">
            <a:extLst>
              <a:ext uri="{28A0092B-C50C-407E-A947-70E740481C1C}">
                <a14:useLocalDpi xmlns:a14="http://schemas.microsoft.com/office/drawing/2010/main" val="0"/>
              </a:ext>
            </a:extLst>
          </a:blip>
          <a:srcRect t="-158730" b="-158730"/>
          <a:stretch>
            <a:fillRect/>
          </a:stretch>
        </p:blipFill>
        <p:spPr bwMode="auto">
          <a:xfrm>
            <a:off x="5221362" y="441030"/>
            <a:ext cx="3341959" cy="4944205"/>
          </a:xfrm>
          <a:prstGeom prst="rect">
            <a:avLst/>
          </a:prstGeom>
          <a:noFill/>
          <a:ln>
            <a:noFill/>
          </a:ln>
        </p:spPr>
      </p:pic>
    </p:spTree>
    <p:extLst>
      <p:ext uri="{BB962C8B-B14F-4D97-AF65-F5344CB8AC3E}">
        <p14:creationId xmlns:p14="http://schemas.microsoft.com/office/powerpoint/2010/main" val="34228899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sz="half" idx="1"/>
          </p:nvPr>
        </p:nvSpPr>
        <p:spPr/>
        <p:txBody>
          <a:bodyPr>
            <a:normAutofit fontScale="77500" lnSpcReduction="20000"/>
          </a:bodyPr>
          <a:lstStyle/>
          <a:p>
            <a:pPr marL="514350" indent="-514350">
              <a:buFont typeface="+mj-lt"/>
              <a:buAutoNum type="arabicPeriod"/>
            </a:pPr>
            <a:r>
              <a:rPr lang="fr-FR" dirty="0" smtClean="0"/>
              <a:t>Ne pas fermer </a:t>
            </a:r>
            <a:r>
              <a:rPr lang="fr-FR" dirty="0"/>
              <a:t>pas le ballon et ne </a:t>
            </a:r>
            <a:r>
              <a:rPr lang="fr-FR" dirty="0" smtClean="0"/>
              <a:t> pas chauffer le bouillon</a:t>
            </a:r>
            <a:r>
              <a:rPr lang="fr-FR" dirty="0"/>
              <a:t> </a:t>
            </a:r>
            <a:r>
              <a:rPr lang="fr-FR" dirty="0" smtClean="0"/>
              <a:t>= témoin</a:t>
            </a:r>
            <a:r>
              <a:rPr lang="fr-FR" dirty="0"/>
              <a:t>.</a:t>
            </a:r>
          </a:p>
          <a:p>
            <a:pPr marL="514350" indent="-514350">
              <a:buFont typeface="+mj-lt"/>
              <a:buAutoNum type="arabicPeriod"/>
            </a:pPr>
            <a:r>
              <a:rPr lang="fr-FR" dirty="0" smtClean="0"/>
              <a:t>faire </a:t>
            </a:r>
            <a:r>
              <a:rPr lang="fr-FR" dirty="0"/>
              <a:t>bouillir le bouillon puis </a:t>
            </a:r>
            <a:r>
              <a:rPr lang="fr-FR" dirty="0" smtClean="0"/>
              <a:t>fermer </a:t>
            </a:r>
            <a:r>
              <a:rPr lang="fr-FR" dirty="0"/>
              <a:t>le ballon hermétiquement en chauffant et déformant le bout.</a:t>
            </a:r>
          </a:p>
          <a:p>
            <a:pPr marL="514350" indent="-514350">
              <a:buFont typeface="+mj-lt"/>
              <a:buAutoNum type="arabicPeriod"/>
            </a:pPr>
            <a:r>
              <a:rPr lang="fr-FR" dirty="0" smtClean="0"/>
              <a:t>ouverture </a:t>
            </a:r>
            <a:r>
              <a:rPr lang="fr-FR" dirty="0"/>
              <a:t>dans le ballon dont le col </a:t>
            </a:r>
            <a:r>
              <a:rPr lang="fr-FR" dirty="0" smtClean="0"/>
              <a:t>est droit</a:t>
            </a:r>
            <a:endParaRPr lang="fr-FR" dirty="0"/>
          </a:p>
          <a:p>
            <a:pPr marL="514350" indent="-514350">
              <a:buFont typeface="+mj-lt"/>
              <a:buAutoNum type="arabicPeriod"/>
            </a:pPr>
            <a:r>
              <a:rPr lang="fr-FR" dirty="0" smtClean="0"/>
              <a:t>Le bouillon </a:t>
            </a:r>
            <a:r>
              <a:rPr lang="fr-FR" dirty="0"/>
              <a:t>est chauffé et le col est </a:t>
            </a:r>
            <a:r>
              <a:rPr lang="fr-FR" dirty="0" smtClean="0"/>
              <a:t>étiré,( plusieurs sinuosités,) </a:t>
            </a:r>
            <a:r>
              <a:rPr lang="fr-FR" dirty="0"/>
              <a:t>mais </a:t>
            </a:r>
            <a:r>
              <a:rPr lang="fr-FR" dirty="0" smtClean="0"/>
              <a:t>ballon pas </a:t>
            </a:r>
            <a:r>
              <a:rPr lang="fr-FR" dirty="0"/>
              <a:t>fermé.</a:t>
            </a:r>
          </a:p>
          <a:p>
            <a:endParaRPr lang="fr-FR" dirty="0"/>
          </a:p>
        </p:txBody>
      </p:sp>
      <p:sp>
        <p:nvSpPr>
          <p:cNvPr id="6" name="Espace réservé du contenu 5"/>
          <p:cNvSpPr>
            <a:spLocks noGrp="1"/>
          </p:cNvSpPr>
          <p:nvPr>
            <p:ph sz="half" idx="2"/>
          </p:nvPr>
        </p:nvSpPr>
        <p:spPr/>
        <p:txBody>
          <a:bodyPr>
            <a:normAutofit fontScale="77500" lnSpcReduction="20000"/>
          </a:bodyPr>
          <a:lstStyle/>
          <a:p>
            <a:pPr>
              <a:spcAft>
                <a:spcPts val="0"/>
              </a:spcAft>
            </a:pPr>
            <a:endParaRPr lang="fr-FR" dirty="0">
              <a:latin typeface="Arial"/>
              <a:ea typeface="ＭＳ 明朝"/>
              <a:cs typeface="Times New Roman"/>
            </a:endParaRPr>
          </a:p>
          <a:p>
            <a:pPr marL="0" indent="0">
              <a:buNone/>
            </a:pPr>
            <a:endParaRPr lang="fr-FR" dirty="0"/>
          </a:p>
        </p:txBody>
      </p:sp>
      <p:pic>
        <p:nvPicPr>
          <p:cNvPr id="7" name="Image 6"/>
          <p:cNvPicPr>
            <a:picLocks noChangeAspect="1"/>
          </p:cNvPicPr>
          <p:nvPr/>
        </p:nvPicPr>
        <p:blipFill>
          <a:blip r:embed="rId3"/>
          <a:stretch>
            <a:fillRect/>
          </a:stretch>
        </p:blipFill>
        <p:spPr>
          <a:xfrm>
            <a:off x="4648200" y="595588"/>
            <a:ext cx="4165600" cy="5372100"/>
          </a:xfrm>
          <a:prstGeom prst="rect">
            <a:avLst/>
          </a:prstGeom>
        </p:spPr>
      </p:pic>
    </p:spTree>
    <p:extLst>
      <p:ext uri="{BB962C8B-B14F-4D97-AF65-F5344CB8AC3E}">
        <p14:creationId xmlns:p14="http://schemas.microsoft.com/office/powerpoint/2010/main" val="349927031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endParaRPr lang="fr-FR"/>
          </a:p>
        </p:txBody>
      </p:sp>
      <p:sp>
        <p:nvSpPr>
          <p:cNvPr id="6" name="Espace réservé du contenu 5"/>
          <p:cNvSpPr>
            <a:spLocks noGrp="1"/>
          </p:cNvSpPr>
          <p:nvPr>
            <p:ph idx="1"/>
          </p:nvPr>
        </p:nvSpPr>
        <p:spPr/>
        <p:txBody>
          <a:bodyPr/>
          <a:lstStyle/>
          <a:p>
            <a:r>
              <a:rPr lang="fr-FR" dirty="0"/>
              <a:t>4</a:t>
            </a:r>
            <a:r>
              <a:rPr lang="fr-FR" dirty="0" smtClean="0"/>
              <a:t> </a:t>
            </a:r>
            <a:r>
              <a:rPr lang="fr-FR" dirty="0" err="1" smtClean="0"/>
              <a:t>ème</a:t>
            </a:r>
            <a:r>
              <a:rPr lang="fr-FR" dirty="0" smtClean="0"/>
              <a:t> lot de ballons: si </a:t>
            </a:r>
            <a:r>
              <a:rPr lang="fr-FR" dirty="0"/>
              <a:t>aucun organisme n'est observé, c'est que l'air </a:t>
            </a:r>
            <a:r>
              <a:rPr lang="fr-FR" dirty="0" smtClean="0"/>
              <a:t>du ballon a </a:t>
            </a:r>
            <a:r>
              <a:rPr lang="fr-FR" dirty="0"/>
              <a:t>été </a:t>
            </a:r>
            <a:r>
              <a:rPr lang="fr-FR" dirty="0" smtClean="0"/>
              <a:t>filtré </a:t>
            </a:r>
            <a:r>
              <a:rPr lang="fr-FR" dirty="0"/>
              <a:t>par les sinuosités du col de cygne. </a:t>
            </a:r>
            <a:endParaRPr lang="fr-FR" dirty="0" smtClean="0"/>
          </a:p>
          <a:p>
            <a:endParaRPr lang="fr-FR" dirty="0" smtClean="0"/>
          </a:p>
          <a:p>
            <a:r>
              <a:rPr lang="fr-FR" dirty="0" smtClean="0"/>
              <a:t>Les </a:t>
            </a:r>
            <a:r>
              <a:rPr lang="fr-FR" dirty="0"/>
              <a:t>germes se sont déposés sur la surface </a:t>
            </a:r>
            <a:r>
              <a:rPr lang="fr-FR" dirty="0" smtClean="0"/>
              <a:t>du tube de verre</a:t>
            </a:r>
            <a:endParaRPr lang="fr-FR" dirty="0"/>
          </a:p>
          <a:p>
            <a:endParaRPr lang="fr-FR" dirty="0"/>
          </a:p>
        </p:txBody>
      </p:sp>
    </p:spTree>
    <p:extLst>
      <p:ext uri="{BB962C8B-B14F-4D97-AF65-F5344CB8AC3E}">
        <p14:creationId xmlns:p14="http://schemas.microsoft.com/office/powerpoint/2010/main" val="51151618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normAutofit fontScale="90000"/>
          </a:bodyPr>
          <a:lstStyle/>
          <a:p>
            <a:pPr algn="l"/>
            <a:r>
              <a:rPr lang="fr-FR" dirty="0" smtClean="0"/>
              <a:t>Pasteur renforce sa démonstration</a:t>
            </a:r>
            <a:endParaRPr lang="fr-FR" dirty="0"/>
          </a:p>
        </p:txBody>
      </p:sp>
      <p:pic>
        <p:nvPicPr>
          <p:cNvPr id="5" name="Espace réservé du contenu 4" descr="expériences-génération-spontanée-mont-poupet-Louis-Pasteur.jpg"/>
          <p:cNvPicPr>
            <a:picLocks noGrp="1" noChangeAspect="1"/>
          </p:cNvPicPr>
          <p:nvPr>
            <p:ph sz="half" idx="1"/>
          </p:nvPr>
        </p:nvPicPr>
        <p:blipFill>
          <a:blip r:embed="rId2">
            <a:extLst>
              <a:ext uri="{28A0092B-C50C-407E-A947-70E740481C1C}">
                <a14:useLocalDpi xmlns:a14="http://schemas.microsoft.com/office/drawing/2010/main" val="0"/>
              </a:ext>
            </a:extLst>
          </a:blip>
          <a:srcRect t="16380" b="16380"/>
          <a:stretch>
            <a:fillRect/>
          </a:stretch>
        </p:blipFill>
        <p:spPr/>
      </p:pic>
      <p:sp>
        <p:nvSpPr>
          <p:cNvPr id="7" name="Espace réservé du contenu 6"/>
          <p:cNvSpPr>
            <a:spLocks noGrp="1"/>
          </p:cNvSpPr>
          <p:nvPr>
            <p:ph sz="half" idx="2"/>
          </p:nvPr>
        </p:nvSpPr>
        <p:spPr/>
        <p:txBody>
          <a:bodyPr>
            <a:normAutofit/>
          </a:bodyPr>
          <a:lstStyle/>
          <a:p>
            <a:pPr marL="0" indent="0">
              <a:buNone/>
            </a:pPr>
            <a:r>
              <a:rPr lang="fr-FR" dirty="0" smtClean="0"/>
              <a:t>expériences </a:t>
            </a:r>
            <a:r>
              <a:rPr lang="fr-FR" dirty="0"/>
              <a:t>avec des bocaux à l’air </a:t>
            </a:r>
            <a:r>
              <a:rPr lang="fr-FR" dirty="0" smtClean="0"/>
              <a:t>libre, Jura, 850m </a:t>
            </a:r>
            <a:r>
              <a:rPr lang="fr-FR" dirty="0"/>
              <a:t>d’altitude, </a:t>
            </a:r>
            <a:r>
              <a:rPr lang="fr-FR" dirty="0" smtClean="0"/>
              <a:t>5 bocaux/ 20 </a:t>
            </a:r>
            <a:r>
              <a:rPr lang="fr-FR" dirty="0"/>
              <a:t>contaminés, </a:t>
            </a:r>
            <a:endParaRPr lang="fr-FR" dirty="0" smtClean="0"/>
          </a:p>
          <a:p>
            <a:pPr marL="0" indent="0">
              <a:buNone/>
            </a:pPr>
            <a:endParaRPr lang="fr-FR" dirty="0" smtClean="0"/>
          </a:p>
          <a:p>
            <a:pPr marL="0" indent="0">
              <a:buNone/>
            </a:pPr>
            <a:r>
              <a:rPr lang="fr-FR" dirty="0" smtClean="0"/>
              <a:t>2000 m., glacier </a:t>
            </a:r>
            <a:r>
              <a:rPr lang="fr-FR" dirty="0"/>
              <a:t>alpin, un seul bocal est contaminé.  </a:t>
            </a:r>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38</a:t>
            </a:fld>
            <a:endParaRPr kumimoji="0" lang="en-US" dirty="0"/>
          </a:p>
        </p:txBody>
      </p:sp>
    </p:spTree>
    <p:extLst>
      <p:ext uri="{BB962C8B-B14F-4D97-AF65-F5344CB8AC3E}">
        <p14:creationId xmlns:p14="http://schemas.microsoft.com/office/powerpoint/2010/main" val="8421378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nvPr>
        </p:nvSpPr>
        <p:spPr/>
        <p:txBody>
          <a:bodyPr>
            <a:normAutofit fontScale="77500" lnSpcReduction="20000"/>
          </a:bodyPr>
          <a:lstStyle/>
          <a:p>
            <a:pPr>
              <a:buFont typeface="Wingdings" charset="0"/>
              <a:buChar char="è"/>
            </a:pPr>
            <a:r>
              <a:rPr lang="fr-FR" dirty="0" smtClean="0"/>
              <a:t>Académie </a:t>
            </a:r>
            <a:r>
              <a:rPr lang="fr-FR" dirty="0"/>
              <a:t>des S</a:t>
            </a:r>
            <a:r>
              <a:rPr lang="fr-FR" dirty="0" smtClean="0"/>
              <a:t>ciences</a:t>
            </a:r>
            <a:r>
              <a:rPr lang="fr-FR" dirty="0"/>
              <a:t>, </a:t>
            </a:r>
            <a:r>
              <a:rPr lang="fr-FR" dirty="0" smtClean="0"/>
              <a:t>attribue </a:t>
            </a:r>
            <a:r>
              <a:rPr lang="fr-FR" dirty="0"/>
              <a:t>son prix à Pasteur </a:t>
            </a:r>
            <a:r>
              <a:rPr lang="fr-FR" dirty="0" smtClean="0"/>
              <a:t>(1862)</a:t>
            </a:r>
          </a:p>
          <a:p>
            <a:pPr marL="0" indent="0">
              <a:buNone/>
            </a:pPr>
            <a:endParaRPr lang="fr-FR" dirty="0"/>
          </a:p>
          <a:p>
            <a:pPr marL="0" indent="0">
              <a:buNone/>
            </a:pPr>
            <a:endParaRPr lang="fr-FR" dirty="0" smtClean="0"/>
          </a:p>
          <a:p>
            <a:pPr marL="0" indent="0">
              <a:buNone/>
            </a:pPr>
            <a:r>
              <a:rPr lang="is-IS" dirty="0" smtClean="0"/>
              <a:t>…. Mais, Pouchet répond, expériences dans les Pyrénées, </a:t>
            </a:r>
          </a:p>
          <a:p>
            <a:pPr marL="0" indent="0">
              <a:buNone/>
            </a:pPr>
            <a:r>
              <a:rPr lang="fr-FR" dirty="0" smtClean="0"/>
              <a:t>8 bocaux/8 contaminés.  </a:t>
            </a:r>
          </a:p>
          <a:p>
            <a:pPr marL="0" indent="0">
              <a:buNone/>
            </a:pPr>
            <a:endParaRPr lang="fr-FR" dirty="0" smtClean="0"/>
          </a:p>
          <a:p>
            <a:pPr marL="0" indent="0">
              <a:buNone/>
            </a:pPr>
            <a:r>
              <a:rPr lang="fr-FR" dirty="0" smtClean="0"/>
              <a:t>Argument: si Pasteur dit la vérité</a:t>
            </a:r>
            <a:r>
              <a:rPr lang="fr-FR" dirty="0"/>
              <a:t> </a:t>
            </a:r>
            <a:r>
              <a:rPr lang="fr-FR" dirty="0" smtClean="0"/>
              <a:t>- il </a:t>
            </a:r>
            <a:r>
              <a:rPr lang="fr-FR" dirty="0"/>
              <a:t>y aurait des germes en suspension dans </a:t>
            </a:r>
            <a:r>
              <a:rPr lang="fr-FR" dirty="0" smtClean="0"/>
              <a:t>l'air - </a:t>
            </a:r>
            <a:r>
              <a:rPr lang="fr-FR" dirty="0"/>
              <a:t>celui-ci deviendrait épais et irrespirable</a:t>
            </a:r>
            <a:r>
              <a:rPr lang="fr-FR" dirty="0" smtClean="0"/>
              <a:t>.</a:t>
            </a:r>
          </a:p>
          <a:p>
            <a:endParaRPr lang="fr-FR" dirty="0"/>
          </a:p>
          <a:p>
            <a:pPr marL="0" indent="0">
              <a:buNone/>
            </a:pPr>
            <a:r>
              <a:rPr lang="fr-FR" dirty="0" smtClean="0">
                <a:sym typeface="Wingdings"/>
              </a:rPr>
              <a:t> </a:t>
            </a:r>
            <a:r>
              <a:rPr lang="fr-FR" dirty="0" smtClean="0"/>
              <a:t>Académie </a:t>
            </a:r>
            <a:r>
              <a:rPr lang="fr-FR" dirty="0"/>
              <a:t>des </a:t>
            </a:r>
            <a:r>
              <a:rPr lang="fr-FR" dirty="0" smtClean="0"/>
              <a:t>Sciences  </a:t>
            </a:r>
            <a:r>
              <a:rPr lang="fr-FR" dirty="0"/>
              <a:t>convoque une nouvelle C</a:t>
            </a:r>
            <a:r>
              <a:rPr lang="fr-FR" dirty="0" smtClean="0"/>
              <a:t>ommission </a:t>
            </a:r>
            <a:r>
              <a:rPr lang="fr-FR" dirty="0"/>
              <a:t>chargée de trancher la </a:t>
            </a:r>
            <a:r>
              <a:rPr lang="fr-FR" dirty="0" smtClean="0"/>
              <a:t>controverse</a:t>
            </a:r>
            <a:endParaRPr lang="fr-FR" dirty="0"/>
          </a:p>
          <a:p>
            <a:pPr marL="0" indent="0">
              <a:buNone/>
            </a:pPr>
            <a:endParaRPr lang="fr-FR" dirty="0"/>
          </a:p>
        </p:txBody>
      </p:sp>
      <p:sp>
        <p:nvSpPr>
          <p:cNvPr id="5" name="Espace réservé du numéro de diapositive 4"/>
          <p:cNvSpPr>
            <a:spLocks noGrp="1"/>
          </p:cNvSpPr>
          <p:nvPr>
            <p:ph type="sldNum" sz="quarter" idx="12"/>
          </p:nvPr>
        </p:nvSpPr>
        <p:spPr/>
        <p:txBody>
          <a:bodyPr/>
          <a:lstStyle/>
          <a:p>
            <a:fld id="{8C592886-E571-45D5-8B56-343DC94F8FA6}" type="slidenum">
              <a:rPr kumimoji="0" lang="en-US" smtClean="0"/>
              <a:t>39</a:t>
            </a:fld>
            <a:endParaRPr kumimoji="0" lang="en-US"/>
          </a:p>
        </p:txBody>
      </p:sp>
    </p:spTree>
    <p:extLst>
      <p:ext uri="{BB962C8B-B14F-4D97-AF65-F5344CB8AC3E}">
        <p14:creationId xmlns:p14="http://schemas.microsoft.com/office/powerpoint/2010/main" val="2500965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B</a:t>
            </a:r>
            <a:r>
              <a:rPr lang="fr-FR" dirty="0" smtClean="0"/>
              <a:t>iographie</a:t>
            </a:r>
            <a:endParaRPr lang="fr-FR" dirty="0"/>
          </a:p>
        </p:txBody>
      </p:sp>
      <p:pic>
        <p:nvPicPr>
          <p:cNvPr id="5" name="Espace réservé du contenu 4" descr="JBDumas_Alèsjpg.jpg"/>
          <p:cNvPicPr>
            <a:picLocks noGrp="1" noChangeAspect="1"/>
          </p:cNvPicPr>
          <p:nvPr>
            <p:ph idx="1"/>
          </p:nvPr>
        </p:nvPicPr>
        <p:blipFill>
          <a:blip r:embed="rId3">
            <a:extLst>
              <a:ext uri="{28A0092B-C50C-407E-A947-70E740481C1C}">
                <a14:useLocalDpi xmlns:a14="http://schemas.microsoft.com/office/drawing/2010/main" val="0"/>
              </a:ext>
            </a:extLst>
          </a:blip>
          <a:srcRect t="6582" b="6582"/>
          <a:stretch>
            <a:fillRect/>
          </a:stretch>
        </p:blipFill>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4</a:t>
            </a:fld>
            <a:endParaRPr kumimoji="0" lang="en-US" dirty="0"/>
          </a:p>
        </p:txBody>
      </p:sp>
      <p:sp>
        <p:nvSpPr>
          <p:cNvPr id="3" name="ZoneTexte 2"/>
          <p:cNvSpPr txBox="1"/>
          <p:nvPr/>
        </p:nvSpPr>
        <p:spPr>
          <a:xfrm>
            <a:off x="2857737" y="6172517"/>
            <a:ext cx="3371826" cy="369332"/>
          </a:xfrm>
          <a:prstGeom prst="rect">
            <a:avLst/>
          </a:prstGeom>
          <a:noFill/>
        </p:spPr>
        <p:txBody>
          <a:bodyPr wrap="square" rtlCol="0">
            <a:spAutoFit/>
          </a:bodyPr>
          <a:lstStyle/>
          <a:p>
            <a:pPr algn="ctr"/>
            <a:r>
              <a:rPr lang="fr-FR" dirty="0" smtClean="0"/>
              <a:t>Alès, Gard</a:t>
            </a:r>
            <a:endParaRPr lang="fr-FR" dirty="0"/>
          </a:p>
        </p:txBody>
      </p:sp>
    </p:spTree>
    <p:extLst>
      <p:ext uri="{BB962C8B-B14F-4D97-AF65-F5344CB8AC3E}">
        <p14:creationId xmlns:p14="http://schemas.microsoft.com/office/powerpoint/2010/main" val="80630119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40</a:t>
            </a:fld>
            <a:endParaRPr kumimoji="0" lang="en-US" dirty="0"/>
          </a:p>
        </p:txBody>
      </p:sp>
      <p:pic>
        <p:nvPicPr>
          <p:cNvPr id="5" name="Espace réservé du contenu 4" descr="pasteur_0_730_454.jpg"/>
          <p:cNvPicPr>
            <a:picLocks noGrp="1" noChangeAspect="1"/>
          </p:cNvPicPr>
          <p:nvPr>
            <p:ph idx="4294967295"/>
          </p:nvPr>
        </p:nvPicPr>
        <p:blipFill>
          <a:blip r:embed="rId2">
            <a:extLst>
              <a:ext uri="{28A0092B-C50C-407E-A947-70E740481C1C}">
                <a14:useLocalDpi xmlns:a14="http://schemas.microsoft.com/office/drawing/2010/main" val="0"/>
              </a:ext>
            </a:extLst>
          </a:blip>
          <a:srcRect l="-6616" r="-6616"/>
          <a:stretch>
            <a:fillRect/>
          </a:stretch>
        </p:blipFill>
        <p:spPr>
          <a:xfrm>
            <a:off x="914400" y="0"/>
            <a:ext cx="8229600" cy="4525963"/>
          </a:xfrm>
        </p:spPr>
      </p:pic>
      <p:sp>
        <p:nvSpPr>
          <p:cNvPr id="6" name="Rectangle 5"/>
          <p:cNvSpPr/>
          <p:nvPr/>
        </p:nvSpPr>
        <p:spPr>
          <a:xfrm>
            <a:off x="665293" y="5221400"/>
            <a:ext cx="8094621" cy="1200329"/>
          </a:xfrm>
          <a:prstGeom prst="rect">
            <a:avLst/>
          </a:prstGeom>
        </p:spPr>
        <p:txBody>
          <a:bodyPr wrap="square">
            <a:spAutoFit/>
          </a:bodyPr>
          <a:lstStyle/>
          <a:p>
            <a:r>
              <a:rPr lang="fr-FR" dirty="0"/>
              <a:t>C</a:t>
            </a:r>
            <a:r>
              <a:rPr lang="fr-FR" dirty="0" smtClean="0"/>
              <a:t>ours  de Pasteur, à </a:t>
            </a:r>
            <a:r>
              <a:rPr lang="fr-FR" dirty="0"/>
              <a:t>la </a:t>
            </a:r>
            <a:r>
              <a:rPr lang="fr-FR" dirty="0" smtClean="0"/>
              <a:t>Sorbonne, </a:t>
            </a:r>
            <a:r>
              <a:rPr lang="fr-FR" dirty="0"/>
              <a:t>le 7 avril 1864, </a:t>
            </a:r>
            <a:endParaRPr lang="fr-FR" dirty="0" smtClean="0"/>
          </a:p>
          <a:p>
            <a:endParaRPr lang="fr-FR" dirty="0"/>
          </a:p>
          <a:p>
            <a:r>
              <a:rPr lang="fr-FR" dirty="0" smtClean="0"/>
              <a:t>Démonstration par chauffage de la contamination du mercure utilisé par Pouchet</a:t>
            </a:r>
            <a:endParaRPr lang="fr-FR" dirty="0"/>
          </a:p>
        </p:txBody>
      </p:sp>
    </p:spTree>
    <p:extLst>
      <p:ext uri="{BB962C8B-B14F-4D97-AF65-F5344CB8AC3E}">
        <p14:creationId xmlns:p14="http://schemas.microsoft.com/office/powerpoint/2010/main" val="8579254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p:txBody>
          <a:bodyPr/>
          <a:lstStyle/>
          <a:p>
            <a:r>
              <a:rPr lang="fr-FR" dirty="0"/>
              <a:t>Pouchet renonce à présenter ses travaux à la seconde commission de </a:t>
            </a:r>
            <a:r>
              <a:rPr lang="fr-FR" dirty="0" smtClean="0"/>
              <a:t>l'Académie</a:t>
            </a:r>
          </a:p>
          <a:p>
            <a:endParaRPr lang="fr-FR" dirty="0"/>
          </a:p>
          <a:p>
            <a:endParaRPr lang="fr-FR" dirty="0"/>
          </a:p>
          <a:p>
            <a:r>
              <a:rPr lang="fr-FR" dirty="0" smtClean="0"/>
              <a:t>Le </a:t>
            </a:r>
            <a:r>
              <a:rPr lang="fr-FR" dirty="0"/>
              <a:t>20 février 1865, L’Académie conclut, avec Pasteur, à l'inexistence de la génération spontanée.</a:t>
            </a:r>
          </a:p>
          <a:p>
            <a:endParaRPr lang="fr-FR" dirty="0"/>
          </a:p>
        </p:txBody>
      </p:sp>
      <p:sp>
        <p:nvSpPr>
          <p:cNvPr id="2" name="Espace réservé du numéro de diapositive 1"/>
          <p:cNvSpPr>
            <a:spLocks noGrp="1"/>
          </p:cNvSpPr>
          <p:nvPr>
            <p:ph type="sldNum" sz="quarter" idx="12"/>
          </p:nvPr>
        </p:nvSpPr>
        <p:spPr/>
        <p:txBody>
          <a:bodyPr/>
          <a:lstStyle/>
          <a:p>
            <a:fld id="{8C592886-E571-45D5-8B56-343DC94F8FA6}" type="slidenum">
              <a:rPr kumimoji="0" lang="en-US" smtClean="0"/>
              <a:t>41</a:t>
            </a:fld>
            <a:endParaRPr kumimoji="0" lang="en-US"/>
          </a:p>
        </p:txBody>
      </p:sp>
    </p:spTree>
    <p:extLst>
      <p:ext uri="{BB962C8B-B14F-4D97-AF65-F5344CB8AC3E}">
        <p14:creationId xmlns:p14="http://schemas.microsoft.com/office/powerpoint/2010/main" val="37042880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Une controverse publique</a:t>
            </a:r>
            <a:br>
              <a:rPr lang="fr-FR" dirty="0" smtClean="0"/>
            </a:br>
            <a:endParaRPr lang="fr-FR" dirty="0"/>
          </a:p>
        </p:txBody>
      </p:sp>
      <p:pic>
        <p:nvPicPr>
          <p:cNvPr id="7" name="Espace réservé du contenu 6" descr="lettre Flaubert à Pouchet.jpg"/>
          <p:cNvPicPr>
            <a:picLocks noGrp="1" noChangeAspect="1"/>
          </p:cNvPicPr>
          <p:nvPr>
            <p:ph idx="1"/>
          </p:nvPr>
        </p:nvPicPr>
        <p:blipFill>
          <a:blip r:embed="rId2">
            <a:extLst>
              <a:ext uri="{28A0092B-C50C-407E-A947-70E740481C1C}">
                <a14:useLocalDpi xmlns:a14="http://schemas.microsoft.com/office/drawing/2010/main" val="0"/>
              </a:ext>
            </a:extLst>
          </a:blip>
          <a:srcRect l="-88756" r="-88756"/>
          <a:stretch>
            <a:fillRect/>
          </a:stretch>
        </p:blipFill>
        <p:spPr>
          <a:xfrm>
            <a:off x="3675504" y="1805316"/>
            <a:ext cx="6555745" cy="3605660"/>
          </a:xfr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42</a:t>
            </a:fld>
            <a:endParaRPr kumimoji="0" lang="en-US" dirty="0"/>
          </a:p>
        </p:txBody>
      </p:sp>
      <p:sp>
        <p:nvSpPr>
          <p:cNvPr id="3" name="Rectangle 2"/>
          <p:cNvSpPr/>
          <p:nvPr/>
        </p:nvSpPr>
        <p:spPr>
          <a:xfrm>
            <a:off x="6052229" y="5713345"/>
            <a:ext cx="2747783" cy="646331"/>
          </a:xfrm>
          <a:prstGeom prst="rect">
            <a:avLst/>
          </a:prstGeom>
        </p:spPr>
        <p:txBody>
          <a:bodyPr wrap="square">
            <a:spAutoFit/>
          </a:bodyPr>
          <a:lstStyle/>
          <a:p>
            <a:r>
              <a:rPr lang="fr-FR" dirty="0"/>
              <a:t>Les </a:t>
            </a:r>
            <a:r>
              <a:rPr lang="fr-FR" dirty="0" smtClean="0"/>
              <a:t>soutiens, Flaubert soutient Pouchet</a:t>
            </a:r>
            <a:endParaRPr lang="fr-FR" dirty="0"/>
          </a:p>
        </p:txBody>
      </p:sp>
      <p:sp>
        <p:nvSpPr>
          <p:cNvPr id="8" name="Rectangle 7"/>
          <p:cNvSpPr/>
          <p:nvPr/>
        </p:nvSpPr>
        <p:spPr>
          <a:xfrm>
            <a:off x="457200" y="1396536"/>
            <a:ext cx="5122190" cy="5262978"/>
          </a:xfrm>
          <a:prstGeom prst="rect">
            <a:avLst/>
          </a:prstGeom>
        </p:spPr>
        <p:txBody>
          <a:bodyPr wrap="square">
            <a:spAutoFit/>
          </a:bodyPr>
          <a:lstStyle/>
          <a:p>
            <a:r>
              <a:rPr lang="fr-FR" sz="1400" dirty="0"/>
              <a:t>Cher Monsieur Pouchet,</a:t>
            </a:r>
          </a:p>
          <a:p>
            <a:r>
              <a:rPr lang="fr-FR" sz="1400" dirty="0"/>
              <a:t>Il y a, selon moi, quelque chose de plus désagréable à recevoir qu’une critique acerbe, c’est un éloge maladroit, or il est presque toujours maladroit </a:t>
            </a:r>
            <a:r>
              <a:rPr lang="fr-FR" sz="1400" i="1" dirty="0"/>
              <a:t>quand on n’est pas du métier</a:t>
            </a:r>
            <a:r>
              <a:rPr lang="fr-FR" sz="1400" dirty="0"/>
              <a:t>. Voilà ce qui m’a empêché de vous remercier, plus vite, pour l’envoi de votre beau volume.</a:t>
            </a:r>
          </a:p>
          <a:p>
            <a:r>
              <a:rPr lang="fr-FR" sz="1400" dirty="0"/>
              <a:t>Cependant, c’est un livre si clair, si net, d’une méthode si probante et d’une telle portée que vous sortez par là de la spécialité et qu’il me semble que je le comprends entièrement et que j’en puis parler ? Je suis ébloui par vos démonstrations, convaincu par votre logique, entraîné par la suite de vos idées, et quelque chose en moi me dit : « Il a raison ! c’est vrai ! Ses adversaires sont des imposteurs ou des crétins ». Je ne vois pas ce que l’on peut dire contre vous maintenant. C’est là un monument inattaquable j’en suis sûr. Laissez dire ; on se cassera les dents contre votre vérité qui est la vérité ! Que d’expériences, de faits, de lecture ! Quelle érudition, quelle perspicacité, et j’ajoute (car ceci me regarde un peu) quel art ! Oui, j’admire beaucoup votre livre comme </a:t>
            </a:r>
            <a:r>
              <a:rPr lang="fr-FR" sz="1400" i="1" dirty="0"/>
              <a:t>façon</a:t>
            </a:r>
            <a:r>
              <a:rPr lang="fr-FR" sz="1400" dirty="0"/>
              <a:t>. Une idée étant donnée, trouver la forme qui lui est la plus adéquate, voilà le secret pour faire des chefs-d’œuvre. Vous l’avez trouvé ce secret là. </a:t>
            </a:r>
            <a:r>
              <a:rPr lang="is-IS" sz="1400" dirty="0" smtClean="0"/>
              <a:t>…</a:t>
            </a:r>
            <a:endParaRPr lang="fr-FR" sz="1400" dirty="0"/>
          </a:p>
          <a:p>
            <a:r>
              <a:rPr lang="fr-FR" sz="1400" dirty="0" smtClean="0"/>
              <a:t>Lettre </a:t>
            </a:r>
            <a:r>
              <a:rPr lang="fr-FR" sz="1400" dirty="0"/>
              <a:t>de Flaubert à Pouchet du 9 janvier 1864, archives du Muséum de Rouen </a:t>
            </a:r>
          </a:p>
        </p:txBody>
      </p:sp>
    </p:spTree>
    <p:extLst>
      <p:ext uri="{BB962C8B-B14F-4D97-AF65-F5344CB8AC3E}">
        <p14:creationId xmlns:p14="http://schemas.microsoft.com/office/powerpoint/2010/main" val="34712458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Dans les journaux</a:t>
            </a:r>
            <a:endParaRPr lang="fr-FR" dirty="0"/>
          </a:p>
        </p:txBody>
      </p:sp>
      <p:sp>
        <p:nvSpPr>
          <p:cNvPr id="3" name="Espace réservé du contenu 2"/>
          <p:cNvSpPr>
            <a:spLocks noGrp="1"/>
          </p:cNvSpPr>
          <p:nvPr>
            <p:ph idx="1"/>
          </p:nvPr>
        </p:nvSpPr>
        <p:spPr/>
        <p:txBody>
          <a:bodyPr>
            <a:normAutofit fontScale="77500" lnSpcReduction="20000"/>
          </a:bodyPr>
          <a:lstStyle/>
          <a:p>
            <a:pPr marL="0" indent="0" algn="just">
              <a:lnSpc>
                <a:spcPct val="130000"/>
              </a:lnSpc>
              <a:buNone/>
            </a:pPr>
            <a:r>
              <a:rPr lang="fr-FR" sz="2800" dirty="0"/>
              <a:t>Si les savants vivaient avec le reste du monde, et non dans leur laboratoire, parmi des matras bouchés à l’émeri et en présence de liquides putrescibles, la question serait jugée. En effet, la société est tout ce qu’il y a de plus </a:t>
            </a:r>
            <a:r>
              <a:rPr lang="fr-FR" sz="2800" dirty="0" err="1"/>
              <a:t>hétérogénique</a:t>
            </a:r>
            <a:r>
              <a:rPr lang="fr-FR" sz="2800" dirty="0"/>
              <a:t>. Et nous marchons en plein dans la génération spontanée !</a:t>
            </a:r>
            <a:br>
              <a:rPr lang="fr-FR" sz="2800" dirty="0"/>
            </a:br>
            <a:r>
              <a:rPr lang="fr-FR" sz="2800" dirty="0"/>
              <a:t>Que de succès sont nés sans le recours du talent !</a:t>
            </a:r>
            <a:br>
              <a:rPr lang="fr-FR" sz="2800" dirty="0"/>
            </a:br>
            <a:r>
              <a:rPr lang="fr-FR" sz="2800" dirty="0"/>
              <a:t>Que de réputations fondées sans mérite !</a:t>
            </a:r>
            <a:br>
              <a:rPr lang="fr-FR" sz="2800" dirty="0"/>
            </a:br>
            <a:r>
              <a:rPr lang="fr-FR" sz="2800" dirty="0"/>
              <a:t>Que de titres portés sans parchemins !</a:t>
            </a:r>
            <a:br>
              <a:rPr lang="fr-FR" sz="2800" dirty="0"/>
            </a:br>
            <a:r>
              <a:rPr lang="fr-FR" sz="2800" dirty="0"/>
              <a:t>Le Hanneton se déclare carrément hétérogéniste !</a:t>
            </a:r>
          </a:p>
          <a:p>
            <a:pPr marL="0" indent="0">
              <a:buNone/>
            </a:pPr>
            <a:endParaRPr lang="fr-FR" i="1" dirty="0" smtClean="0"/>
          </a:p>
          <a:p>
            <a:pPr marL="0" indent="0">
              <a:buNone/>
            </a:pPr>
            <a:r>
              <a:rPr lang="fr-FR" i="1" dirty="0" smtClean="0"/>
              <a:t>Le </a:t>
            </a:r>
            <a:r>
              <a:rPr lang="fr-FR" i="1" dirty="0"/>
              <a:t>Hanneton, Journal des Toqués</a:t>
            </a:r>
            <a:r>
              <a:rPr lang="fr-FR" dirty="0"/>
              <a:t>, 23 janvier 1864.</a:t>
            </a:r>
          </a:p>
          <a:p>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43</a:t>
            </a:fld>
            <a:endParaRPr kumimoji="0" lang="en-US" dirty="0"/>
          </a:p>
        </p:txBody>
      </p:sp>
    </p:spTree>
    <p:extLst>
      <p:ext uri="{BB962C8B-B14F-4D97-AF65-F5344CB8AC3E}">
        <p14:creationId xmlns:p14="http://schemas.microsoft.com/office/powerpoint/2010/main" val="28724740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fontScale="90000"/>
          </a:bodyPr>
          <a:lstStyle/>
          <a:p>
            <a:pPr algn="l"/>
            <a:r>
              <a:rPr lang="fr-FR" dirty="0" smtClean="0"/>
              <a:t>Le rapport à l’expérience?</a:t>
            </a:r>
            <a:br>
              <a:rPr lang="fr-FR" dirty="0" smtClean="0"/>
            </a:br>
            <a:r>
              <a:rPr lang="fr-FR" dirty="0" smtClean="0"/>
              <a:t>Pouchet</a:t>
            </a:r>
            <a:endParaRPr lang="fr-FR" dirty="0"/>
          </a:p>
        </p:txBody>
      </p:sp>
      <p:sp>
        <p:nvSpPr>
          <p:cNvPr id="6" name="Espace réservé du contenu 5"/>
          <p:cNvSpPr>
            <a:spLocks noGrp="1"/>
          </p:cNvSpPr>
          <p:nvPr>
            <p:ph idx="1"/>
          </p:nvPr>
        </p:nvSpPr>
        <p:spPr>
          <a:xfrm>
            <a:off x="457200" y="1396536"/>
            <a:ext cx="8229600" cy="4775981"/>
          </a:xfrm>
        </p:spPr>
        <p:txBody>
          <a:bodyPr>
            <a:noAutofit/>
          </a:bodyPr>
          <a:lstStyle/>
          <a:p>
            <a:r>
              <a:rPr lang="fr-FR" sz="2400" dirty="0" smtClean="0"/>
              <a:t>La </a:t>
            </a:r>
            <a:r>
              <a:rPr lang="fr-FR" sz="2400" dirty="0"/>
              <a:t>science correspond à un ensemble d'idées sur le monde; </a:t>
            </a:r>
            <a:r>
              <a:rPr lang="fr-FR" sz="2400" dirty="0" smtClean="0"/>
              <a:t>un </a:t>
            </a:r>
            <a:r>
              <a:rPr lang="fr-FR" sz="2400" dirty="0"/>
              <a:t>large ensemble d'observations et de constructions intellectuelles</a:t>
            </a:r>
            <a:r>
              <a:rPr lang="fr-FR" sz="2400" dirty="0" smtClean="0"/>
              <a:t>.</a:t>
            </a:r>
          </a:p>
          <a:p>
            <a:pPr marL="0" indent="0" algn="ctr">
              <a:buNone/>
            </a:pPr>
            <a:r>
              <a:rPr lang="fr-FR" sz="2400" dirty="0"/>
              <a:t>« </a:t>
            </a:r>
            <a:r>
              <a:rPr lang="fr-FR" sz="2400" i="1" dirty="0"/>
              <a:t>La science est un large exercice de la pensée s'appliquant à scruter des masses de faits pour en déduire des lois</a:t>
            </a:r>
            <a:r>
              <a:rPr lang="fr-FR" sz="2400" dirty="0"/>
              <a:t>. </a:t>
            </a:r>
            <a:r>
              <a:rPr lang="fr-FR" sz="2400" dirty="0" smtClean="0"/>
              <a:t>»</a:t>
            </a:r>
          </a:p>
          <a:p>
            <a:r>
              <a:rPr lang="fr-FR" sz="2400" dirty="0" smtClean="0"/>
              <a:t> </a:t>
            </a:r>
            <a:r>
              <a:rPr lang="fr-FR" sz="2400" dirty="0"/>
              <a:t>E</a:t>
            </a:r>
            <a:r>
              <a:rPr lang="fr-FR" sz="2400" dirty="0" smtClean="0"/>
              <a:t>xpérience </a:t>
            </a:r>
            <a:r>
              <a:rPr lang="fr-FR" sz="2400" dirty="0"/>
              <a:t>de laboratoire </a:t>
            </a:r>
            <a:r>
              <a:rPr lang="fr-FR" sz="2400" dirty="0" smtClean="0"/>
              <a:t>secondaire </a:t>
            </a:r>
            <a:endParaRPr lang="fr-FR" sz="2400" dirty="0"/>
          </a:p>
          <a:p>
            <a:endParaRPr lang="fr-FR" sz="2400" dirty="0" smtClean="0"/>
          </a:p>
          <a:p>
            <a:r>
              <a:rPr lang="fr-FR" sz="2400" dirty="0" smtClean="0"/>
              <a:t>Mais expérimentateur soigneux, éviter </a:t>
            </a:r>
            <a:r>
              <a:rPr lang="fr-FR" sz="2400" dirty="0"/>
              <a:t>les artéfacts </a:t>
            </a:r>
            <a:r>
              <a:rPr lang="fr-FR" sz="2400" dirty="0" smtClean="0"/>
              <a:t>d'expérimentation</a:t>
            </a:r>
            <a:r>
              <a:rPr lang="fr-FR" sz="2400" dirty="0"/>
              <a:t> </a:t>
            </a:r>
            <a:r>
              <a:rPr lang="fr-FR" sz="2400" dirty="0" smtClean="0"/>
              <a:t>dans recherches sur la reproduction sexuée</a:t>
            </a:r>
          </a:p>
          <a:p>
            <a:endParaRPr lang="fr-FR" sz="2400" dirty="0" smtClean="0"/>
          </a:p>
          <a:p>
            <a:r>
              <a:rPr lang="fr-FR" sz="2400" dirty="0" smtClean="0"/>
              <a:t>Conception </a:t>
            </a:r>
            <a:r>
              <a:rPr lang="fr-FR" sz="2400" dirty="0"/>
              <a:t>de la science hérité </a:t>
            </a:r>
            <a:r>
              <a:rPr lang="fr-FR" sz="2400" dirty="0" smtClean="0"/>
              <a:t>des </a:t>
            </a:r>
            <a:r>
              <a:rPr lang="fr-FR" sz="2400" dirty="0"/>
              <a:t>Lumières, l’</a:t>
            </a:r>
            <a:r>
              <a:rPr lang="fr-FR" sz="2400" b="1" u="sng" dirty="0"/>
              <a:t>induction</a:t>
            </a:r>
            <a:r>
              <a:rPr lang="fr-FR" sz="2400" dirty="0"/>
              <a:t> est fondatrice</a:t>
            </a:r>
            <a:r>
              <a:rPr lang="fr-FR" sz="2400" dirty="0" smtClean="0"/>
              <a:t>.</a:t>
            </a:r>
            <a:endParaRPr lang="fr-FR" sz="2400"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44</a:t>
            </a:fld>
            <a:endParaRPr kumimoji="0" lang="en-US" dirty="0"/>
          </a:p>
        </p:txBody>
      </p:sp>
    </p:spTree>
    <p:extLst>
      <p:ext uri="{BB962C8B-B14F-4D97-AF65-F5344CB8AC3E}">
        <p14:creationId xmlns:p14="http://schemas.microsoft.com/office/powerpoint/2010/main" val="14516558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Pasteur</a:t>
            </a:r>
            <a:endParaRPr lang="fr-FR" dirty="0"/>
          </a:p>
        </p:txBody>
      </p:sp>
      <p:sp>
        <p:nvSpPr>
          <p:cNvPr id="5" name="Espace réservé du contenu 6"/>
          <p:cNvSpPr>
            <a:spLocks noGrp="1"/>
          </p:cNvSpPr>
          <p:nvPr>
            <p:ph idx="1"/>
          </p:nvPr>
        </p:nvSpPr>
        <p:spPr/>
        <p:txBody>
          <a:bodyPr>
            <a:normAutofit fontScale="77500" lnSpcReduction="20000"/>
          </a:bodyPr>
          <a:lstStyle/>
          <a:p>
            <a:r>
              <a:rPr lang="fr-FR" dirty="0"/>
              <a:t>L</a:t>
            </a:r>
            <a:r>
              <a:rPr lang="fr-FR" dirty="0" smtClean="0"/>
              <a:t>a </a:t>
            </a:r>
            <a:r>
              <a:rPr lang="fr-FR" dirty="0"/>
              <a:t>science est une pratique de laboratoire. </a:t>
            </a:r>
            <a:endParaRPr lang="fr-FR" dirty="0" smtClean="0"/>
          </a:p>
          <a:p>
            <a:r>
              <a:rPr lang="fr-FR" dirty="0"/>
              <a:t>M</a:t>
            </a:r>
            <a:r>
              <a:rPr lang="fr-FR" dirty="0" smtClean="0"/>
              <a:t>étier </a:t>
            </a:r>
            <a:r>
              <a:rPr lang="fr-FR" dirty="0"/>
              <a:t>qui requiert  </a:t>
            </a:r>
            <a:r>
              <a:rPr lang="fr-FR" dirty="0" smtClean="0"/>
              <a:t>inventivité</a:t>
            </a:r>
            <a:r>
              <a:rPr lang="fr-FR" dirty="0"/>
              <a:t>, </a:t>
            </a:r>
            <a:r>
              <a:rPr lang="fr-FR" dirty="0" smtClean="0"/>
              <a:t>minutie</a:t>
            </a:r>
            <a:r>
              <a:rPr lang="fr-FR" dirty="0"/>
              <a:t>,  rigueur et </a:t>
            </a:r>
            <a:r>
              <a:rPr lang="fr-FR" dirty="0" smtClean="0"/>
              <a:t> précision</a:t>
            </a:r>
            <a:r>
              <a:rPr lang="fr-FR" dirty="0"/>
              <a:t>. </a:t>
            </a:r>
            <a:endParaRPr lang="fr-FR" dirty="0" smtClean="0"/>
          </a:p>
          <a:p>
            <a:r>
              <a:rPr lang="fr-FR" dirty="0"/>
              <a:t>T</a:t>
            </a:r>
            <a:r>
              <a:rPr lang="fr-FR" dirty="0" smtClean="0"/>
              <a:t>rouver </a:t>
            </a:r>
            <a:r>
              <a:rPr lang="fr-FR" dirty="0"/>
              <a:t>les moyens d'expérimenter pour traiter de façon scientifique des questions qui ne l'étaient pas. </a:t>
            </a:r>
            <a:endParaRPr lang="fr-FR" dirty="0" smtClean="0"/>
          </a:p>
          <a:p>
            <a:r>
              <a:rPr lang="fr-FR" dirty="0"/>
              <a:t>R</a:t>
            </a:r>
            <a:r>
              <a:rPr lang="fr-FR" dirty="0" smtClean="0"/>
              <a:t>éduire </a:t>
            </a:r>
            <a:r>
              <a:rPr lang="fr-FR" dirty="0"/>
              <a:t>le problème général à quelques éléments jugés signifiants  vis-à-vis d'une interprétation logique et cohérente de l'ensemble. </a:t>
            </a:r>
            <a:endParaRPr lang="fr-FR" dirty="0" smtClean="0"/>
          </a:p>
          <a:p>
            <a:pPr marL="0" indent="0">
              <a:buNone/>
            </a:pPr>
            <a:endParaRPr lang="fr-FR" dirty="0" smtClean="0">
              <a:sym typeface="Wingdings"/>
            </a:endParaRPr>
          </a:p>
          <a:p>
            <a:pPr marL="0" indent="0">
              <a:buNone/>
            </a:pPr>
            <a:r>
              <a:rPr lang="fr-FR" dirty="0" smtClean="0">
                <a:sym typeface="Wingdings"/>
              </a:rPr>
              <a:t> </a:t>
            </a:r>
            <a:r>
              <a:rPr lang="fr-FR" dirty="0" smtClean="0"/>
              <a:t>ballon </a:t>
            </a:r>
            <a:r>
              <a:rPr lang="fr-FR" dirty="0"/>
              <a:t>à col de cygne se retrouve investi d'un poids interprétatif considérable, lui permettant de disposer de </a:t>
            </a:r>
            <a:r>
              <a:rPr lang="fr-FR" b="1" u="sng" dirty="0"/>
              <a:t>témoins négatifs</a:t>
            </a:r>
            <a:r>
              <a:rPr lang="fr-FR" dirty="0"/>
              <a:t> qui vont devenir </a:t>
            </a:r>
            <a:r>
              <a:rPr lang="fr-FR" dirty="0" smtClean="0"/>
              <a:t>fondamentaux dans </a:t>
            </a:r>
            <a:r>
              <a:rPr lang="fr-FR" dirty="0"/>
              <a:t>la </a:t>
            </a:r>
            <a:r>
              <a:rPr lang="fr-FR" dirty="0" smtClean="0"/>
              <a:t>pratique scientifique</a:t>
            </a:r>
          </a:p>
          <a:p>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45</a:t>
            </a:fld>
            <a:endParaRPr kumimoji="0" lang="en-US" dirty="0"/>
          </a:p>
        </p:txBody>
      </p:sp>
    </p:spTree>
    <p:extLst>
      <p:ext uri="{BB962C8B-B14F-4D97-AF65-F5344CB8AC3E}">
        <p14:creationId xmlns:p14="http://schemas.microsoft.com/office/powerpoint/2010/main" val="5868988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fin mot de l’histoire</a:t>
            </a:r>
            <a:endParaRPr lang="fr-FR" dirty="0"/>
          </a:p>
        </p:txBody>
      </p:sp>
      <p:sp>
        <p:nvSpPr>
          <p:cNvPr id="3" name="Espace réservé du contenu 2"/>
          <p:cNvSpPr>
            <a:spLocks noGrp="1"/>
          </p:cNvSpPr>
          <p:nvPr>
            <p:ph idx="1"/>
          </p:nvPr>
        </p:nvSpPr>
        <p:spPr/>
        <p:txBody>
          <a:bodyPr/>
          <a:lstStyle/>
          <a:p>
            <a:r>
              <a:rPr lang="fr-FR" dirty="0" smtClean="0"/>
              <a:t>Pouchet</a:t>
            </a:r>
            <a:r>
              <a:rPr lang="fr-FR" dirty="0"/>
              <a:t> </a:t>
            </a:r>
            <a:r>
              <a:rPr lang="fr-FR" dirty="0" smtClean="0"/>
              <a:t> </a:t>
            </a:r>
            <a:r>
              <a:rPr lang="fr-FR" dirty="0"/>
              <a:t>utilise </a:t>
            </a:r>
            <a:r>
              <a:rPr lang="fr-FR" dirty="0" smtClean="0"/>
              <a:t>des </a:t>
            </a:r>
            <a:r>
              <a:rPr lang="fr-FR" dirty="0"/>
              <a:t>décoctions de foin qui contiennent des spores de  </a:t>
            </a:r>
            <a:r>
              <a:rPr lang="fr-FR" i="1" dirty="0"/>
              <a:t>Bacillus </a:t>
            </a:r>
            <a:r>
              <a:rPr lang="fr-FR" i="1" dirty="0" err="1" smtClean="0"/>
              <a:t>subtilis</a:t>
            </a:r>
            <a:r>
              <a:rPr lang="fr-FR" dirty="0" smtClean="0"/>
              <a:t>, </a:t>
            </a:r>
            <a:r>
              <a:rPr lang="fr-FR" dirty="0"/>
              <a:t>résistantes à la </a:t>
            </a:r>
            <a:r>
              <a:rPr lang="fr-FR" dirty="0" err="1"/>
              <a:t>dessication</a:t>
            </a:r>
            <a:r>
              <a:rPr lang="fr-FR" dirty="0"/>
              <a:t> </a:t>
            </a:r>
            <a:r>
              <a:rPr lang="fr-FR" dirty="0" smtClean="0"/>
              <a:t>et à </a:t>
            </a:r>
            <a:r>
              <a:rPr lang="fr-FR" dirty="0"/>
              <a:t>l'ébullition et qui transitent aussi bien dans les liquides que dans l'air. </a:t>
            </a:r>
            <a:endParaRPr lang="fr-FR" dirty="0" smtClean="0"/>
          </a:p>
          <a:p>
            <a:pPr marL="0" indent="0">
              <a:buNone/>
            </a:pPr>
            <a:r>
              <a:rPr lang="fr-FR" dirty="0" smtClean="0"/>
              <a:t>Si Pasteur avait refait ses expériences </a:t>
            </a:r>
            <a:r>
              <a:rPr lang="fr-FR" dirty="0"/>
              <a:t>devant la commission, </a:t>
            </a:r>
            <a:r>
              <a:rPr lang="fr-FR" dirty="0" smtClean="0"/>
              <a:t>il </a:t>
            </a:r>
            <a:r>
              <a:rPr lang="fr-FR" dirty="0"/>
              <a:t>aurait </a:t>
            </a:r>
            <a:r>
              <a:rPr lang="fr-FR" dirty="0" smtClean="0"/>
              <a:t>obtenu</a:t>
            </a:r>
            <a:r>
              <a:rPr lang="is-IS" dirty="0" smtClean="0"/>
              <a:t>….</a:t>
            </a:r>
            <a:r>
              <a:rPr lang="fr-FR" dirty="0" smtClean="0"/>
              <a:t> </a:t>
            </a:r>
            <a:r>
              <a:rPr lang="fr-FR" dirty="0"/>
              <a:t>des flacons contaminés.</a:t>
            </a:r>
          </a:p>
          <a:p>
            <a:endParaRPr lang="fr-FR" dirty="0"/>
          </a:p>
          <a:p>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46</a:t>
            </a:fld>
            <a:endParaRPr kumimoji="0" lang="en-US" dirty="0"/>
          </a:p>
        </p:txBody>
      </p:sp>
    </p:spTree>
    <p:extLst>
      <p:ext uri="{BB962C8B-B14F-4D97-AF65-F5344CB8AC3E}">
        <p14:creationId xmlns:p14="http://schemas.microsoft.com/office/powerpoint/2010/main" val="21221287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0" y="1689100"/>
            <a:ext cx="8815388" cy="2876550"/>
          </a:xfrm>
        </p:spPr>
        <p:txBody>
          <a:bodyPr>
            <a:normAutofit fontScale="90000"/>
          </a:bodyPr>
          <a:lstStyle/>
          <a:p>
            <a:pPr lvl="0" algn="l"/>
            <a:r>
              <a:rPr lang="fr-FR" b="1" dirty="0" smtClean="0"/>
              <a:t>3.3. </a:t>
            </a:r>
            <a:r>
              <a:rPr lang="fr-FR" dirty="0"/>
              <a:t>La place de l’expérience dans la construction de la connaissance scientifique: de l’induction à la falsification</a:t>
            </a:r>
            <a:r>
              <a:rPr lang="fr-FR" b="1" dirty="0"/>
              <a:t/>
            </a:r>
            <a:br>
              <a:rPr lang="fr-FR" b="1" dirty="0"/>
            </a:br>
            <a:endParaRPr lang="fr-FR" dirty="0"/>
          </a:p>
        </p:txBody>
      </p:sp>
    </p:spTree>
    <p:extLst>
      <p:ext uri="{BB962C8B-B14F-4D97-AF65-F5344CB8AC3E}">
        <p14:creationId xmlns:p14="http://schemas.microsoft.com/office/powerpoint/2010/main" val="33432818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Plan </a:t>
            </a:r>
            <a:endParaRPr lang="fr-FR" dirty="0"/>
          </a:p>
        </p:txBody>
      </p:sp>
      <p:sp>
        <p:nvSpPr>
          <p:cNvPr id="3" name="Espace réservé du contenu 2"/>
          <p:cNvSpPr>
            <a:spLocks noGrp="1"/>
          </p:cNvSpPr>
          <p:nvPr>
            <p:ph idx="1"/>
          </p:nvPr>
        </p:nvSpPr>
        <p:spPr/>
        <p:txBody>
          <a:bodyPr>
            <a:normAutofit fontScale="92500" lnSpcReduction="20000"/>
          </a:bodyPr>
          <a:lstStyle/>
          <a:p>
            <a:pPr marL="0" indent="0">
              <a:buNone/>
            </a:pPr>
            <a:r>
              <a:rPr lang="fr-FR" dirty="0" smtClean="0"/>
              <a:t>3.3.1. les principes de l’induction</a:t>
            </a:r>
          </a:p>
          <a:p>
            <a:pPr marL="0" indent="0">
              <a:buNone/>
            </a:pPr>
            <a:r>
              <a:rPr lang="fr-FR" dirty="0" smtClean="0"/>
              <a:t>3.3.2. la reproductibilité de l’expérience, questions</a:t>
            </a:r>
          </a:p>
          <a:p>
            <a:pPr marL="0" indent="0">
              <a:buNone/>
            </a:pPr>
            <a:r>
              <a:rPr lang="fr-FR" dirty="0" smtClean="0"/>
              <a:t>3.3.3. les critiques de l’induction</a:t>
            </a:r>
          </a:p>
          <a:p>
            <a:pPr marL="0" indent="0">
              <a:buNone/>
            </a:pPr>
            <a:r>
              <a:rPr lang="fr-FR" dirty="0" smtClean="0"/>
              <a:t>	3.3.1.progrès et induction</a:t>
            </a:r>
          </a:p>
          <a:p>
            <a:pPr marL="0" indent="0">
              <a:buNone/>
            </a:pPr>
            <a:r>
              <a:rPr lang="fr-FR" dirty="0" smtClean="0"/>
              <a:t>	3.3.2.paradoxe de </a:t>
            </a:r>
            <a:r>
              <a:rPr lang="fr-FR" dirty="0" err="1" smtClean="0"/>
              <a:t>Hempel</a:t>
            </a:r>
            <a:endParaRPr lang="fr-FR" dirty="0" smtClean="0"/>
          </a:p>
          <a:p>
            <a:pPr marL="0" indent="0">
              <a:buNone/>
            </a:pPr>
            <a:r>
              <a:rPr lang="fr-FR" dirty="0" smtClean="0"/>
              <a:t>	3.3.3.le biais de confirmation</a:t>
            </a:r>
          </a:p>
          <a:p>
            <a:pPr marL="0" indent="0">
              <a:buNone/>
            </a:pPr>
            <a:r>
              <a:rPr lang="fr-FR" dirty="0" smtClean="0"/>
              <a:t>	3.3.4.la critique de D. Hume</a:t>
            </a:r>
          </a:p>
          <a:p>
            <a:pPr marL="0" indent="0">
              <a:buNone/>
            </a:pPr>
            <a:r>
              <a:rPr lang="fr-FR" dirty="0" smtClean="0"/>
              <a:t>	3.3.5. Le nombre d’observations 	nécessaires en question</a:t>
            </a:r>
          </a:p>
          <a:p>
            <a:pPr marL="0" indent="0">
              <a:buNone/>
            </a:pPr>
            <a:r>
              <a:rPr lang="fr-FR" dirty="0" smtClean="0"/>
              <a:t>3.3.4 Conclusion </a:t>
            </a:r>
          </a:p>
          <a:p>
            <a:pPr marL="0" indent="0">
              <a:buNone/>
            </a:pPr>
            <a:endParaRPr lang="fr-FR" dirty="0"/>
          </a:p>
        </p:txBody>
      </p:sp>
    </p:spTree>
    <p:extLst>
      <p:ext uri="{BB962C8B-B14F-4D97-AF65-F5344CB8AC3E}">
        <p14:creationId xmlns:p14="http://schemas.microsoft.com/office/powerpoint/2010/main" val="29434580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3.3.1. Les principes </a:t>
            </a:r>
            <a:br>
              <a:rPr lang="fr-FR" b="1" dirty="0" smtClean="0"/>
            </a:br>
            <a:endParaRPr lang="fr-FR" dirty="0"/>
          </a:p>
        </p:txBody>
      </p:sp>
      <p:sp>
        <p:nvSpPr>
          <p:cNvPr id="3" name="Espace réservé du contenu 2"/>
          <p:cNvSpPr>
            <a:spLocks noGrp="1"/>
          </p:cNvSpPr>
          <p:nvPr>
            <p:ph idx="1"/>
          </p:nvPr>
        </p:nvSpPr>
        <p:spPr/>
        <p:txBody>
          <a:bodyPr>
            <a:normAutofit fontScale="92500" lnSpcReduction="20000"/>
          </a:bodyPr>
          <a:lstStyle/>
          <a:p>
            <a:pPr marL="0" indent="0">
              <a:buNone/>
            </a:pPr>
            <a:r>
              <a:rPr lang="fr-FR" b="1" dirty="0"/>
              <a:t>Si P  vérifie X, pour un X quelconque, alors P est vérifié par tout X. </a:t>
            </a:r>
            <a:endParaRPr lang="fr-FR" dirty="0"/>
          </a:p>
          <a:p>
            <a:pPr marL="0" indent="0">
              <a:buNone/>
            </a:pPr>
            <a:r>
              <a:rPr lang="fr-FR" dirty="0"/>
              <a:t>Comment atteindre une telle certitude ? </a:t>
            </a:r>
          </a:p>
          <a:p>
            <a:pPr marL="0" indent="0">
              <a:buNone/>
            </a:pPr>
            <a:r>
              <a:rPr lang="fr-FR" dirty="0"/>
              <a:t> </a:t>
            </a:r>
          </a:p>
          <a:p>
            <a:r>
              <a:rPr lang="fr-FR" dirty="0" smtClean="0"/>
              <a:t>3 grands principes</a:t>
            </a:r>
            <a:endParaRPr lang="fr-FR" dirty="0"/>
          </a:p>
          <a:p>
            <a:pPr marL="514350" lvl="0" indent="-514350">
              <a:buFont typeface="+mj-lt"/>
              <a:buAutoNum type="arabicPeriod"/>
            </a:pPr>
            <a:r>
              <a:rPr lang="fr-FR" dirty="0"/>
              <a:t>Collecter les informations en grand nombre</a:t>
            </a:r>
          </a:p>
          <a:p>
            <a:pPr marL="514350" lvl="0" indent="-514350">
              <a:buFont typeface="+mj-lt"/>
              <a:buAutoNum type="arabicPeriod"/>
            </a:pPr>
            <a:r>
              <a:rPr lang="fr-FR" dirty="0"/>
              <a:t>O</a:t>
            </a:r>
            <a:r>
              <a:rPr lang="fr-FR" dirty="0" smtClean="0"/>
              <a:t>bservations dans conditions</a:t>
            </a:r>
            <a:r>
              <a:rPr lang="fr-FR" dirty="0"/>
              <a:t>, </a:t>
            </a:r>
            <a:r>
              <a:rPr lang="fr-FR" dirty="0" smtClean="0"/>
              <a:t>contextes </a:t>
            </a:r>
            <a:r>
              <a:rPr lang="fr-FR" dirty="0"/>
              <a:t>variés</a:t>
            </a:r>
          </a:p>
          <a:p>
            <a:pPr marL="514350" lvl="0" indent="-514350">
              <a:buFont typeface="+mj-lt"/>
              <a:buAutoNum type="arabicPeriod"/>
            </a:pPr>
            <a:r>
              <a:rPr lang="fr-FR" dirty="0"/>
              <a:t>Proposer une loi qui n’entre en conflit avec aucune observation connue.</a:t>
            </a:r>
          </a:p>
          <a:p>
            <a:endParaRPr lang="fr-FR" dirty="0"/>
          </a:p>
        </p:txBody>
      </p:sp>
    </p:spTree>
    <p:extLst>
      <p:ext uri="{BB962C8B-B14F-4D97-AF65-F5344CB8AC3E}">
        <p14:creationId xmlns:p14="http://schemas.microsoft.com/office/powerpoint/2010/main" val="107729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Etudes de pharmacie, Paris</a:t>
            </a:r>
            <a:endParaRPr lang="fr-FR" dirty="0"/>
          </a:p>
        </p:txBody>
      </p:sp>
      <p:pic>
        <p:nvPicPr>
          <p:cNvPr id="5" name="Espace réservé du contenu 4" descr="hugo_victor.jpg"/>
          <p:cNvPicPr>
            <a:picLocks noGrp="1" noChangeAspect="1"/>
          </p:cNvPicPr>
          <p:nvPr>
            <p:ph idx="1"/>
          </p:nvPr>
        </p:nvPicPr>
        <p:blipFill>
          <a:blip r:embed="rId3">
            <a:extLst>
              <a:ext uri="{28A0092B-C50C-407E-A947-70E740481C1C}">
                <a14:useLocalDpi xmlns:a14="http://schemas.microsoft.com/office/drawing/2010/main" val="0"/>
              </a:ext>
            </a:extLst>
          </a:blip>
          <a:srcRect l="-34037" r="-34037"/>
          <a:stretch>
            <a:fillRect/>
          </a:stretch>
        </p:blipFill>
        <p:spPr>
          <a:xfrm>
            <a:off x="-202267" y="1597382"/>
            <a:ext cx="3399314" cy="2677417"/>
          </a:xfr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5</a:t>
            </a:fld>
            <a:endParaRPr kumimoji="0" lang="en-US" dirty="0"/>
          </a:p>
        </p:txBody>
      </p:sp>
      <p:pic>
        <p:nvPicPr>
          <p:cNvPr id="6" name="Image 5" descr="Pierre-Simon,_marquis_de_Laplace_(1745-1827)_-_Guéri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3266" y="2702710"/>
            <a:ext cx="2447301" cy="3144178"/>
          </a:xfrm>
          <a:prstGeom prst="rect">
            <a:avLst/>
          </a:prstGeom>
        </p:spPr>
      </p:pic>
      <p:sp>
        <p:nvSpPr>
          <p:cNvPr id="7" name="ZoneTexte 6"/>
          <p:cNvSpPr txBox="1"/>
          <p:nvPr/>
        </p:nvSpPr>
        <p:spPr>
          <a:xfrm>
            <a:off x="635042" y="4812203"/>
            <a:ext cx="1457062" cy="646331"/>
          </a:xfrm>
          <a:prstGeom prst="rect">
            <a:avLst/>
          </a:prstGeom>
          <a:noFill/>
        </p:spPr>
        <p:txBody>
          <a:bodyPr wrap="none" rtlCol="0">
            <a:spAutoFit/>
          </a:bodyPr>
          <a:lstStyle/>
          <a:p>
            <a:r>
              <a:rPr lang="fr-FR" dirty="0" smtClean="0"/>
              <a:t>Victor Hugo</a:t>
            </a:r>
          </a:p>
          <a:p>
            <a:r>
              <a:rPr lang="fr-FR" dirty="0" smtClean="0"/>
              <a:t>1802-1885 </a:t>
            </a:r>
            <a:endParaRPr lang="fr-FR" dirty="0"/>
          </a:p>
        </p:txBody>
      </p:sp>
      <p:sp>
        <p:nvSpPr>
          <p:cNvPr id="8" name="ZoneTexte 7"/>
          <p:cNvSpPr txBox="1"/>
          <p:nvPr/>
        </p:nvSpPr>
        <p:spPr>
          <a:xfrm>
            <a:off x="1700557" y="5882189"/>
            <a:ext cx="6164199" cy="646331"/>
          </a:xfrm>
          <a:prstGeom prst="rect">
            <a:avLst/>
          </a:prstGeom>
          <a:noFill/>
        </p:spPr>
        <p:txBody>
          <a:bodyPr wrap="square" rtlCol="0">
            <a:spAutoFit/>
          </a:bodyPr>
          <a:lstStyle/>
          <a:p>
            <a:r>
              <a:rPr lang="fr-FR" b="1" dirty="0"/>
              <a:t>Pierre-Simon de </a:t>
            </a:r>
            <a:r>
              <a:rPr lang="fr-FR" b="1" dirty="0" smtClean="0"/>
              <a:t>Laplace  (1749-1827)</a:t>
            </a:r>
          </a:p>
          <a:p>
            <a:r>
              <a:rPr lang="fr-FR" dirty="0" smtClean="0">
                <a:hlinkClick r:id="rId5"/>
              </a:rPr>
              <a:t>mathématicien</a:t>
            </a:r>
            <a:r>
              <a:rPr lang="fr-FR" dirty="0">
                <a:hlinkClick r:id="rId5"/>
              </a:rPr>
              <a:t>, </a:t>
            </a:r>
            <a:r>
              <a:rPr lang="fr-FR" dirty="0">
                <a:hlinkClick r:id="rId6"/>
              </a:rPr>
              <a:t>astronome, </a:t>
            </a:r>
            <a:r>
              <a:rPr lang="fr-FR" dirty="0">
                <a:hlinkClick r:id="rId7"/>
              </a:rPr>
              <a:t>physicien et </a:t>
            </a:r>
            <a:r>
              <a:rPr lang="fr-FR" dirty="0">
                <a:hlinkClick r:id="rId8"/>
              </a:rPr>
              <a:t>homme </a:t>
            </a:r>
            <a:r>
              <a:rPr lang="fr-FR" dirty="0" smtClean="0">
                <a:hlinkClick r:id="rId8"/>
              </a:rPr>
              <a:t>politique</a:t>
            </a:r>
            <a:endParaRPr lang="fr-FR" dirty="0"/>
          </a:p>
        </p:txBody>
      </p:sp>
      <p:sp>
        <p:nvSpPr>
          <p:cNvPr id="9" name="Rectangle 8"/>
          <p:cNvSpPr/>
          <p:nvPr/>
        </p:nvSpPr>
        <p:spPr>
          <a:xfrm>
            <a:off x="5509549" y="5257950"/>
            <a:ext cx="3634451" cy="830997"/>
          </a:xfrm>
          <a:prstGeom prst="rect">
            <a:avLst/>
          </a:prstGeom>
        </p:spPr>
        <p:txBody>
          <a:bodyPr wrap="square">
            <a:spAutoFit/>
          </a:bodyPr>
          <a:lstStyle/>
          <a:p>
            <a:pPr algn="ctr"/>
            <a:r>
              <a:rPr lang="fr-FR" b="1" baseline="30000" dirty="0"/>
              <a:t>	</a:t>
            </a:r>
            <a:r>
              <a:rPr lang="fr-FR" b="1" baseline="30000" dirty="0" smtClean="0"/>
              <a:t>Alexandre Brongniart  (1770-1847)</a:t>
            </a:r>
            <a:r>
              <a:rPr lang="fr-FR" baseline="30000" dirty="0" smtClean="0">
                <a:hlinkClick r:id="rId9"/>
              </a:rPr>
              <a:t>Botaniste</a:t>
            </a:r>
            <a:r>
              <a:rPr lang="fr-FR" baseline="30000" dirty="0">
                <a:hlinkClick r:id="rId9"/>
              </a:rPr>
              <a:t>, </a:t>
            </a:r>
            <a:r>
              <a:rPr lang="fr-FR" baseline="30000" dirty="0">
                <a:hlinkClick r:id="rId10"/>
              </a:rPr>
              <a:t>géologue, </a:t>
            </a:r>
            <a:r>
              <a:rPr lang="fr-FR" baseline="30000" dirty="0">
                <a:hlinkClick r:id="rId11"/>
              </a:rPr>
              <a:t>chimiste, </a:t>
            </a:r>
            <a:r>
              <a:rPr lang="fr-FR" baseline="30000" dirty="0">
                <a:hlinkClick r:id="rId12"/>
              </a:rPr>
              <a:t>minéralogiste, </a:t>
            </a:r>
            <a:r>
              <a:rPr lang="fr-FR" baseline="30000" dirty="0">
                <a:hlinkClick r:id="rId13"/>
              </a:rPr>
              <a:t>zoologiste, </a:t>
            </a:r>
            <a:r>
              <a:rPr lang="fr-FR" baseline="30000" dirty="0">
                <a:hlinkClick r:id="rId14"/>
              </a:rPr>
              <a:t>professeur d'université	</a:t>
            </a:r>
          </a:p>
        </p:txBody>
      </p:sp>
      <p:pic>
        <p:nvPicPr>
          <p:cNvPr id="10" name="Image 9" descr="Alexandre_Brongniart.jp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727700" y="1516327"/>
            <a:ext cx="3155162" cy="3741623"/>
          </a:xfrm>
          <a:prstGeom prst="rect">
            <a:avLst/>
          </a:prstGeom>
        </p:spPr>
      </p:pic>
    </p:spTree>
    <p:extLst>
      <p:ext uri="{BB962C8B-B14F-4D97-AF65-F5344CB8AC3E}">
        <p14:creationId xmlns:p14="http://schemas.microsoft.com/office/powerpoint/2010/main" val="761413851"/>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indent="0">
              <a:buNone/>
            </a:pPr>
            <a:r>
              <a:rPr lang="fr-FR" dirty="0"/>
              <a:t>D</a:t>
            </a:r>
            <a:r>
              <a:rPr lang="fr-FR" dirty="0" smtClean="0"/>
              <a:t>éveloppements </a:t>
            </a:r>
            <a:r>
              <a:rPr lang="fr-FR" dirty="0"/>
              <a:t>de l’induction </a:t>
            </a:r>
            <a:r>
              <a:rPr lang="fr-FR" dirty="0" smtClean="0"/>
              <a:t>: </a:t>
            </a:r>
            <a:endParaRPr lang="fr-FR" dirty="0"/>
          </a:p>
          <a:p>
            <a:pPr lvl="0"/>
            <a:r>
              <a:rPr lang="fr-FR" dirty="0"/>
              <a:t>C</a:t>
            </a:r>
            <a:r>
              <a:rPr lang="fr-FR" dirty="0" smtClean="0"/>
              <a:t>onditions </a:t>
            </a:r>
            <a:r>
              <a:rPr lang="fr-FR" dirty="0"/>
              <a:t>variées, </a:t>
            </a:r>
          </a:p>
          <a:p>
            <a:pPr lvl="0"/>
            <a:r>
              <a:rPr lang="fr-FR" dirty="0"/>
              <a:t>R</a:t>
            </a:r>
            <a:r>
              <a:rPr lang="fr-FR" dirty="0" smtClean="0"/>
              <a:t>affinement </a:t>
            </a:r>
            <a:r>
              <a:rPr lang="fr-FR" dirty="0"/>
              <a:t>des techniques pour juger de la qualité de l’adéquation entre la loi formulée et les observations. </a:t>
            </a:r>
          </a:p>
          <a:p>
            <a:endParaRPr lang="fr-FR" dirty="0"/>
          </a:p>
        </p:txBody>
      </p:sp>
    </p:spTree>
    <p:extLst>
      <p:ext uri="{BB962C8B-B14F-4D97-AF65-F5344CB8AC3E}">
        <p14:creationId xmlns:p14="http://schemas.microsoft.com/office/powerpoint/2010/main" val="33775672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pPr lvl="1" algn="l" defTabSz="457200" rtl="0">
              <a:spcBef>
                <a:spcPct val="0"/>
              </a:spcBef>
            </a:pPr>
            <a:r>
              <a:rPr lang="fr-FR" sz="3200" b="1" dirty="0" smtClean="0">
                <a:solidFill>
                  <a:schemeClr val="tx2"/>
                </a:solidFill>
                <a:latin typeface="+mj-lt"/>
              </a:rPr>
              <a:t>3.3.2. La </a:t>
            </a:r>
            <a:r>
              <a:rPr lang="fr-FR" sz="3200" b="1" dirty="0">
                <a:solidFill>
                  <a:schemeClr val="tx2"/>
                </a:solidFill>
                <a:latin typeface="+mj-lt"/>
              </a:rPr>
              <a:t>reproductibilité </a:t>
            </a:r>
            <a:r>
              <a:rPr lang="fr-FR" sz="3200" b="1" dirty="0" smtClean="0">
                <a:solidFill>
                  <a:schemeClr val="tx2"/>
                </a:solidFill>
                <a:latin typeface="+mj-lt"/>
              </a:rPr>
              <a:t>de l’expérience </a:t>
            </a:r>
            <a:r>
              <a:rPr lang="fr-FR" sz="3200" b="1" dirty="0">
                <a:solidFill>
                  <a:schemeClr val="tx2"/>
                </a:solidFill>
                <a:latin typeface="+mj-lt"/>
              </a:rPr>
              <a:t>en </a:t>
            </a:r>
            <a:r>
              <a:rPr lang="fr-FR" sz="3200" b="1" dirty="0" smtClean="0">
                <a:solidFill>
                  <a:schemeClr val="tx2"/>
                </a:solidFill>
                <a:latin typeface="+mj-lt"/>
              </a:rPr>
              <a:t>question</a:t>
            </a:r>
            <a:endParaRPr lang="fr-FR" sz="3200" dirty="0">
              <a:solidFill>
                <a:schemeClr val="tx2"/>
              </a:solidFill>
              <a:latin typeface="+mn-lt"/>
            </a:endParaRPr>
          </a:p>
        </p:txBody>
      </p:sp>
      <p:sp>
        <p:nvSpPr>
          <p:cNvPr id="3" name="Espace réservé du contenu 2"/>
          <p:cNvSpPr>
            <a:spLocks noGrp="1"/>
          </p:cNvSpPr>
          <p:nvPr>
            <p:ph idx="1"/>
          </p:nvPr>
        </p:nvSpPr>
        <p:spPr/>
        <p:txBody>
          <a:bodyPr/>
          <a:lstStyle/>
          <a:p>
            <a:pPr marL="0" indent="0">
              <a:buNone/>
            </a:pPr>
            <a:r>
              <a:rPr lang="fr-FR" dirty="0" smtClean="0"/>
              <a:t>Il </a:t>
            </a:r>
            <a:r>
              <a:rPr lang="fr-FR" dirty="0"/>
              <a:t>existe des lois naturelles qu’il s’agit de découvrir.</a:t>
            </a:r>
          </a:p>
          <a:p>
            <a:endParaRPr lang="fr-FR" dirty="0" smtClean="0"/>
          </a:p>
          <a:p>
            <a:pPr marL="0" indent="0">
              <a:buNone/>
            </a:pPr>
            <a:r>
              <a:rPr lang="fr-FR" dirty="0" smtClean="0"/>
              <a:t>«</a:t>
            </a:r>
            <a:r>
              <a:rPr lang="fr-FR" dirty="0"/>
              <a:t> </a:t>
            </a:r>
            <a:r>
              <a:rPr lang="fr-FR" b="1" i="1" dirty="0"/>
              <a:t>l’empire de l’homme sur les choses repose tout entier sur les arts et les sciences. Car on ne gagne d’empire sur la nature qu’en lui obéissant. </a:t>
            </a:r>
            <a:r>
              <a:rPr lang="fr-FR" dirty="0"/>
              <a:t>» </a:t>
            </a:r>
            <a:r>
              <a:rPr lang="fr-FR" dirty="0" smtClean="0"/>
              <a:t>F. Bacon</a:t>
            </a:r>
            <a:endParaRPr lang="fr-FR" dirty="0"/>
          </a:p>
          <a:p>
            <a:endParaRPr lang="fr-FR" dirty="0"/>
          </a:p>
        </p:txBody>
      </p:sp>
    </p:spTree>
    <p:extLst>
      <p:ext uri="{BB962C8B-B14F-4D97-AF65-F5344CB8AC3E}">
        <p14:creationId xmlns:p14="http://schemas.microsoft.com/office/powerpoint/2010/main" val="33380294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Reproductibilité expérience = Exigence </a:t>
            </a:r>
            <a:r>
              <a:rPr lang="fr-FR" dirty="0"/>
              <a:t>méthodologique très forte </a:t>
            </a:r>
            <a:endParaRPr lang="fr-FR" dirty="0" smtClean="0"/>
          </a:p>
          <a:p>
            <a:pPr marL="0" indent="0">
              <a:buNone/>
            </a:pPr>
            <a:endParaRPr lang="fr-FR" dirty="0" smtClean="0"/>
          </a:p>
          <a:p>
            <a:pPr marL="0" indent="0">
              <a:buNone/>
            </a:pPr>
            <a:r>
              <a:rPr lang="fr-FR" dirty="0"/>
              <a:t>E</a:t>
            </a:r>
            <a:r>
              <a:rPr lang="fr-FR" dirty="0" smtClean="0"/>
              <a:t>xpérience </a:t>
            </a:r>
            <a:r>
              <a:rPr lang="fr-FR" dirty="0"/>
              <a:t>doit pouvoir être réalisée </a:t>
            </a:r>
            <a:r>
              <a:rPr lang="fr-FR" dirty="0" smtClean="0"/>
              <a:t>par </a:t>
            </a:r>
            <a:r>
              <a:rPr lang="fr-FR" dirty="0"/>
              <a:t>des pairs </a:t>
            </a:r>
            <a:r>
              <a:rPr lang="fr-FR" dirty="0" smtClean="0"/>
              <a:t>avec les </a:t>
            </a:r>
            <a:r>
              <a:rPr lang="fr-FR" dirty="0"/>
              <a:t>mêmes résultats. </a:t>
            </a:r>
          </a:p>
        </p:txBody>
      </p:sp>
    </p:spTree>
    <p:extLst>
      <p:ext uri="{BB962C8B-B14F-4D97-AF65-F5344CB8AC3E}">
        <p14:creationId xmlns:p14="http://schemas.microsoft.com/office/powerpoint/2010/main" val="17534420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pPr algn="l"/>
            <a:r>
              <a:rPr lang="fr-FR" dirty="0" smtClean="0"/>
              <a:t>Prérequis</a:t>
            </a:r>
            <a:endParaRPr lang="fr-FR" dirty="0"/>
          </a:p>
        </p:txBody>
      </p:sp>
      <p:sp>
        <p:nvSpPr>
          <p:cNvPr id="3" name="Espace réservé du contenu 2"/>
          <p:cNvSpPr>
            <a:spLocks noGrp="1"/>
          </p:cNvSpPr>
          <p:nvPr>
            <p:ph idx="1"/>
          </p:nvPr>
        </p:nvSpPr>
        <p:spPr/>
        <p:txBody>
          <a:bodyPr>
            <a:normAutofit/>
          </a:bodyPr>
          <a:lstStyle/>
          <a:p>
            <a:r>
              <a:rPr lang="fr-FR" dirty="0" smtClean="0"/>
              <a:t>Expérience décrite </a:t>
            </a:r>
            <a:r>
              <a:rPr lang="fr-FR" dirty="0"/>
              <a:t>avec suffisamment de détails </a:t>
            </a:r>
            <a:r>
              <a:rPr lang="fr-FR" dirty="0" smtClean="0"/>
              <a:t>(protocole expérimental)</a:t>
            </a:r>
          </a:p>
          <a:p>
            <a:r>
              <a:rPr lang="fr-FR" dirty="0" smtClean="0"/>
              <a:t>Personne compétente</a:t>
            </a:r>
          </a:p>
          <a:p>
            <a:r>
              <a:rPr lang="fr-FR" dirty="0" smtClean="0"/>
              <a:t>Si résultats différents</a:t>
            </a:r>
          </a:p>
          <a:p>
            <a:pPr lvl="1"/>
            <a:r>
              <a:rPr lang="fr-FR" dirty="0" smtClean="0"/>
              <a:t>Pourquoi? Discussion</a:t>
            </a:r>
          </a:p>
          <a:p>
            <a:pPr lvl="1"/>
            <a:r>
              <a:rPr lang="fr-FR" dirty="0" smtClean="0"/>
              <a:t>Erreurs manipulations</a:t>
            </a:r>
          </a:p>
          <a:p>
            <a:pPr lvl="1"/>
            <a:r>
              <a:rPr lang="fr-FR" dirty="0" smtClean="0"/>
              <a:t>Incomplétude protocole </a:t>
            </a:r>
          </a:p>
          <a:p>
            <a:pPr lvl="1"/>
            <a:r>
              <a:rPr lang="fr-FR" dirty="0" smtClean="0"/>
              <a:t>(cahier de laboratoire)</a:t>
            </a:r>
            <a:endParaRPr lang="fr-FR" dirty="0"/>
          </a:p>
        </p:txBody>
      </p:sp>
    </p:spTree>
    <p:extLst>
      <p:ext uri="{BB962C8B-B14F-4D97-AF65-F5344CB8AC3E}">
        <p14:creationId xmlns:p14="http://schemas.microsoft.com/office/powerpoint/2010/main" val="11996963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Obstacles, difficultés</a:t>
            </a:r>
            <a:endParaRPr lang="fr-FR" dirty="0"/>
          </a:p>
        </p:txBody>
      </p:sp>
      <p:sp>
        <p:nvSpPr>
          <p:cNvPr id="3" name="Espace réservé du contenu 2"/>
          <p:cNvSpPr>
            <a:spLocks noGrp="1"/>
          </p:cNvSpPr>
          <p:nvPr>
            <p:ph idx="1"/>
          </p:nvPr>
        </p:nvSpPr>
        <p:spPr/>
        <p:txBody>
          <a:bodyPr/>
          <a:lstStyle/>
          <a:p>
            <a:r>
              <a:rPr lang="fr-FR" dirty="0"/>
              <a:t>M</a:t>
            </a:r>
            <a:r>
              <a:rPr lang="fr-FR" dirty="0" smtClean="0"/>
              <a:t>atériels </a:t>
            </a:r>
            <a:r>
              <a:rPr lang="fr-FR" dirty="0"/>
              <a:t>utilisés </a:t>
            </a:r>
          </a:p>
          <a:p>
            <a:endParaRPr lang="fr-FR" dirty="0" smtClean="0"/>
          </a:p>
          <a:p>
            <a:endParaRPr lang="fr-FR" dirty="0" smtClean="0"/>
          </a:p>
          <a:p>
            <a:pPr marL="0" indent="0">
              <a:buNone/>
            </a:pPr>
            <a:endParaRPr lang="fr-FR" dirty="0" smtClean="0"/>
          </a:p>
        </p:txBody>
      </p:sp>
      <p:pic>
        <p:nvPicPr>
          <p:cNvPr id="4" name="Image 3" descr="collider.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4263" y="2572829"/>
            <a:ext cx="6400800" cy="3599688"/>
          </a:xfrm>
          <a:prstGeom prst="rect">
            <a:avLst/>
          </a:prstGeom>
        </p:spPr>
      </p:pic>
    </p:spTree>
    <p:extLst>
      <p:ext uri="{BB962C8B-B14F-4D97-AF65-F5344CB8AC3E}">
        <p14:creationId xmlns:p14="http://schemas.microsoft.com/office/powerpoint/2010/main" val="41703940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438428"/>
            <a:ext cx="8229600" cy="5734089"/>
          </a:xfrm>
        </p:spPr>
        <p:txBody>
          <a:bodyPr/>
          <a:lstStyle/>
          <a:p>
            <a:pPr marL="0" indent="0">
              <a:buNone/>
            </a:pPr>
            <a:r>
              <a:rPr lang="fr-FR" dirty="0"/>
              <a:t>Échantillons: rares, chers</a:t>
            </a:r>
          </a:p>
          <a:p>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55</a:t>
            </a:fld>
            <a:endParaRPr kumimoji="0" lang="en-US" dirty="0"/>
          </a:p>
        </p:txBody>
      </p:sp>
      <p:pic>
        <p:nvPicPr>
          <p:cNvPr id="5" name="Image 4" descr="echantillons terres rar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9315" y="2492260"/>
            <a:ext cx="6021578" cy="3570144"/>
          </a:xfrm>
          <a:prstGeom prst="rect">
            <a:avLst/>
          </a:prstGeom>
        </p:spPr>
      </p:pic>
    </p:spTree>
    <p:extLst>
      <p:ext uri="{BB962C8B-B14F-4D97-AF65-F5344CB8AC3E}">
        <p14:creationId xmlns:p14="http://schemas.microsoft.com/office/powerpoint/2010/main" val="21632476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529138"/>
            <a:ext cx="8229600" cy="5643379"/>
          </a:xfrm>
        </p:spPr>
        <p:txBody>
          <a:bodyPr/>
          <a:lstStyle/>
          <a:p>
            <a:pPr marL="0" indent="0">
              <a:buNone/>
            </a:pPr>
            <a:r>
              <a:rPr lang="fr-FR" dirty="0"/>
              <a:t>Savoir-faire d’expérimentation</a:t>
            </a:r>
          </a:p>
          <a:p>
            <a:pPr marL="0" indent="0">
              <a:buNone/>
            </a:pPr>
            <a:endParaRPr lang="fr-FR" dirty="0" smtClean="0"/>
          </a:p>
          <a:p>
            <a:pPr marL="0" indent="0">
              <a:buNone/>
            </a:pPr>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56</a:t>
            </a:fld>
            <a:endParaRPr kumimoji="0" lang="en-US" dirty="0"/>
          </a:p>
        </p:txBody>
      </p:sp>
      <p:pic>
        <p:nvPicPr>
          <p:cNvPr id="5" name="Image 4" descr="expérience_Joule humou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79" y="1618154"/>
            <a:ext cx="6683172" cy="4458929"/>
          </a:xfrm>
          <a:prstGeom prst="rect">
            <a:avLst/>
          </a:prstGeom>
        </p:spPr>
      </p:pic>
    </p:spTree>
    <p:extLst>
      <p:ext uri="{BB962C8B-B14F-4D97-AF65-F5344CB8AC3E}">
        <p14:creationId xmlns:p14="http://schemas.microsoft.com/office/powerpoint/2010/main" val="37409914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lvl="1" algn="ctr" defTabSz="457200" rtl="0">
              <a:spcBef>
                <a:spcPct val="0"/>
              </a:spcBef>
            </a:pPr>
            <a:r>
              <a:rPr lang="fr-FR" sz="3200" b="1" dirty="0" smtClean="0">
                <a:solidFill>
                  <a:srgbClr val="EAEBDE"/>
                </a:solidFill>
                <a:latin typeface="+mn-lt"/>
              </a:rPr>
              <a:t>3.3.3.  Les </a:t>
            </a:r>
            <a:r>
              <a:rPr lang="fr-FR" sz="3200" b="1" dirty="0">
                <a:solidFill>
                  <a:srgbClr val="EAEBDE"/>
                </a:solidFill>
                <a:latin typeface="+mn-lt"/>
              </a:rPr>
              <a:t>critiques du </a:t>
            </a:r>
            <a:r>
              <a:rPr lang="fr-FR" sz="3200" b="1" dirty="0" smtClean="0">
                <a:solidFill>
                  <a:srgbClr val="EAEBDE"/>
                </a:solidFill>
                <a:latin typeface="+mn-lt"/>
              </a:rPr>
              <a:t>l’induction (5)</a:t>
            </a:r>
            <a:r>
              <a:rPr lang="fr-FR" sz="3200" b="1" dirty="0">
                <a:latin typeface="+mn-lt"/>
              </a:rPr>
              <a:t/>
            </a:r>
            <a:br>
              <a:rPr lang="fr-FR" sz="3200" b="1" dirty="0">
                <a:latin typeface="+mn-lt"/>
              </a:rPr>
            </a:br>
            <a:endParaRPr lang="fr-FR" sz="3200" dirty="0">
              <a:latin typeface="+mn-lt"/>
            </a:endParaRPr>
          </a:p>
        </p:txBody>
      </p:sp>
      <p:sp>
        <p:nvSpPr>
          <p:cNvPr id="3" name="Espace réservé du contenu 2"/>
          <p:cNvSpPr>
            <a:spLocks noGrp="1"/>
          </p:cNvSpPr>
          <p:nvPr>
            <p:ph idx="1"/>
          </p:nvPr>
        </p:nvSpPr>
        <p:spPr/>
        <p:txBody>
          <a:bodyPr>
            <a:normAutofit/>
          </a:bodyPr>
          <a:lstStyle/>
          <a:p>
            <a:pPr marL="54864" lvl="2" indent="0">
              <a:spcBef>
                <a:spcPct val="0"/>
              </a:spcBef>
              <a:buNone/>
            </a:pPr>
            <a:r>
              <a:rPr lang="fr-FR" sz="28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a) Le </a:t>
            </a:r>
            <a:r>
              <a:rPr lang="fr-FR" sz="28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progrès de la connaissance : découvertes et sens de l’histoire </a:t>
            </a:r>
          </a:p>
          <a:p>
            <a:pPr marL="0" lvl="2" indent="0">
              <a:buNone/>
            </a:pPr>
            <a:endParaRPr lang="fr-FR" sz="28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endParaRPr>
          </a:p>
          <a:p>
            <a:r>
              <a:rPr lang="fr-FR" sz="2800" dirty="0" smtClean="0">
                <a:solidFill>
                  <a:srgbClr val="FFFFFF"/>
                </a:solidFill>
              </a:rPr>
              <a:t>Accumulation de connaissances</a:t>
            </a:r>
            <a:endParaRPr lang="fr-FR" sz="2800" dirty="0">
              <a:solidFill>
                <a:srgbClr val="FFFFFF"/>
              </a:solidFill>
              <a:effectLst>
                <a:outerShdw blurRad="38100" dist="25500" dir="5400000" algn="tl" rotWithShape="0">
                  <a:srgbClr val="000000">
                    <a:satMod val="180000"/>
                    <a:alpha val="75000"/>
                  </a:srgbClr>
                </a:outerShdw>
              </a:effectLst>
              <a:ea typeface="+mj-ea"/>
              <a:cs typeface="+mj-cs"/>
            </a:endParaRPr>
          </a:p>
          <a:p>
            <a:pPr marL="0" indent="0">
              <a:buNone/>
            </a:pPr>
            <a:endParaRPr lang="fr-FR" dirty="0" smtClean="0"/>
          </a:p>
          <a:p>
            <a:r>
              <a:rPr lang="fr-FR" sz="2800" dirty="0">
                <a:solidFill>
                  <a:srgbClr val="FFFFFF"/>
                </a:solidFill>
              </a:rPr>
              <a:t>Acquises une fois pour toutes</a:t>
            </a:r>
          </a:p>
          <a:p>
            <a:endParaRPr lang="fr-FR" sz="2800" dirty="0">
              <a:solidFill>
                <a:srgbClr val="FFFFFF"/>
              </a:solidFill>
            </a:endParaRPr>
          </a:p>
          <a:p>
            <a:r>
              <a:rPr lang="fr-FR" sz="2800" dirty="0">
                <a:solidFill>
                  <a:srgbClr val="FFFFFF"/>
                </a:solidFill>
              </a:rPr>
              <a:t>Sens historique</a:t>
            </a:r>
          </a:p>
          <a:p>
            <a:endParaRPr lang="fr-FR" sz="2800" dirty="0">
              <a:solidFill>
                <a:srgbClr val="FFFFFF"/>
              </a:solidFill>
            </a:endParaRPr>
          </a:p>
          <a:p>
            <a:r>
              <a:rPr lang="fr-FR" sz="2800" dirty="0">
                <a:solidFill>
                  <a:srgbClr val="FFFFFF"/>
                </a:solidFill>
              </a:rPr>
              <a:t>Confusion progrès et science</a:t>
            </a:r>
          </a:p>
        </p:txBody>
      </p:sp>
    </p:spTree>
    <p:extLst>
      <p:ext uri="{BB962C8B-B14F-4D97-AF65-F5344CB8AC3E}">
        <p14:creationId xmlns:p14="http://schemas.microsoft.com/office/powerpoint/2010/main" val="25762516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FR" sz="2800" dirty="0" smtClean="0"/>
              <a:t>Conception </a:t>
            </a:r>
            <a:r>
              <a:rPr lang="fr-FR" sz="2800" dirty="0"/>
              <a:t>linéaire du progrès </a:t>
            </a:r>
            <a:r>
              <a:rPr lang="fr-FR" sz="2800" dirty="0" smtClean="0"/>
              <a:t> </a:t>
            </a:r>
            <a:r>
              <a:rPr lang="fr-FR" sz="2800" dirty="0"/>
              <a:t>inexacte </a:t>
            </a:r>
          </a:p>
        </p:txBody>
      </p:sp>
      <p:sp>
        <p:nvSpPr>
          <p:cNvPr id="3" name="Espace réservé du contenu 2"/>
          <p:cNvSpPr>
            <a:spLocks noGrp="1"/>
          </p:cNvSpPr>
          <p:nvPr>
            <p:ph sz="half" idx="1"/>
          </p:nvPr>
        </p:nvSpPr>
        <p:spPr/>
        <p:txBody>
          <a:bodyPr>
            <a:normAutofit/>
          </a:bodyPr>
          <a:lstStyle/>
          <a:p>
            <a:pPr marL="0" lvl="0" indent="0">
              <a:buNone/>
            </a:pPr>
            <a:r>
              <a:rPr lang="fr-FR" dirty="0" smtClean="0"/>
              <a:t>Première </a:t>
            </a:r>
            <a:r>
              <a:rPr lang="fr-FR" dirty="0"/>
              <a:t>machine à vapeur ? </a:t>
            </a:r>
            <a:endParaRPr lang="fr-FR" dirty="0" smtClean="0"/>
          </a:p>
          <a:p>
            <a:pPr lvl="0"/>
            <a:endParaRPr lang="fr-FR" dirty="0"/>
          </a:p>
          <a:p>
            <a:pPr marL="0" lvl="0" indent="0">
              <a:buNone/>
            </a:pPr>
            <a:endParaRPr lang="fr-FR" dirty="0" smtClean="0"/>
          </a:p>
        </p:txBody>
      </p:sp>
      <p:sp>
        <p:nvSpPr>
          <p:cNvPr id="5" name="Espace réservé du contenu 4"/>
          <p:cNvSpPr>
            <a:spLocks noGrp="1"/>
          </p:cNvSpPr>
          <p:nvPr>
            <p:ph sz="half" idx="2"/>
          </p:nvPr>
        </p:nvSpPr>
        <p:spPr/>
        <p:txBody>
          <a:bodyPr/>
          <a:lstStyle/>
          <a:p>
            <a:pPr marL="0" lvl="0" indent="0">
              <a:buNone/>
            </a:pPr>
            <a:r>
              <a:rPr lang="fr-FR" dirty="0"/>
              <a:t>James Watt fin du 18</a:t>
            </a:r>
            <a:r>
              <a:rPr lang="fr-FR" baseline="30000" dirty="0"/>
              <a:t>ème</a:t>
            </a:r>
            <a:r>
              <a:rPr lang="fr-FR" dirty="0"/>
              <a:t> </a:t>
            </a:r>
            <a:r>
              <a:rPr lang="fr-FR" dirty="0" smtClean="0"/>
              <a:t>siècle? </a:t>
            </a:r>
          </a:p>
          <a:p>
            <a:pPr marL="0" lvl="0" indent="0">
              <a:buNone/>
            </a:pPr>
            <a:r>
              <a:rPr lang="fr-FR" dirty="0" smtClean="0"/>
              <a:t>Denis </a:t>
            </a:r>
            <a:r>
              <a:rPr lang="fr-FR" dirty="0"/>
              <a:t>Papin </a:t>
            </a:r>
            <a:r>
              <a:rPr lang="fr-FR" dirty="0" smtClean="0"/>
              <a:t>fin </a:t>
            </a:r>
            <a:r>
              <a:rPr lang="fr-FR" dirty="0"/>
              <a:t>du </a:t>
            </a:r>
            <a:r>
              <a:rPr lang="fr-FR" dirty="0" smtClean="0"/>
              <a:t>17</a:t>
            </a:r>
            <a:r>
              <a:rPr lang="fr-FR" baseline="30000" dirty="0" smtClean="0"/>
              <a:t>ème</a:t>
            </a:r>
            <a:r>
              <a:rPr lang="fr-FR" dirty="0" smtClean="0"/>
              <a:t> </a:t>
            </a:r>
            <a:r>
              <a:rPr lang="fr-FR" dirty="0"/>
              <a:t>siècle ? </a:t>
            </a:r>
          </a:p>
          <a:p>
            <a:pPr marL="0" lvl="0" indent="0">
              <a:buNone/>
            </a:pPr>
            <a:endParaRPr lang="fr-FR" dirty="0" smtClean="0"/>
          </a:p>
          <a:p>
            <a:pPr marL="0" lvl="0" indent="0">
              <a:buNone/>
            </a:pPr>
            <a:r>
              <a:rPr lang="fr-FR" dirty="0" smtClean="0"/>
              <a:t>Héron </a:t>
            </a:r>
            <a:r>
              <a:rPr lang="fr-FR" dirty="0"/>
              <a:t>d’Alexandrie, fin du 1</a:t>
            </a:r>
            <a:r>
              <a:rPr lang="fr-FR" baseline="30000" dirty="0"/>
              <a:t>er</a:t>
            </a:r>
            <a:r>
              <a:rPr lang="fr-FR" dirty="0"/>
              <a:t> </a:t>
            </a:r>
            <a:r>
              <a:rPr lang="fr-FR" dirty="0" smtClean="0"/>
              <a:t>siècle. (Eolipyle)</a:t>
            </a:r>
          </a:p>
          <a:p>
            <a:pPr marL="0" lvl="0" indent="0">
              <a:buNone/>
            </a:pPr>
            <a:endParaRPr lang="fr-FR" dirty="0"/>
          </a:p>
          <a:p>
            <a:pPr marL="0" lvl="0" indent="0">
              <a:buNone/>
            </a:pPr>
            <a:r>
              <a:rPr lang="fr-FR" dirty="0" smtClean="0"/>
              <a:t>(système </a:t>
            </a:r>
            <a:r>
              <a:rPr lang="fr-FR" dirty="0"/>
              <a:t>bielle manivelle 15</a:t>
            </a:r>
            <a:r>
              <a:rPr lang="fr-FR" baseline="30000" dirty="0"/>
              <a:t>ème</a:t>
            </a:r>
            <a:r>
              <a:rPr lang="fr-FR" dirty="0"/>
              <a:t> siècle).</a:t>
            </a:r>
          </a:p>
          <a:p>
            <a:endParaRPr lang="fr-FR" dirty="0"/>
          </a:p>
        </p:txBody>
      </p:sp>
      <p:pic>
        <p:nvPicPr>
          <p:cNvPr id="4" name="Image 3" descr="eolipyle_heron_Alexaxndri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8413" y="2677987"/>
            <a:ext cx="2276856" cy="3438144"/>
          </a:xfrm>
          <a:prstGeom prst="rect">
            <a:avLst/>
          </a:prstGeom>
        </p:spPr>
      </p:pic>
    </p:spTree>
    <p:extLst>
      <p:ext uri="{BB962C8B-B14F-4D97-AF65-F5344CB8AC3E}">
        <p14:creationId xmlns:p14="http://schemas.microsoft.com/office/powerpoint/2010/main" val="15725759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egyptiens_cataracte.jpg"/>
          <p:cNvPicPr>
            <a:picLocks noGrp="1" noChangeAspect="1"/>
          </p:cNvPicPr>
          <p:nvPr>
            <p:ph sz="half" idx="1"/>
          </p:nvPr>
        </p:nvPicPr>
        <p:blipFill>
          <a:blip r:embed="rId3">
            <a:extLst>
              <a:ext uri="{28A0092B-C50C-407E-A947-70E740481C1C}">
                <a14:useLocalDpi xmlns:a14="http://schemas.microsoft.com/office/drawing/2010/main" val="0"/>
              </a:ext>
            </a:extLst>
          </a:blip>
          <a:srcRect l="19136" r="19136"/>
          <a:stretch>
            <a:fillRect/>
          </a:stretch>
        </p:blipFill>
        <p:spPr/>
      </p:pic>
      <p:sp>
        <p:nvSpPr>
          <p:cNvPr id="7" name="Espace réservé du contenu 6"/>
          <p:cNvSpPr>
            <a:spLocks noGrp="1"/>
          </p:cNvSpPr>
          <p:nvPr>
            <p:ph sz="half" idx="2"/>
          </p:nvPr>
        </p:nvSpPr>
        <p:spPr/>
        <p:txBody>
          <a:bodyPr/>
          <a:lstStyle/>
          <a:p>
            <a:pPr marL="0" lvl="0" indent="0">
              <a:buNone/>
            </a:pPr>
            <a:r>
              <a:rPr lang="fr-FR" dirty="0"/>
              <a:t>Opérations de la cataracte ? </a:t>
            </a:r>
          </a:p>
          <a:p>
            <a:pPr marL="0" lvl="0" indent="0">
              <a:buNone/>
            </a:pPr>
            <a:endParaRPr lang="fr-FR" sz="2400" dirty="0" smtClean="0"/>
          </a:p>
          <a:p>
            <a:pPr marL="0" lvl="0" indent="0">
              <a:buNone/>
            </a:pPr>
            <a:r>
              <a:rPr lang="fr-FR" sz="2400" dirty="0" smtClean="0"/>
              <a:t>Egyptiens, </a:t>
            </a:r>
          </a:p>
          <a:p>
            <a:pPr marL="0" lvl="0" indent="0">
              <a:buNone/>
            </a:pPr>
            <a:r>
              <a:rPr lang="fr-FR" sz="2400" dirty="0" smtClean="0"/>
              <a:t>(</a:t>
            </a:r>
            <a:r>
              <a:rPr lang="fr-FR" sz="2400" dirty="0"/>
              <a:t>code juridique d’</a:t>
            </a:r>
            <a:r>
              <a:rPr lang="fr-FR" sz="2400" dirty="0" err="1"/>
              <a:t>Hammurabi</a:t>
            </a:r>
            <a:r>
              <a:rPr lang="fr-FR" sz="2400" dirty="0"/>
              <a:t>, 2000 </a:t>
            </a:r>
            <a:r>
              <a:rPr lang="fr-FR" sz="2400" dirty="0" smtClean="0"/>
              <a:t>av. J.C.)</a:t>
            </a:r>
          </a:p>
          <a:p>
            <a:pPr marL="0" lvl="0" indent="0">
              <a:buNone/>
            </a:pPr>
            <a:endParaRPr lang="fr-FR" dirty="0"/>
          </a:p>
          <a:p>
            <a:pPr marL="0" lvl="0" indent="0">
              <a:buNone/>
            </a:pPr>
            <a:r>
              <a:rPr lang="fr-FR" sz="2400" dirty="0" smtClean="0"/>
              <a:t>Puis  pratique disparue jusqu’au 16</a:t>
            </a:r>
            <a:r>
              <a:rPr lang="fr-FR" sz="2400" baseline="30000" dirty="0" smtClean="0"/>
              <a:t>ème</a:t>
            </a:r>
            <a:r>
              <a:rPr lang="fr-FR" sz="2400" dirty="0" smtClean="0"/>
              <a:t> siècle </a:t>
            </a:r>
            <a:endParaRPr lang="fr-FR" sz="2400" dirty="0"/>
          </a:p>
          <a:p>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59</a:t>
            </a:fld>
            <a:endParaRPr kumimoji="0" lang="en-US" dirty="0"/>
          </a:p>
        </p:txBody>
      </p:sp>
    </p:spTree>
    <p:extLst>
      <p:ext uri="{BB962C8B-B14F-4D97-AF65-F5344CB8AC3E}">
        <p14:creationId xmlns:p14="http://schemas.microsoft.com/office/powerpoint/2010/main" val="2730377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8117"/>
            <a:ext cx="8229600" cy="1143000"/>
          </a:xfrm>
        </p:spPr>
        <p:txBody>
          <a:bodyPr/>
          <a:lstStyle/>
          <a:p>
            <a:r>
              <a:rPr lang="fr-FR" dirty="0" smtClean="0"/>
              <a:t>Science et industrie</a:t>
            </a:r>
            <a:endParaRPr lang="fr-FR" dirty="0"/>
          </a:p>
        </p:txBody>
      </p:sp>
      <p:pic>
        <p:nvPicPr>
          <p:cNvPr id="7" name="Espace réservé du contenu 6" descr="ancien-logo-SEIN-1024x919.jpg"/>
          <p:cNvPicPr>
            <a:picLocks noGrp="1" noChangeAspect="1"/>
          </p:cNvPicPr>
          <p:nvPr>
            <p:ph idx="1"/>
          </p:nvPr>
        </p:nvPicPr>
        <p:blipFill>
          <a:blip r:embed="rId3">
            <a:extLst>
              <a:ext uri="{28A0092B-C50C-407E-A947-70E740481C1C}">
                <a14:useLocalDpi xmlns:a14="http://schemas.microsoft.com/office/drawing/2010/main" val="0"/>
              </a:ext>
            </a:extLst>
          </a:blip>
          <a:srcRect l="-31587" r="-31587"/>
          <a:stretch>
            <a:fillRect/>
          </a:stretch>
        </p:blipFill>
        <p:spPr>
          <a:xfrm>
            <a:off x="409352" y="1133261"/>
            <a:ext cx="8229600" cy="4526280"/>
          </a:xfr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6</a:t>
            </a:fld>
            <a:endParaRPr kumimoji="0" lang="en-US" dirty="0"/>
          </a:p>
        </p:txBody>
      </p:sp>
      <p:sp>
        <p:nvSpPr>
          <p:cNvPr id="8" name="Rectangle 7"/>
          <p:cNvSpPr/>
          <p:nvPr/>
        </p:nvSpPr>
        <p:spPr>
          <a:xfrm>
            <a:off x="2090603" y="5659541"/>
            <a:ext cx="4572000" cy="923330"/>
          </a:xfrm>
          <a:prstGeom prst="rect">
            <a:avLst/>
          </a:prstGeom>
        </p:spPr>
        <p:txBody>
          <a:bodyPr>
            <a:spAutoFit/>
          </a:bodyPr>
          <a:lstStyle/>
          <a:p>
            <a:r>
              <a:rPr lang="fr-FR" dirty="0"/>
              <a:t>la société </a:t>
            </a:r>
            <a:r>
              <a:rPr lang="fr-FR" dirty="0" smtClean="0"/>
              <a:t>doit </a:t>
            </a:r>
            <a:r>
              <a:rPr lang="fr-FR" dirty="0"/>
              <a:t>« éclairer les procédés traditionnels des ateliers par les lumières de la science pure »</a:t>
            </a:r>
            <a:r>
              <a:rPr lang="fr-FR" dirty="0" smtClean="0"/>
              <a:t>. JB Dumas</a:t>
            </a:r>
            <a:endParaRPr lang="fr-FR" dirty="0"/>
          </a:p>
        </p:txBody>
      </p:sp>
    </p:spTree>
    <p:extLst>
      <p:ext uri="{BB962C8B-B14F-4D97-AF65-F5344CB8AC3E}">
        <p14:creationId xmlns:p14="http://schemas.microsoft.com/office/powerpoint/2010/main" val="3580854013"/>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943151"/>
            <a:ext cx="8229600" cy="834975"/>
          </a:xfrm>
        </p:spPr>
        <p:txBody>
          <a:bodyPr>
            <a:noAutofit/>
          </a:bodyPr>
          <a:lstStyle/>
          <a:p>
            <a:pPr lvl="2" algn="ctr" defTabSz="457200" rtl="0">
              <a:spcBef>
                <a:spcPct val="0"/>
              </a:spcBef>
            </a:pPr>
            <a:r>
              <a:rPr lang="fr-FR" sz="3200" dirty="0" smtClean="0">
                <a:solidFill>
                  <a:schemeClr val="tx2"/>
                </a:solidFill>
                <a:latin typeface="+mj-lt"/>
              </a:rPr>
              <a:t/>
            </a:r>
            <a:br>
              <a:rPr lang="fr-FR" sz="3200" dirty="0" smtClean="0">
                <a:solidFill>
                  <a:schemeClr val="tx2"/>
                </a:solidFill>
                <a:latin typeface="+mj-lt"/>
              </a:rPr>
            </a:br>
            <a:r>
              <a:rPr lang="fr-FR" sz="3200" dirty="0">
                <a:solidFill>
                  <a:schemeClr val="tx2"/>
                </a:solidFill>
                <a:latin typeface="+mj-lt"/>
              </a:rPr>
              <a:t/>
            </a:r>
            <a:br>
              <a:rPr lang="fr-FR" sz="3200" dirty="0">
                <a:solidFill>
                  <a:schemeClr val="tx2"/>
                </a:solidFill>
                <a:latin typeface="+mj-lt"/>
              </a:rPr>
            </a:br>
            <a:r>
              <a:rPr lang="fr-FR" sz="3200" dirty="0" smtClean="0">
                <a:solidFill>
                  <a:schemeClr val="tx2"/>
                </a:solidFill>
                <a:latin typeface="+mj-lt"/>
              </a:rPr>
              <a:t/>
            </a:r>
            <a:br>
              <a:rPr lang="fr-FR" sz="3200" dirty="0" smtClean="0">
                <a:solidFill>
                  <a:schemeClr val="tx2"/>
                </a:solidFill>
                <a:latin typeface="+mj-lt"/>
              </a:rPr>
            </a:br>
            <a:r>
              <a:rPr lang="fr-FR" sz="3200" dirty="0" smtClean="0">
                <a:solidFill>
                  <a:schemeClr val="tx2"/>
                </a:solidFill>
                <a:latin typeface="+mj-lt"/>
              </a:rPr>
              <a:t>b) Le </a:t>
            </a:r>
            <a:r>
              <a:rPr lang="fr-FR" sz="3200" dirty="0">
                <a:solidFill>
                  <a:schemeClr val="tx2"/>
                </a:solidFill>
                <a:latin typeface="+mj-lt"/>
              </a:rPr>
              <a:t>paradoxe </a:t>
            </a:r>
            <a:r>
              <a:rPr lang="fr-FR" sz="3200" dirty="0" smtClean="0">
                <a:solidFill>
                  <a:schemeClr val="tx2"/>
                </a:solidFill>
                <a:latin typeface="+mj-lt"/>
              </a:rPr>
              <a:t>de </a:t>
            </a:r>
            <a:r>
              <a:rPr lang="fr-FR" sz="3200" dirty="0" err="1" smtClean="0">
                <a:solidFill>
                  <a:schemeClr val="tx2"/>
                </a:solidFill>
                <a:latin typeface="+mj-lt"/>
              </a:rPr>
              <a:t>Hempel</a:t>
            </a:r>
            <a:r>
              <a:rPr lang="fr-FR" sz="3200" dirty="0" smtClean="0">
                <a:solidFill>
                  <a:schemeClr val="tx2"/>
                </a:solidFill>
                <a:latin typeface="+mj-lt"/>
              </a:rPr>
              <a:t> </a:t>
            </a:r>
            <a:r>
              <a:rPr lang="fr-FR" sz="3200" dirty="0">
                <a:solidFill>
                  <a:schemeClr val="tx2"/>
                </a:solidFill>
                <a:latin typeface="+mj-lt"/>
              </a:rPr>
              <a:t>sur les corbeaux</a:t>
            </a:r>
            <a:r>
              <a:rPr lang="fr-FR" sz="3200" b="1" dirty="0">
                <a:solidFill>
                  <a:schemeClr val="tx2"/>
                </a:solidFill>
                <a:latin typeface="+mj-lt"/>
              </a:rPr>
              <a:t> </a:t>
            </a:r>
            <a:r>
              <a:rPr lang="fr-FR" sz="3200" b="1" dirty="0">
                <a:latin typeface="+mn-lt"/>
              </a:rPr>
              <a:t/>
            </a:r>
            <a:br>
              <a:rPr lang="fr-FR" sz="3200" b="1" dirty="0">
                <a:latin typeface="+mn-lt"/>
              </a:rPr>
            </a:br>
            <a:endParaRPr lang="fr-FR" sz="3200" dirty="0">
              <a:latin typeface="+mn-lt"/>
            </a:endParaRPr>
          </a:p>
        </p:txBody>
      </p:sp>
      <p:sp>
        <p:nvSpPr>
          <p:cNvPr id="3" name="Espace réservé du contenu 2"/>
          <p:cNvSpPr>
            <a:spLocks noGrp="1"/>
          </p:cNvSpPr>
          <p:nvPr>
            <p:ph idx="1"/>
          </p:nvPr>
        </p:nvSpPr>
        <p:spPr/>
        <p:txBody>
          <a:bodyPr>
            <a:normAutofit fontScale="92500" lnSpcReduction="10000"/>
          </a:bodyPr>
          <a:lstStyle/>
          <a:p>
            <a:pPr marL="0" indent="0">
              <a:buNone/>
            </a:pPr>
            <a:r>
              <a:rPr lang="fr-FR" sz="2400" dirty="0"/>
              <a:t>Pour tout </a:t>
            </a:r>
            <a:r>
              <a:rPr lang="fr-FR" sz="2400" dirty="0" smtClean="0"/>
              <a:t>x, </a:t>
            </a:r>
            <a:r>
              <a:rPr lang="fr-FR" sz="2400" dirty="0"/>
              <a:t>C(</a:t>
            </a:r>
            <a:r>
              <a:rPr lang="fr-FR" sz="2400" dirty="0" smtClean="0"/>
              <a:t>x)</a:t>
            </a:r>
            <a:r>
              <a:rPr lang="fr-FR" sz="2400" dirty="0" smtClean="0">
                <a:sym typeface="Wingdings"/>
              </a:rPr>
              <a:t></a:t>
            </a:r>
            <a:r>
              <a:rPr lang="fr-FR" sz="2400" dirty="0" smtClean="0"/>
              <a:t> </a:t>
            </a:r>
            <a:r>
              <a:rPr lang="fr-FR" sz="2400" dirty="0"/>
              <a:t>N(x)</a:t>
            </a:r>
          </a:p>
          <a:p>
            <a:pPr marL="0" indent="0">
              <a:buNone/>
            </a:pPr>
            <a:r>
              <a:rPr lang="fr-FR" sz="2400" dirty="0"/>
              <a:t>Pour tout x, non-N(x)</a:t>
            </a:r>
            <a:r>
              <a:rPr lang="fr-FR" sz="2400" dirty="0">
                <a:sym typeface="Wingdings"/>
              </a:rPr>
              <a:t></a:t>
            </a:r>
            <a:r>
              <a:rPr lang="fr-FR" sz="2400" dirty="0"/>
              <a:t> non-C(x),</a:t>
            </a:r>
          </a:p>
          <a:p>
            <a:pPr marL="0" indent="0">
              <a:buNone/>
            </a:pPr>
            <a:endParaRPr lang="fr-FR" sz="2400" dirty="0" smtClean="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smtClean="0"/>
          </a:p>
          <a:p>
            <a:pPr marL="0" indent="0">
              <a:buNone/>
            </a:pPr>
            <a:endParaRPr lang="fr-FR" dirty="0"/>
          </a:p>
          <a:p>
            <a:pPr marL="0" indent="0">
              <a:buNone/>
            </a:pPr>
            <a:r>
              <a:rPr lang="fr-FR" dirty="0" smtClean="0"/>
              <a:t>Tout ce qui n’est pas noir n’est pas un corbeau</a:t>
            </a:r>
          </a:p>
          <a:p>
            <a:pPr>
              <a:buFont typeface="Wingdings" charset="0"/>
              <a:buChar char="è"/>
            </a:pPr>
            <a:r>
              <a:rPr lang="fr-FR" b="1" i="1" dirty="0" smtClean="0">
                <a:sym typeface="Wingdings"/>
              </a:rPr>
              <a:t>P</a:t>
            </a:r>
            <a:r>
              <a:rPr lang="fr-FR" b="1" i="1" dirty="0" smtClean="0"/>
              <a:t>roblème </a:t>
            </a:r>
            <a:r>
              <a:rPr lang="fr-FR" b="1" i="1" dirty="0"/>
              <a:t>de la confirmation</a:t>
            </a:r>
            <a:r>
              <a:rPr lang="fr-FR" dirty="0" smtClean="0">
                <a:effectLst/>
              </a:rPr>
              <a:t> </a:t>
            </a:r>
          </a:p>
          <a:p>
            <a:pPr marL="0" indent="0">
              <a:buNone/>
            </a:pPr>
            <a:endParaRPr lang="fr-FR" dirty="0"/>
          </a:p>
        </p:txBody>
      </p:sp>
      <p:pic>
        <p:nvPicPr>
          <p:cNvPr id="4" name="Image 3" descr="hempel_Corbeaux.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438799"/>
            <a:ext cx="3283425" cy="2232729"/>
          </a:xfrm>
          <a:prstGeom prst="rect">
            <a:avLst/>
          </a:prstGeom>
        </p:spPr>
      </p:pic>
    </p:spTree>
    <p:extLst>
      <p:ext uri="{BB962C8B-B14F-4D97-AF65-F5344CB8AC3E}">
        <p14:creationId xmlns:p14="http://schemas.microsoft.com/office/powerpoint/2010/main" val="1166805820"/>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 </a:t>
            </a:r>
            <a:r>
              <a:rPr lang="fr-FR" dirty="0"/>
              <a:t>Biais</a:t>
            </a:r>
            <a:r>
              <a:rPr lang="fr-FR" dirty="0" smtClean="0"/>
              <a:t> </a:t>
            </a:r>
            <a:r>
              <a:rPr lang="fr-FR" dirty="0"/>
              <a:t>de confirmation</a:t>
            </a:r>
            <a:r>
              <a:rPr lang="fr-FR" dirty="0" smtClean="0">
                <a:effectLst/>
              </a:rPr>
              <a:t> </a:t>
            </a:r>
            <a:endParaRPr lang="fr-FR" dirty="0"/>
          </a:p>
        </p:txBody>
      </p:sp>
      <p:sp>
        <p:nvSpPr>
          <p:cNvPr id="3" name="Espace réservé du contenu 2"/>
          <p:cNvSpPr>
            <a:spLocks noGrp="1"/>
          </p:cNvSpPr>
          <p:nvPr>
            <p:ph idx="1"/>
          </p:nvPr>
        </p:nvSpPr>
        <p:spPr/>
        <p:txBody>
          <a:bodyPr/>
          <a:lstStyle/>
          <a:p>
            <a:r>
              <a:rPr lang="fr-FR" i="1" dirty="0" smtClean="0"/>
              <a:t>Prêter </a:t>
            </a:r>
            <a:r>
              <a:rPr lang="fr-FR" i="1" dirty="0"/>
              <a:t>attention aux faits, aux détails qui viennent confirmer une intuition, une attente et ignorer le reste</a:t>
            </a:r>
            <a:r>
              <a:rPr lang="fr-FR" i="1" dirty="0" smtClean="0">
                <a:effectLst/>
              </a:rPr>
              <a:t> </a:t>
            </a:r>
          </a:p>
          <a:p>
            <a:r>
              <a:rPr lang="fr-FR" dirty="0" smtClean="0"/>
              <a:t>Mauvaise maîtrise des probabilités</a:t>
            </a:r>
          </a:p>
          <a:p>
            <a:endParaRPr lang="fr-FR" dirty="0" smtClean="0"/>
          </a:p>
          <a:p>
            <a:pPr marL="0" indent="0">
              <a:buNone/>
            </a:pPr>
            <a:r>
              <a:rPr lang="fr-FR" dirty="0" smtClean="0">
                <a:sym typeface="Wingdings"/>
              </a:rPr>
              <a:t> P</a:t>
            </a:r>
            <a:r>
              <a:rPr lang="fr-FR" dirty="0" smtClean="0"/>
              <a:t>our </a:t>
            </a:r>
            <a:r>
              <a:rPr lang="fr-FR" dirty="0"/>
              <a:t>justifier une théorie, il ne suffit pas de se fonder sur le constat qu’elle s’applique à la réalité</a:t>
            </a:r>
            <a:r>
              <a:rPr lang="fr-FR" dirty="0" smtClean="0">
                <a:effectLst/>
              </a:rPr>
              <a:t> </a:t>
            </a:r>
            <a:endParaRPr lang="fr-FR" dirty="0"/>
          </a:p>
        </p:txBody>
      </p:sp>
    </p:spTree>
    <p:extLst>
      <p:ext uri="{BB962C8B-B14F-4D97-AF65-F5344CB8AC3E}">
        <p14:creationId xmlns:p14="http://schemas.microsoft.com/office/powerpoint/2010/main" val="33909093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36064"/>
            <a:ext cx="8229600" cy="1738595"/>
          </a:xfrm>
        </p:spPr>
        <p:txBody>
          <a:bodyPr>
            <a:normAutofit fontScale="90000"/>
          </a:bodyPr>
          <a:lstStyle/>
          <a:p>
            <a:pPr lvl="2" algn="l" defTabSz="457200" rtl="0">
              <a:spcBef>
                <a:spcPct val="0"/>
              </a:spcBef>
            </a:pPr>
            <a:r>
              <a:rPr lang="fr-FR" sz="4400" kern="12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 d) L’objection</a:t>
            </a:r>
            <a:r>
              <a:rPr lang="fr-FR" sz="4400" b="1" dirty="0" smtClean="0">
                <a:latin typeface="+mn-lt"/>
              </a:rPr>
              <a:t> </a:t>
            </a:r>
            <a:r>
              <a:rPr lang="fr-FR" sz="4400" kern="1200" dirty="0" smtClean="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logique de Hume</a:t>
            </a:r>
            <a:r>
              <a:rPr lang="fr-FR" sz="4400" kern="12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t/>
            </a:r>
            <a:br>
              <a:rPr lang="fr-FR" sz="4400" kern="12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rPr>
            </a:br>
            <a:endParaRPr lang="fr-FR" sz="4400" kern="1200" dirty="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endParaRPr>
          </a:p>
        </p:txBody>
      </p:sp>
      <p:sp>
        <p:nvSpPr>
          <p:cNvPr id="3" name="Espace réservé du contenu 2"/>
          <p:cNvSpPr>
            <a:spLocks noGrp="1"/>
          </p:cNvSpPr>
          <p:nvPr>
            <p:ph idx="1"/>
          </p:nvPr>
        </p:nvSpPr>
        <p:spPr/>
        <p:txBody>
          <a:bodyPr>
            <a:normAutofit/>
          </a:bodyPr>
          <a:lstStyle/>
          <a:p>
            <a:r>
              <a:rPr lang="fr-FR" dirty="0"/>
              <a:t>A</a:t>
            </a:r>
            <a:r>
              <a:rPr lang="fr-FR" dirty="0" smtClean="0"/>
              <a:t>rgumentation </a:t>
            </a:r>
            <a:r>
              <a:rPr lang="fr-FR" dirty="0"/>
              <a:t>circulaire  : formulation de règles générales à partir de cas particuliers.</a:t>
            </a:r>
            <a:r>
              <a:rPr lang="fr-FR" dirty="0" smtClean="0">
                <a:effectLst/>
              </a:rPr>
              <a:t> </a:t>
            </a:r>
          </a:p>
          <a:p>
            <a:r>
              <a:rPr lang="fr-FR" strike="sngStrike" dirty="0" smtClean="0"/>
              <a:t>Régularité de l’univers </a:t>
            </a:r>
          </a:p>
          <a:p>
            <a:r>
              <a:rPr lang="fr-FR" dirty="0"/>
              <a:t>L</a:t>
            </a:r>
            <a:r>
              <a:rPr lang="fr-FR" dirty="0" smtClean="0"/>
              <a:t>'induction </a:t>
            </a:r>
            <a:r>
              <a:rPr lang="fr-FR" dirty="0"/>
              <a:t>n'a pas un fondement logique mais psychologique (le sentiment d'habitude</a:t>
            </a:r>
            <a:r>
              <a:rPr lang="fr-FR" dirty="0" smtClean="0"/>
              <a:t>)</a:t>
            </a:r>
          </a:p>
          <a:p>
            <a:r>
              <a:rPr lang="fr-FR" dirty="0"/>
              <a:t>« </a:t>
            </a:r>
            <a:r>
              <a:rPr lang="fr-FR" i="1" dirty="0"/>
              <a:t>Toute connaissance dégénère en probabilité.</a:t>
            </a:r>
            <a:r>
              <a:rPr lang="fr-FR" dirty="0"/>
              <a:t> </a:t>
            </a:r>
            <a:r>
              <a:rPr lang="fr-FR" dirty="0" smtClean="0"/>
              <a:t>» D. Hume</a:t>
            </a:r>
            <a:r>
              <a:rPr lang="fr-FR" dirty="0" smtClean="0">
                <a:effectLst/>
              </a:rPr>
              <a:t>  </a:t>
            </a:r>
          </a:p>
          <a:p>
            <a:endParaRPr lang="fr-FR" strike="sngStrike" dirty="0" smtClean="0">
              <a:effectLst/>
            </a:endParaRPr>
          </a:p>
          <a:p>
            <a:endParaRPr lang="fr-FR" dirty="0"/>
          </a:p>
        </p:txBody>
      </p:sp>
    </p:spTree>
    <p:extLst>
      <p:ext uri="{BB962C8B-B14F-4D97-AF65-F5344CB8AC3E}">
        <p14:creationId xmlns:p14="http://schemas.microsoft.com/office/powerpoint/2010/main" val="34655707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dinde de Russel</a:t>
            </a:r>
            <a:endParaRPr lang="fr-FR" dirty="0"/>
          </a:p>
        </p:txBody>
      </p:sp>
      <p:pic>
        <p:nvPicPr>
          <p:cNvPr id="5" name="Espace réservé pour une image  4"/>
          <p:cNvPicPr>
            <a:picLocks noGrp="1"/>
          </p:cNvPicPr>
          <p:nvPr>
            <p:ph idx="1"/>
          </p:nvPr>
        </p:nvPicPr>
        <p:blipFill>
          <a:blip r:embed="rId2">
            <a:extLst>
              <a:ext uri="{28A0092B-C50C-407E-A947-70E740481C1C}">
                <a14:useLocalDpi xmlns:a14="http://schemas.microsoft.com/office/drawing/2010/main" val="0"/>
              </a:ext>
            </a:extLst>
          </a:blip>
          <a:srcRect l="-56061" r="-56061"/>
          <a:stretch>
            <a:fillRect/>
          </a:stretch>
        </p:blipFill>
        <p:spPr bwMode="auto">
          <a:prstGeom prst="rect">
            <a:avLst/>
          </a:prstGeom>
          <a:noFill/>
          <a:ln>
            <a:noFill/>
          </a:ln>
        </p:spPr>
      </p:pic>
    </p:spTree>
    <p:extLst>
      <p:ext uri="{BB962C8B-B14F-4D97-AF65-F5344CB8AC3E}">
        <p14:creationId xmlns:p14="http://schemas.microsoft.com/office/powerpoint/2010/main" val="7838995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fontScale="90000"/>
            <a:scene3d>
              <a:camera prst="orthographicFront"/>
              <a:lightRig rig="soft" dir="t">
                <a:rot lat="0" lon="0" rev="10800000"/>
              </a:lightRig>
            </a:scene3d>
            <a:sp3d>
              <a:bevelT w="27940" h="12700"/>
              <a:contourClr>
                <a:srgbClr val="DDDDDD"/>
              </a:contourClr>
            </a:sp3d>
          </a:bodyPr>
          <a:lstStyle/>
          <a:p>
            <a:pPr lvl="2" algn="ctr" defTabSz="457200" rtl="0">
              <a:spcBef>
                <a:spcPct val="0"/>
              </a:spcBef>
            </a:pPr>
            <a:r>
              <a:rPr lang="fr-FR" sz="2800" b="1" spc="150" dirty="0" smtClean="0">
                <a:ln w="11430"/>
                <a:solidFill>
                  <a:srgbClr val="F8F8F8"/>
                </a:solidFill>
                <a:effectLst>
                  <a:outerShdw blurRad="25400" algn="tl" rotWithShape="0">
                    <a:srgbClr val="000000">
                      <a:alpha val="43000"/>
                    </a:srgbClr>
                  </a:outerShdw>
                </a:effectLst>
                <a:latin typeface="+mj-lt"/>
              </a:rPr>
              <a:t>e) </a:t>
            </a:r>
            <a:r>
              <a:rPr lang="fr-FR" sz="2800" b="1" spc="150" dirty="0" smtClean="0">
                <a:ln w="11430"/>
                <a:solidFill>
                  <a:schemeClr val="tx2"/>
                </a:solidFill>
                <a:effectLst>
                  <a:outerShdw blurRad="25400" algn="tl" rotWithShape="0">
                    <a:srgbClr val="000000">
                      <a:alpha val="43000"/>
                    </a:srgbClr>
                  </a:outerShdw>
                </a:effectLst>
                <a:latin typeface="+mj-lt"/>
              </a:rPr>
              <a:t>Combien </a:t>
            </a:r>
            <a:r>
              <a:rPr lang="fr-FR" sz="2800" b="1" spc="150" dirty="0">
                <a:ln w="11430"/>
                <a:solidFill>
                  <a:schemeClr val="tx2"/>
                </a:solidFill>
                <a:effectLst>
                  <a:outerShdw blurRad="25400" algn="tl" rotWithShape="0">
                    <a:srgbClr val="000000">
                      <a:alpha val="43000"/>
                    </a:srgbClr>
                  </a:outerShdw>
                </a:effectLst>
                <a:latin typeface="+mj-lt"/>
              </a:rPr>
              <a:t>d’exemples sont nécessaires pour vérifier une théorie ?</a:t>
            </a:r>
            <a:r>
              <a:rPr lang="fr-FR" sz="2400" b="1" spc="150" dirty="0">
                <a:ln w="11430"/>
                <a:solidFill>
                  <a:schemeClr val="tx2"/>
                </a:solidFill>
                <a:effectLst>
                  <a:outerShdw blurRad="25400" algn="tl" rotWithShape="0">
                    <a:srgbClr val="000000">
                      <a:alpha val="43000"/>
                    </a:srgbClr>
                  </a:outerShdw>
                </a:effectLst>
                <a:latin typeface="+mn-lt"/>
              </a:rPr>
              <a:t> </a:t>
            </a:r>
            <a:r>
              <a:rPr lang="fr-FR" b="1" spc="150" dirty="0">
                <a:ln w="11430"/>
                <a:solidFill>
                  <a:srgbClr val="F8F8F8"/>
                </a:solidFill>
                <a:effectLst>
                  <a:outerShdw blurRad="25400" algn="tl" rotWithShape="0">
                    <a:srgbClr val="000000">
                      <a:alpha val="43000"/>
                    </a:srgbClr>
                  </a:outerShdw>
                </a:effectLst>
              </a:rPr>
              <a:t/>
            </a:r>
            <a:br>
              <a:rPr lang="fr-FR" b="1" spc="150" dirty="0">
                <a:ln w="11430"/>
                <a:solidFill>
                  <a:srgbClr val="F8F8F8"/>
                </a:solidFill>
                <a:effectLst>
                  <a:outerShdw blurRad="25400" algn="tl" rotWithShape="0">
                    <a:srgbClr val="000000">
                      <a:alpha val="43000"/>
                    </a:srgbClr>
                  </a:outerShdw>
                </a:effectLst>
              </a:rPr>
            </a:br>
            <a:endParaRPr lang="fr-FR" b="1" spc="150" dirty="0">
              <a:ln w="11430"/>
              <a:solidFill>
                <a:srgbClr val="F8F8F8"/>
              </a:solidFill>
              <a:effectLst>
                <a:outerShdw blurRad="25400" algn="tl" rotWithShape="0">
                  <a:srgbClr val="000000">
                    <a:alpha val="43000"/>
                  </a:srgbClr>
                </a:outerShdw>
              </a:effectLst>
            </a:endParaRPr>
          </a:p>
        </p:txBody>
      </p:sp>
      <p:sp>
        <p:nvSpPr>
          <p:cNvPr id="3" name="Espace réservé du texte 2"/>
          <p:cNvSpPr>
            <a:spLocks noGrp="1"/>
          </p:cNvSpPr>
          <p:nvPr>
            <p:ph type="body" idx="1"/>
          </p:nvPr>
        </p:nvSpPr>
        <p:spPr/>
        <p:txBody>
          <a:bodyPr/>
          <a:lstStyle/>
          <a:p>
            <a:r>
              <a:rPr lang="fr-FR" dirty="0"/>
              <a:t>Un </a:t>
            </a:r>
            <a:r>
              <a:rPr lang="fr-FR" dirty="0" smtClean="0"/>
              <a:t>cas</a:t>
            </a:r>
            <a:endParaRPr lang="fr-FR" dirty="0"/>
          </a:p>
        </p:txBody>
      </p:sp>
      <p:sp>
        <p:nvSpPr>
          <p:cNvPr id="6" name="Espace réservé du contenu 5"/>
          <p:cNvSpPr>
            <a:spLocks noGrp="1"/>
          </p:cNvSpPr>
          <p:nvPr>
            <p:ph sz="quarter" idx="2"/>
          </p:nvPr>
        </p:nvSpPr>
        <p:spPr>
          <a:xfrm>
            <a:off x="163255" y="2359014"/>
            <a:ext cx="4040188" cy="3941763"/>
          </a:xfrm>
        </p:spPr>
        <p:txBody>
          <a:bodyPr>
            <a:normAutofit/>
          </a:bodyPr>
          <a:lstStyle/>
          <a:p>
            <a:endParaRPr lang="fr-FR" dirty="0" smtClean="0"/>
          </a:p>
          <a:p>
            <a:endParaRPr lang="fr-FR" dirty="0" smtClean="0"/>
          </a:p>
          <a:p>
            <a:endParaRPr lang="fr-FR" dirty="0" smtClean="0"/>
          </a:p>
          <a:p>
            <a:endParaRPr lang="fr-FR" dirty="0" smtClean="0"/>
          </a:p>
          <a:p>
            <a:endParaRPr lang="fr-FR" dirty="0"/>
          </a:p>
        </p:txBody>
      </p:sp>
      <p:sp>
        <p:nvSpPr>
          <p:cNvPr id="7" name="Espace réservé du contenu 6"/>
          <p:cNvSpPr>
            <a:spLocks noGrp="1"/>
          </p:cNvSpPr>
          <p:nvPr>
            <p:ph sz="quarter" idx="4"/>
          </p:nvPr>
        </p:nvSpPr>
        <p:spPr/>
        <p:txBody>
          <a:bodyPr/>
          <a:lstStyle/>
          <a:p>
            <a:r>
              <a:rPr lang="fr-FR" dirty="0"/>
              <a:t>Paramètres significatifs? Expériences pertinentes pour confirmer une loi ?</a:t>
            </a:r>
          </a:p>
          <a:p>
            <a:endParaRPr lang="fr-FR" dirty="0" smtClean="0"/>
          </a:p>
          <a:p>
            <a:endParaRPr lang="fr-FR" dirty="0"/>
          </a:p>
          <a:p>
            <a:r>
              <a:rPr lang="fr-FR" dirty="0" smtClean="0"/>
              <a:t>Ne </a:t>
            </a:r>
            <a:r>
              <a:rPr lang="fr-FR" dirty="0"/>
              <a:t>pas rejeter l’expérience? </a:t>
            </a:r>
          </a:p>
          <a:p>
            <a:endParaRPr lang="fr-FR" dirty="0"/>
          </a:p>
        </p:txBody>
      </p:sp>
      <p:pic>
        <p:nvPicPr>
          <p:cNvPr id="2" name="Image 1" descr="hiroshim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204" y="2385492"/>
            <a:ext cx="4052239" cy="3506680"/>
          </a:xfrm>
          <a:prstGeom prst="rect">
            <a:avLst/>
          </a:prstGeom>
        </p:spPr>
      </p:pic>
      <p:sp>
        <p:nvSpPr>
          <p:cNvPr id="8" name="Rectangle 7"/>
          <p:cNvSpPr/>
          <p:nvPr/>
        </p:nvSpPr>
        <p:spPr>
          <a:xfrm>
            <a:off x="1313966" y="6119297"/>
            <a:ext cx="1435647" cy="369332"/>
          </a:xfrm>
          <a:prstGeom prst="rect">
            <a:avLst/>
          </a:prstGeom>
        </p:spPr>
        <p:txBody>
          <a:bodyPr wrap="none">
            <a:spAutoFit/>
          </a:bodyPr>
          <a:lstStyle/>
          <a:p>
            <a:r>
              <a:rPr lang="fr-FR" dirty="0"/>
              <a:t>(Hiroshima)</a:t>
            </a:r>
          </a:p>
        </p:txBody>
      </p:sp>
    </p:spTree>
    <p:extLst>
      <p:ext uri="{BB962C8B-B14F-4D97-AF65-F5344CB8AC3E}">
        <p14:creationId xmlns:p14="http://schemas.microsoft.com/office/powerpoint/2010/main" val="30000282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a:t>
            </a:r>
            <a:endParaRPr lang="fr-FR" dirty="0"/>
          </a:p>
        </p:txBody>
      </p:sp>
      <p:sp>
        <p:nvSpPr>
          <p:cNvPr id="3" name="Espace réservé du contenu 2"/>
          <p:cNvSpPr>
            <a:spLocks noGrp="1"/>
          </p:cNvSpPr>
          <p:nvPr>
            <p:ph idx="1"/>
          </p:nvPr>
        </p:nvSpPr>
        <p:spPr/>
        <p:txBody>
          <a:bodyPr>
            <a:normAutofit/>
          </a:bodyPr>
          <a:lstStyle/>
          <a:p>
            <a:r>
              <a:rPr lang="fr-FR" dirty="0" smtClean="0"/>
              <a:t>Ne pas rejeter l’expérience. </a:t>
            </a:r>
          </a:p>
          <a:p>
            <a:r>
              <a:rPr lang="fr-FR" dirty="0" smtClean="0"/>
              <a:t>Fonder la méthode scientifique sur l’expérience est insuffisant et illusoire.</a:t>
            </a:r>
          </a:p>
          <a:p>
            <a:r>
              <a:rPr lang="fr-FR" dirty="0" smtClean="0"/>
              <a:t> </a:t>
            </a:r>
            <a:r>
              <a:rPr lang="fr-FR" dirty="0"/>
              <a:t>G</a:t>
            </a:r>
            <a:r>
              <a:rPr lang="fr-FR" dirty="0" smtClean="0"/>
              <a:t>énéraliser phénomènes à  partir de cas particuliers</a:t>
            </a:r>
          </a:p>
          <a:p>
            <a:r>
              <a:rPr lang="fr-FR" dirty="0" smtClean="0"/>
              <a:t> oui</a:t>
            </a:r>
            <a:r>
              <a:rPr lang="is-IS" dirty="0" smtClean="0"/>
              <a:t>…</a:t>
            </a:r>
            <a:r>
              <a:rPr lang="fr-FR" dirty="0" smtClean="0"/>
              <a:t>mais </a:t>
            </a:r>
          </a:p>
          <a:p>
            <a:r>
              <a:rPr lang="fr-FR" dirty="0" smtClean="0"/>
              <a:t>conditions suffisamment quelconques, génériques, observations suffisamment variées et pas de contre-exemple. </a:t>
            </a:r>
          </a:p>
          <a:p>
            <a:endParaRPr lang="fr-FR" dirty="0"/>
          </a:p>
        </p:txBody>
      </p:sp>
    </p:spTree>
    <p:extLst>
      <p:ext uri="{BB962C8B-B14F-4D97-AF65-F5344CB8AC3E}">
        <p14:creationId xmlns:p14="http://schemas.microsoft.com/office/powerpoint/2010/main" val="40511363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Ce qui est scientifique ce n’est pas la loi tirée des expériences, c’est la démarche visant à établir cette loi. </a:t>
            </a:r>
            <a:endParaRPr lang="fr-FR" dirty="0" smtClean="0"/>
          </a:p>
          <a:p>
            <a:endParaRPr lang="fr-FR" dirty="0"/>
          </a:p>
          <a:p>
            <a:r>
              <a:rPr lang="fr-FR" dirty="0"/>
              <a:t>Loi admise tant que pas de meilleure loi et tant que l’intérêt persiste.</a:t>
            </a:r>
          </a:p>
          <a:p>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66</a:t>
            </a:fld>
            <a:endParaRPr kumimoji="0" lang="en-US" dirty="0"/>
          </a:p>
        </p:txBody>
      </p:sp>
    </p:spTree>
    <p:extLst>
      <p:ext uri="{BB962C8B-B14F-4D97-AF65-F5344CB8AC3E}">
        <p14:creationId xmlns:p14="http://schemas.microsoft.com/office/powerpoint/2010/main" val="1074915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a:t>
            </a:r>
            <a:r>
              <a:rPr lang="fr-FR" dirty="0" smtClean="0"/>
              <a:t>ublications</a:t>
            </a:r>
            <a:endParaRPr lang="fr-FR" dirty="0"/>
          </a:p>
        </p:txBody>
      </p:sp>
      <p:pic>
        <p:nvPicPr>
          <p:cNvPr id="5" name="Espace réservé du contenu 4" descr="annales industrie_Dumas.jpeg"/>
          <p:cNvPicPr>
            <a:picLocks noGrp="1" noChangeAspect="1"/>
          </p:cNvPicPr>
          <p:nvPr>
            <p:ph idx="1"/>
          </p:nvPr>
        </p:nvPicPr>
        <p:blipFill>
          <a:blip r:embed="rId3">
            <a:extLst>
              <a:ext uri="{28A0092B-C50C-407E-A947-70E740481C1C}">
                <a14:useLocalDpi xmlns:a14="http://schemas.microsoft.com/office/drawing/2010/main" val="0"/>
              </a:ext>
            </a:extLst>
          </a:blip>
          <a:srcRect l="-104575" r="-104575"/>
          <a:stretch>
            <a:fillRect/>
          </a:stretch>
        </p:blipFill>
        <p:spPr>
          <a:xfrm>
            <a:off x="-1441058" y="1620737"/>
            <a:ext cx="5534235" cy="3043829"/>
          </a:xfr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7</a:t>
            </a:fld>
            <a:endParaRPr kumimoji="0" lang="en-US" dirty="0"/>
          </a:p>
        </p:txBody>
      </p:sp>
      <p:pic>
        <p:nvPicPr>
          <p:cNvPr id="6" name="Image 5" descr="annalesdesscien01dumagoog.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0800" y="1396536"/>
            <a:ext cx="2286000" cy="4457700"/>
          </a:xfrm>
          <a:prstGeom prst="rect">
            <a:avLst/>
          </a:prstGeom>
        </p:spPr>
      </p:pic>
      <p:pic>
        <p:nvPicPr>
          <p:cNvPr id="8" name="Image 7" descr="traité de chimie appliqué arts_JB Duma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7812" y="1620737"/>
            <a:ext cx="3063678" cy="4233499"/>
          </a:xfrm>
          <a:prstGeom prst="rect">
            <a:avLst/>
          </a:prstGeom>
        </p:spPr>
      </p:pic>
    </p:spTree>
    <p:extLst>
      <p:ext uri="{BB962C8B-B14F-4D97-AF65-F5344CB8AC3E}">
        <p14:creationId xmlns:p14="http://schemas.microsoft.com/office/powerpoint/2010/main" val="159996111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Editions</a:t>
            </a:r>
            <a:endParaRPr lang="fr-FR" dirty="0"/>
          </a:p>
        </p:txBody>
      </p:sp>
      <p:pic>
        <p:nvPicPr>
          <p:cNvPr id="5" name="Espace réservé du contenu 4" descr="Lavoisier_Duams -T1.jpeg"/>
          <p:cNvPicPr>
            <a:picLocks noGrp="1" noChangeAspect="1"/>
          </p:cNvPicPr>
          <p:nvPr>
            <p:ph idx="1"/>
          </p:nvPr>
        </p:nvPicPr>
        <p:blipFill>
          <a:blip r:embed="rId2">
            <a:extLst>
              <a:ext uri="{28A0092B-C50C-407E-A947-70E740481C1C}">
                <a14:useLocalDpi xmlns:a14="http://schemas.microsoft.com/office/drawing/2010/main" val="0"/>
              </a:ext>
            </a:extLst>
          </a:blip>
          <a:srcRect l="-75630" r="-75630"/>
          <a:stretch>
            <a:fillRect/>
          </a:stretch>
        </p:blipFill>
        <p:spPr>
          <a:xfrm>
            <a:off x="457200" y="1646238"/>
            <a:ext cx="8229600" cy="4525962"/>
          </a:xfr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8</a:t>
            </a:fld>
            <a:endParaRPr kumimoji="0" lang="en-US" dirty="0"/>
          </a:p>
        </p:txBody>
      </p:sp>
    </p:spTree>
    <p:extLst>
      <p:ext uri="{BB962C8B-B14F-4D97-AF65-F5344CB8AC3E}">
        <p14:creationId xmlns:p14="http://schemas.microsoft.com/office/powerpoint/2010/main" val="185060994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Travaux scientifiques</a:t>
            </a:r>
            <a:endParaRPr lang="fr-FR" dirty="0"/>
          </a:p>
        </p:txBody>
      </p:sp>
      <p:pic>
        <p:nvPicPr>
          <p:cNvPr id="5" name="Espace réservé du contenu 4" descr="timbre-dmitri-mendeleiev-tableau-periodique.jpg"/>
          <p:cNvPicPr>
            <a:picLocks noGrp="1" noChangeAspect="1"/>
          </p:cNvPicPr>
          <p:nvPr>
            <p:ph idx="1"/>
          </p:nvPr>
        </p:nvPicPr>
        <p:blipFill>
          <a:blip r:embed="rId3">
            <a:extLst>
              <a:ext uri="{28A0092B-C50C-407E-A947-70E740481C1C}">
                <a14:useLocalDpi xmlns:a14="http://schemas.microsoft.com/office/drawing/2010/main" val="0"/>
              </a:ext>
            </a:extLst>
          </a:blip>
          <a:srcRect l="-11506" r="-11506"/>
          <a:stretch>
            <a:fillRect/>
          </a:stretch>
        </p:blipFill>
        <p:spPr>
          <a:xfrm>
            <a:off x="0" y="1646237"/>
            <a:ext cx="5800715" cy="3190393"/>
          </a:xfr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9</a:t>
            </a:fld>
            <a:endParaRPr kumimoji="0" lang="en-US" dirty="0"/>
          </a:p>
        </p:txBody>
      </p:sp>
      <p:pic>
        <p:nvPicPr>
          <p:cNvPr id="6" name="Image 5" descr="JB Dumas chimie orga.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0715" y="2095500"/>
            <a:ext cx="2108200" cy="3175000"/>
          </a:xfrm>
          <a:prstGeom prst="rect">
            <a:avLst/>
          </a:prstGeom>
        </p:spPr>
      </p:pic>
      <p:sp>
        <p:nvSpPr>
          <p:cNvPr id="3" name="ZoneTexte 2"/>
          <p:cNvSpPr txBox="1"/>
          <p:nvPr/>
        </p:nvSpPr>
        <p:spPr>
          <a:xfrm>
            <a:off x="619932" y="5518148"/>
            <a:ext cx="4626811" cy="923330"/>
          </a:xfrm>
          <a:prstGeom prst="rect">
            <a:avLst/>
          </a:prstGeom>
          <a:noFill/>
        </p:spPr>
        <p:txBody>
          <a:bodyPr wrap="square" rtlCol="0">
            <a:spAutoFit/>
          </a:bodyPr>
          <a:lstStyle/>
          <a:p>
            <a:r>
              <a:rPr lang="fr-FR" dirty="0" smtClean="0"/>
              <a:t>Académie des Sciences</a:t>
            </a:r>
          </a:p>
          <a:p>
            <a:r>
              <a:rPr lang="fr-FR" dirty="0" smtClean="0"/>
              <a:t>Présidence, 1843</a:t>
            </a:r>
          </a:p>
          <a:p>
            <a:r>
              <a:rPr lang="fr-FR" dirty="0" smtClean="0"/>
              <a:t>Académie de Médecine</a:t>
            </a:r>
            <a:endParaRPr lang="fr-FR" dirty="0"/>
          </a:p>
        </p:txBody>
      </p:sp>
    </p:spTree>
    <p:extLst>
      <p:ext uri="{BB962C8B-B14F-4D97-AF65-F5344CB8AC3E}">
        <p14:creationId xmlns:p14="http://schemas.microsoft.com/office/powerpoint/2010/main" val="847454796"/>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nderie">
  <a:themeElements>
    <a:clrScheme name="Fonderie">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nderie">
      <a:majorFont>
        <a:latin typeface="Rockwell"/>
        <a:ea typeface=""/>
        <a:cs typeface=""/>
        <a:font script="Grek" typeface="Cambria"/>
        <a:font script="Cyrl" typeface="Cambria"/>
        <a:font script="Jpan" typeface="ＭＳ 明朝"/>
        <a:font script="Hang" typeface="바탕"/>
        <a:font script="Hans" typeface="华文新魏"/>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ＭＳ 明朝"/>
        <a:font script="Hang" typeface="바탕"/>
        <a:font script="Hans" typeface="华文新魏"/>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nderie">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Fonderie.thmx</Template>
  <TotalTime>14</TotalTime>
  <Words>2407</Words>
  <Application>Microsoft Macintosh PowerPoint</Application>
  <PresentationFormat>Présentation à l'écran (4:3)</PresentationFormat>
  <Paragraphs>348</Paragraphs>
  <Slides>66</Slides>
  <Notes>19</Notes>
  <HiddenSlides>0</HiddenSlides>
  <MMClips>0</MMClips>
  <ScaleCrop>false</ScaleCrop>
  <HeadingPairs>
    <vt:vector size="4" baseType="variant">
      <vt:variant>
        <vt:lpstr>Thème</vt:lpstr>
      </vt:variant>
      <vt:variant>
        <vt:i4>1</vt:i4>
      </vt:variant>
      <vt:variant>
        <vt:lpstr>Titres des diapositives</vt:lpstr>
      </vt:variant>
      <vt:variant>
        <vt:i4>66</vt:i4>
      </vt:variant>
    </vt:vector>
  </HeadingPairs>
  <TitlesOfParts>
    <vt:vector size="67" baseType="lpstr">
      <vt:lpstr>Fonderie</vt:lpstr>
      <vt:lpstr>Le mariage de la science et de l’industrie La controverse Pasteur-Pouchet</vt:lpstr>
      <vt:lpstr>3. Le mariage de la science et de l’industrie </vt:lpstr>
      <vt:lpstr>3.1. Jean-Baptiste Dumas 1800-1884,  la construction des liens durables entre la science et l’industrie </vt:lpstr>
      <vt:lpstr>Biographie</vt:lpstr>
      <vt:lpstr>Etudes de pharmacie, Paris</vt:lpstr>
      <vt:lpstr>Science et industrie</vt:lpstr>
      <vt:lpstr>Publications</vt:lpstr>
      <vt:lpstr>Editions</vt:lpstr>
      <vt:lpstr>Travaux scientifiques</vt:lpstr>
      <vt:lpstr>Vie politique</vt:lpstr>
      <vt:lpstr>Présentation PowerPoint</vt:lpstr>
      <vt:lpstr>3.2. La controverse sur la théorie de la génération spontanée, la science en train de se faire </vt:lpstr>
      <vt:lpstr>Théorie de la génération spontanée</vt:lpstr>
      <vt:lpstr>Francesco Redi  1668</vt:lpstr>
      <vt:lpstr>Les microbes avant Pasteur </vt:lpstr>
      <vt:lpstr>Les microbes avant Pasteur</vt:lpstr>
      <vt:lpstr> Félix Archimède Pouchet</vt:lpstr>
      <vt:lpstr>Panspermie</vt:lpstr>
      <vt:lpstr>Créationnisme</vt:lpstr>
      <vt:lpstr>Catastrophisme</vt:lpstr>
      <vt:lpstr> Félix Archimède Pouchet, 1800-1872. </vt:lpstr>
      <vt:lpstr>Muséum  d’histoire naturelle, Rouen, ouverture au public, 1834</vt:lpstr>
      <vt:lpstr>Présentation PowerPoint</vt:lpstr>
      <vt:lpstr>Laboratoire F.A. Pouchet, Rouen</vt:lpstr>
      <vt:lpstr>Travaux de Pouchet : Principes</vt:lpstr>
      <vt:lpstr>  Travaux de Pouchet,  Publications</vt:lpstr>
      <vt:lpstr>Présentation PowerPoint</vt:lpstr>
      <vt:lpstr>1859, Pouchet publie son ouvrage sur l'Hétérogénie</vt:lpstr>
      <vt:lpstr>Présentation PowerPoint</vt:lpstr>
      <vt:lpstr>La controverse devient publique</vt:lpstr>
      <vt:lpstr>Louis Pasteur (1822-1895)</vt:lpstr>
      <vt:lpstr>Présentation PowerPoint</vt:lpstr>
      <vt:lpstr>Laboratoire L. Pasteur, Paris</vt:lpstr>
      <vt:lpstr>Présentation PowerPoint</vt:lpstr>
      <vt:lpstr>Les expériences de Pasteur</vt:lpstr>
      <vt:lpstr>Présentation PowerPoint</vt:lpstr>
      <vt:lpstr>Présentation PowerPoint</vt:lpstr>
      <vt:lpstr>Pasteur renforce sa démonstration</vt:lpstr>
      <vt:lpstr>Présentation PowerPoint</vt:lpstr>
      <vt:lpstr>Présentation PowerPoint</vt:lpstr>
      <vt:lpstr>Présentation PowerPoint</vt:lpstr>
      <vt:lpstr>Une controverse publique </vt:lpstr>
      <vt:lpstr>Dans les journaux</vt:lpstr>
      <vt:lpstr>Le rapport à l’expérience? Pouchet</vt:lpstr>
      <vt:lpstr>Pasteur</vt:lpstr>
      <vt:lpstr>Le fin mot de l’histoire</vt:lpstr>
      <vt:lpstr>3.3. La place de l’expérience dans la construction de la connaissance scientifique: de l’induction à la falsification </vt:lpstr>
      <vt:lpstr>Plan </vt:lpstr>
      <vt:lpstr>3.3.1. Les principes  </vt:lpstr>
      <vt:lpstr>Présentation PowerPoint</vt:lpstr>
      <vt:lpstr>3.3.2. La reproductibilité de l’expérience en question</vt:lpstr>
      <vt:lpstr>Présentation PowerPoint</vt:lpstr>
      <vt:lpstr>Prérequis</vt:lpstr>
      <vt:lpstr>Obstacles, difficultés</vt:lpstr>
      <vt:lpstr>Présentation PowerPoint</vt:lpstr>
      <vt:lpstr>Présentation PowerPoint</vt:lpstr>
      <vt:lpstr>3.3.3.  Les critiques du l’induction (5) </vt:lpstr>
      <vt:lpstr>Conception linéaire du progrès  inexacte </vt:lpstr>
      <vt:lpstr>Présentation PowerPoint</vt:lpstr>
      <vt:lpstr>   b) Le paradoxe de Hempel sur les corbeaux  </vt:lpstr>
      <vt:lpstr>c) Biais de confirmation </vt:lpstr>
      <vt:lpstr> d) L’objection logique de Hume </vt:lpstr>
      <vt:lpstr>La dinde de Russel</vt:lpstr>
      <vt:lpstr>e) Combien d’exemples sont nécessaires pour vérifier une théorie ?  </vt:lpstr>
      <vt:lpstr>Conclusion</vt:lpstr>
      <vt:lpstr>Présentation PowerPoint</vt:lpstr>
    </vt:vector>
  </TitlesOfParts>
  <Company>Ecole Centrale Paris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mariage de la science et de l’industrie La controverse Pasteur-Pouchet</dc:title>
  <dc:creator>Cynthia Colmellere</dc:creator>
  <cp:lastModifiedBy>Cynthia Colmellere</cp:lastModifiedBy>
  <cp:revision>3</cp:revision>
  <dcterms:created xsi:type="dcterms:W3CDTF">2016-04-21T15:03:34Z</dcterms:created>
  <dcterms:modified xsi:type="dcterms:W3CDTF">2016-04-21T15:17:46Z</dcterms:modified>
</cp:coreProperties>
</file>